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2"/>
  </p:notesMasterIdLst>
  <p:sldIdLst>
    <p:sldId id="396" r:id="rId2"/>
    <p:sldId id="395" r:id="rId3"/>
    <p:sldId id="275" r:id="rId4"/>
    <p:sldId id="260" r:id="rId5"/>
    <p:sldId id="258" r:id="rId6"/>
    <p:sldId id="259" r:id="rId7"/>
    <p:sldId id="261" r:id="rId8"/>
    <p:sldId id="273" r:id="rId9"/>
    <p:sldId id="377" r:id="rId10"/>
    <p:sldId id="378" r:id="rId11"/>
    <p:sldId id="380" r:id="rId12"/>
    <p:sldId id="383" r:id="rId13"/>
    <p:sldId id="384" r:id="rId14"/>
    <p:sldId id="388" r:id="rId15"/>
    <p:sldId id="389" r:id="rId16"/>
    <p:sldId id="390" r:id="rId17"/>
    <p:sldId id="264" r:id="rId18"/>
    <p:sldId id="265" r:id="rId19"/>
    <p:sldId id="267" r:id="rId20"/>
    <p:sldId id="272" r:id="rId21"/>
    <p:sldId id="276" r:id="rId22"/>
    <p:sldId id="288" r:id="rId23"/>
    <p:sldId id="290" r:id="rId24"/>
    <p:sldId id="291" r:id="rId25"/>
    <p:sldId id="360" r:id="rId26"/>
    <p:sldId id="358" r:id="rId27"/>
    <p:sldId id="339" r:id="rId28"/>
    <p:sldId id="293" r:id="rId29"/>
    <p:sldId id="295" r:id="rId30"/>
    <p:sldId id="296" r:id="rId31"/>
    <p:sldId id="297" r:id="rId32"/>
    <p:sldId id="298" r:id="rId33"/>
    <p:sldId id="299" r:id="rId34"/>
    <p:sldId id="300" r:id="rId35"/>
    <p:sldId id="301" r:id="rId36"/>
    <p:sldId id="302" r:id="rId37"/>
    <p:sldId id="303" r:id="rId38"/>
    <p:sldId id="342" r:id="rId39"/>
    <p:sldId id="361" r:id="rId40"/>
    <p:sldId id="343" r:id="rId41"/>
    <p:sldId id="304" r:id="rId42"/>
    <p:sldId id="346" r:id="rId43"/>
    <p:sldId id="307" r:id="rId44"/>
    <p:sldId id="308" r:id="rId45"/>
    <p:sldId id="309" r:id="rId46"/>
    <p:sldId id="310" r:id="rId47"/>
    <p:sldId id="311" r:id="rId48"/>
    <p:sldId id="312" r:id="rId49"/>
    <p:sldId id="313" r:id="rId50"/>
    <p:sldId id="314" r:id="rId51"/>
    <p:sldId id="315" r:id="rId52"/>
    <p:sldId id="316" r:id="rId53"/>
    <p:sldId id="319" r:id="rId54"/>
    <p:sldId id="320" r:id="rId55"/>
    <p:sldId id="322" r:id="rId56"/>
    <p:sldId id="324" r:id="rId57"/>
    <p:sldId id="326" r:id="rId58"/>
    <p:sldId id="328" r:id="rId59"/>
    <p:sldId id="363" r:id="rId60"/>
    <p:sldId id="364" r:id="rId61"/>
    <p:sldId id="331" r:id="rId62"/>
    <p:sldId id="362" r:id="rId63"/>
    <p:sldId id="340" r:id="rId64"/>
    <p:sldId id="332" r:id="rId65"/>
    <p:sldId id="333" r:id="rId66"/>
    <p:sldId id="353" r:id="rId67"/>
    <p:sldId id="334" r:id="rId68"/>
    <p:sldId id="365" r:id="rId69"/>
    <p:sldId id="344" r:id="rId70"/>
    <p:sldId id="338" r:id="rId71"/>
    <p:sldId id="341" r:id="rId72"/>
    <p:sldId id="345" r:id="rId73"/>
    <p:sldId id="347" r:id="rId74"/>
    <p:sldId id="357" r:id="rId75"/>
    <p:sldId id="366" r:id="rId76"/>
    <p:sldId id="354" r:id="rId77"/>
    <p:sldId id="348" r:id="rId78"/>
    <p:sldId id="352" r:id="rId79"/>
    <p:sldId id="350" r:id="rId80"/>
    <p:sldId id="367" r:id="rId81"/>
    <p:sldId id="368" r:id="rId82"/>
    <p:sldId id="369" r:id="rId83"/>
    <p:sldId id="370" r:id="rId84"/>
    <p:sldId id="371" r:id="rId85"/>
    <p:sldId id="372" r:id="rId86"/>
    <p:sldId id="373" r:id="rId87"/>
    <p:sldId id="351" r:id="rId88"/>
    <p:sldId id="355" r:id="rId89"/>
    <p:sldId id="356" r:id="rId90"/>
    <p:sldId id="374" r:id="rId91"/>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73" autoAdjust="0"/>
    <p:restoredTop sz="94665" autoAdjust="0"/>
  </p:normalViewPr>
  <p:slideViewPr>
    <p:cSldViewPr>
      <p:cViewPr varScale="1">
        <p:scale>
          <a:sx n="110" d="100"/>
          <a:sy n="110" d="100"/>
        </p:scale>
        <p:origin x="-163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p:scale>
          <a:sx n="60" d="100"/>
          <a:sy n="60" d="100"/>
        </p:scale>
        <p:origin x="-2742" y="-246"/>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2 Veri Yer Tutucusu"/>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2AACD9C-D9BE-400C-B296-033A93E89944}" type="datetimeFigureOut">
              <a:rPr lang="tr-TR" smtClean="0"/>
              <a:pPr/>
              <a:t>09.06.2020</a:t>
            </a:fld>
            <a:endParaRPr lang="tr-TR"/>
          </a:p>
        </p:txBody>
      </p:sp>
      <p:sp>
        <p:nvSpPr>
          <p:cNvPr id="4" name="3 Slayt Görüntüsü Yer Tutucusu"/>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4 Not Yer Tutucusu"/>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5 Altbilgi Yer Tutucusu"/>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6 Slayt Numarası Yer Tutucusu"/>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0B287A2-0A89-46C0-9305-1A7A2CAC7460}" type="slidenum">
              <a:rPr lang="tr-TR" smtClean="0"/>
              <a:pPr/>
              <a:t>‹#›</a:t>
            </a:fld>
            <a:endParaRPr lang="tr-T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457D9244-CBBC-4A34-9C3D-65A36BD032BB}" type="slidenum">
              <a:rPr lang="tr-TR" smtClean="0"/>
              <a:pPr/>
              <a:t>29</a:t>
            </a:fld>
            <a:endParaRPr lang="tr-TR"/>
          </a:p>
        </p:txBody>
      </p:sp>
    </p:spTree>
    <p:extLst>
      <p:ext uri="{BB962C8B-B14F-4D97-AF65-F5344CB8AC3E}">
        <p14:creationId xmlns:p14="http://schemas.microsoft.com/office/powerpoint/2010/main" xmlns="" val="18645180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fld id="{46ACB0D3-F805-45BA-BC96-A29AB61FC6FF}" type="datetimeFigureOut">
              <a:rPr lang="tr-TR" smtClean="0"/>
              <a:pPr/>
              <a:t>09.06.2020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8BC58D3E-EB9A-44B6-B112-2126387B9962}" type="slidenum">
              <a:rPr lang="tr-TR" smtClean="0"/>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46ACB0D3-F805-45BA-BC96-A29AB61FC6FF}" type="datetimeFigureOut">
              <a:rPr lang="tr-TR" smtClean="0"/>
              <a:pPr/>
              <a:t>09.06.2020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8BC58D3E-EB9A-44B6-B112-2126387B9962}"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46ACB0D3-F805-45BA-BC96-A29AB61FC6FF}" type="datetimeFigureOut">
              <a:rPr lang="tr-TR" smtClean="0"/>
              <a:pPr/>
              <a:t>09.06.2020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8BC58D3E-EB9A-44B6-B112-2126387B9962}" type="slidenum">
              <a:rPr lang="tr-TR" smtClean="0"/>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46ACB0D3-F805-45BA-BC96-A29AB61FC6FF}" type="datetimeFigureOut">
              <a:rPr lang="tr-TR" smtClean="0"/>
              <a:pPr/>
              <a:t>09.06.2020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8BC58D3E-EB9A-44B6-B112-2126387B9962}"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fld id="{46ACB0D3-F805-45BA-BC96-A29AB61FC6FF}" type="datetimeFigureOut">
              <a:rPr lang="tr-TR" smtClean="0"/>
              <a:pPr/>
              <a:t>09.06.2020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8BC58D3E-EB9A-44B6-B112-2126387B9962}" type="slidenum">
              <a:rPr lang="tr-TR" smtClean="0"/>
              <a:pPr/>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fld id="{46ACB0D3-F805-45BA-BC96-A29AB61FC6FF}" type="datetimeFigureOut">
              <a:rPr lang="tr-TR" smtClean="0"/>
              <a:pPr/>
              <a:t>09.06.2020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8BC58D3E-EB9A-44B6-B112-2126387B9962}"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fld id="{46ACB0D3-F805-45BA-BC96-A29AB61FC6FF}" type="datetimeFigureOut">
              <a:rPr lang="tr-TR" smtClean="0"/>
              <a:pPr/>
              <a:t>09.06.2020</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8BC58D3E-EB9A-44B6-B112-2126387B9962}" type="slidenum">
              <a:rPr lang="tr-TR" smtClean="0"/>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fld id="{46ACB0D3-F805-45BA-BC96-A29AB61FC6FF}" type="datetimeFigureOut">
              <a:rPr lang="tr-TR" smtClean="0"/>
              <a:pPr/>
              <a:t>09.06.2020</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8BC58D3E-EB9A-44B6-B112-2126387B9962}"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46ACB0D3-F805-45BA-BC96-A29AB61FC6FF}" type="datetimeFigureOut">
              <a:rPr lang="tr-TR" smtClean="0"/>
              <a:pPr/>
              <a:t>09.06.2020</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8BC58D3E-EB9A-44B6-B112-2126387B9962}"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46ACB0D3-F805-45BA-BC96-A29AB61FC6FF}" type="datetimeFigureOut">
              <a:rPr lang="tr-TR" smtClean="0"/>
              <a:pPr/>
              <a:t>09.06.2020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8BC58D3E-EB9A-44B6-B112-2126387B9962}"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46ACB0D3-F805-45BA-BC96-A29AB61FC6FF}" type="datetimeFigureOut">
              <a:rPr lang="tr-TR" smtClean="0"/>
              <a:pPr/>
              <a:t>09.06.2020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8BC58D3E-EB9A-44B6-B112-2126387B9962}" type="slidenum">
              <a:rPr lang="tr-TR" smtClean="0"/>
              <a:pPr/>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ACB0D3-F805-45BA-BC96-A29AB61FC6FF}" type="datetimeFigureOut">
              <a:rPr lang="tr-TR" smtClean="0"/>
              <a:pPr/>
              <a:t>09.06.2020</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C58D3E-EB9A-44B6-B112-2126387B9962}"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611560" y="116633"/>
            <a:ext cx="7772400" cy="1169228"/>
          </a:xfr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p:spPr>
        <p:txBody>
          <a:bodyPr>
            <a:normAutofit/>
          </a:bodyPr>
          <a:lstStyle/>
          <a:p>
            <a:pPr algn="ctr"/>
            <a:r>
              <a:rPr lang="tr-TR" dirty="0" smtClean="0">
                <a:solidFill>
                  <a:schemeClr val="tx2">
                    <a:lumMod val="40000"/>
                    <a:lumOff val="60000"/>
                  </a:schemeClr>
                </a:solidFill>
              </a:rPr>
              <a:t>FAALİYET RAPORUNA HAZIRLIK</a:t>
            </a:r>
            <a:endParaRPr lang="tr-TR" dirty="0">
              <a:solidFill>
                <a:schemeClr val="tx2">
                  <a:lumMod val="40000"/>
                  <a:lumOff val="60000"/>
                </a:schemeClr>
              </a:solidFill>
            </a:endParaRPr>
          </a:p>
        </p:txBody>
      </p:sp>
      <p:sp>
        <p:nvSpPr>
          <p:cNvPr id="3" name="Alt Başlık 2"/>
          <p:cNvSpPr>
            <a:spLocks noGrp="1"/>
          </p:cNvSpPr>
          <p:nvPr>
            <p:ph type="subTitle" idx="1"/>
          </p:nvPr>
        </p:nvSpPr>
        <p:spPr>
          <a:xfrm>
            <a:off x="467544" y="1556792"/>
            <a:ext cx="7848872" cy="4752528"/>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a:normAutofit fontScale="47500" lnSpcReduction="20000"/>
          </a:bodyPr>
          <a:lstStyle/>
          <a:p>
            <a:pPr algn="ctr"/>
            <a:r>
              <a:rPr lang="tr-TR" b="1" dirty="0" smtClean="0">
                <a:solidFill>
                  <a:schemeClr val="accent1">
                    <a:lumMod val="75000"/>
                  </a:schemeClr>
                </a:solidFill>
              </a:rPr>
              <a:t>01.01.2019 </a:t>
            </a:r>
            <a:r>
              <a:rPr lang="tr-TR" b="1" dirty="0">
                <a:solidFill>
                  <a:schemeClr val="accent1">
                    <a:lumMod val="75000"/>
                  </a:schemeClr>
                </a:solidFill>
              </a:rPr>
              <a:t>- </a:t>
            </a:r>
            <a:r>
              <a:rPr lang="tr-TR" b="1" dirty="0" smtClean="0">
                <a:solidFill>
                  <a:schemeClr val="accent1">
                    <a:lumMod val="75000"/>
                  </a:schemeClr>
                </a:solidFill>
              </a:rPr>
              <a:t>31.12.2019 </a:t>
            </a:r>
          </a:p>
          <a:p>
            <a:pPr algn="l"/>
            <a:r>
              <a:rPr lang="tr-TR" dirty="0" smtClean="0">
                <a:solidFill>
                  <a:schemeClr val="accent1">
                    <a:lumMod val="75000"/>
                  </a:schemeClr>
                </a:solidFill>
              </a:rPr>
              <a:t> 	</a:t>
            </a:r>
          </a:p>
          <a:p>
            <a:pPr algn="l"/>
            <a:r>
              <a:rPr lang="tr-TR" dirty="0" smtClean="0">
                <a:solidFill>
                  <a:schemeClr val="accent1">
                    <a:lumMod val="75000"/>
                  </a:schemeClr>
                </a:solidFill>
              </a:rPr>
              <a:t>1-Yazı İşleri </a:t>
            </a:r>
            <a:r>
              <a:rPr lang="tr-TR" dirty="0">
                <a:solidFill>
                  <a:schemeClr val="accent1">
                    <a:lumMod val="75000"/>
                  </a:schemeClr>
                </a:solidFill>
              </a:rPr>
              <a:t>Müdürlüğü Faaliyeti 	</a:t>
            </a:r>
          </a:p>
          <a:p>
            <a:pPr algn="l"/>
            <a:r>
              <a:rPr lang="tr-TR" dirty="0" smtClean="0">
                <a:solidFill>
                  <a:schemeClr val="accent1">
                    <a:lumMod val="75000"/>
                  </a:schemeClr>
                </a:solidFill>
              </a:rPr>
              <a:t>2-Zabıta </a:t>
            </a:r>
            <a:r>
              <a:rPr lang="tr-TR" dirty="0">
                <a:solidFill>
                  <a:schemeClr val="accent1">
                    <a:lumMod val="75000"/>
                  </a:schemeClr>
                </a:solidFill>
              </a:rPr>
              <a:t>Müdürlüğü Faaliyeti </a:t>
            </a:r>
            <a:endParaRPr lang="tr-TR" dirty="0" smtClean="0">
              <a:solidFill>
                <a:schemeClr val="accent1">
                  <a:lumMod val="75000"/>
                </a:schemeClr>
              </a:solidFill>
            </a:endParaRPr>
          </a:p>
          <a:p>
            <a:pPr algn="l"/>
            <a:r>
              <a:rPr lang="tr-TR" dirty="0" smtClean="0">
                <a:solidFill>
                  <a:schemeClr val="accent1">
                    <a:lumMod val="75000"/>
                  </a:schemeClr>
                </a:solidFill>
              </a:rPr>
              <a:t>3-Kültür ve Sosyal İşler Müdürlüğü Faaliyeti</a:t>
            </a:r>
            <a:r>
              <a:rPr lang="tr-TR" dirty="0">
                <a:solidFill>
                  <a:schemeClr val="accent1">
                    <a:lumMod val="75000"/>
                  </a:schemeClr>
                </a:solidFill>
              </a:rPr>
              <a:t>	</a:t>
            </a:r>
          </a:p>
          <a:p>
            <a:pPr algn="l"/>
            <a:r>
              <a:rPr lang="tr-TR" dirty="0" smtClean="0">
                <a:solidFill>
                  <a:schemeClr val="accent1">
                    <a:lumMod val="75000"/>
                  </a:schemeClr>
                </a:solidFill>
              </a:rPr>
              <a:t>4-Mali </a:t>
            </a:r>
            <a:r>
              <a:rPr lang="tr-TR" dirty="0">
                <a:solidFill>
                  <a:schemeClr val="accent1">
                    <a:lumMod val="75000"/>
                  </a:schemeClr>
                </a:solidFill>
              </a:rPr>
              <a:t>Hizmetler Müdürlüğü Faaliyeti 	</a:t>
            </a:r>
          </a:p>
          <a:p>
            <a:pPr algn="l"/>
            <a:r>
              <a:rPr lang="tr-TR" dirty="0" smtClean="0">
                <a:solidFill>
                  <a:schemeClr val="accent1">
                    <a:lumMod val="75000"/>
                  </a:schemeClr>
                </a:solidFill>
              </a:rPr>
              <a:t>5-Fen İşleri </a:t>
            </a:r>
            <a:r>
              <a:rPr lang="tr-TR" dirty="0">
                <a:solidFill>
                  <a:schemeClr val="accent1">
                    <a:lumMod val="75000"/>
                  </a:schemeClr>
                </a:solidFill>
              </a:rPr>
              <a:t>Müdürlüğü Faaliyeti </a:t>
            </a:r>
            <a:endParaRPr lang="tr-TR" dirty="0" smtClean="0">
              <a:solidFill>
                <a:schemeClr val="accent1">
                  <a:lumMod val="75000"/>
                </a:schemeClr>
              </a:solidFill>
            </a:endParaRPr>
          </a:p>
          <a:p>
            <a:pPr algn="l"/>
            <a:r>
              <a:rPr lang="tr-TR" dirty="0" smtClean="0">
                <a:solidFill>
                  <a:schemeClr val="accent1">
                    <a:lumMod val="75000"/>
                  </a:schemeClr>
                </a:solidFill>
              </a:rPr>
              <a:t>6-İtfaiye Müdürlüğü</a:t>
            </a:r>
          </a:p>
          <a:p>
            <a:pPr algn="l"/>
            <a:r>
              <a:rPr lang="tr-TR" dirty="0" smtClean="0">
                <a:solidFill>
                  <a:schemeClr val="accent1">
                    <a:lumMod val="75000"/>
                  </a:schemeClr>
                </a:solidFill>
              </a:rPr>
              <a:t>7-İmar ve Şehircilik Müdürlüğü Faaliyeti</a:t>
            </a:r>
          </a:p>
          <a:p>
            <a:pPr algn="l"/>
            <a:r>
              <a:rPr lang="tr-TR" dirty="0" smtClean="0">
                <a:solidFill>
                  <a:schemeClr val="accent1">
                    <a:lumMod val="75000"/>
                  </a:schemeClr>
                </a:solidFill>
              </a:rPr>
              <a:t>8-Muhtarlıklar Müdürlüğü Faaliyeti</a:t>
            </a:r>
          </a:p>
          <a:p>
            <a:pPr algn="l"/>
            <a:r>
              <a:rPr lang="tr-TR" dirty="0">
                <a:solidFill>
                  <a:schemeClr val="accent1">
                    <a:lumMod val="75000"/>
                  </a:schemeClr>
                </a:solidFill>
              </a:rPr>
              <a:t>	</a:t>
            </a:r>
            <a:endParaRPr lang="tr-TR" dirty="0" smtClean="0">
              <a:solidFill>
                <a:schemeClr val="accent1">
                  <a:lumMod val="75000"/>
                </a:schemeClr>
              </a:solidFill>
            </a:endParaRPr>
          </a:p>
          <a:p>
            <a:pPr algn="ctr"/>
            <a:endParaRPr lang="tr-TR" b="1" dirty="0" smtClean="0">
              <a:solidFill>
                <a:schemeClr val="accent1">
                  <a:lumMod val="75000"/>
                </a:schemeClr>
              </a:solidFill>
            </a:endParaRPr>
          </a:p>
          <a:p>
            <a:pPr algn="ctr"/>
            <a:endParaRPr lang="tr-TR" b="1" dirty="0" smtClean="0">
              <a:solidFill>
                <a:schemeClr val="accent1">
                  <a:lumMod val="75000"/>
                </a:schemeClr>
              </a:solidFill>
            </a:endParaRPr>
          </a:p>
          <a:p>
            <a:pPr algn="ctr"/>
            <a:endParaRPr lang="tr-TR" b="1" dirty="0">
              <a:solidFill>
                <a:schemeClr val="accent1">
                  <a:lumMod val="75000"/>
                </a:schemeClr>
              </a:solidFill>
            </a:endParaRPr>
          </a:p>
          <a:p>
            <a:pPr algn="ctr"/>
            <a:r>
              <a:rPr lang="tr-TR" b="1" dirty="0" smtClean="0">
                <a:solidFill>
                  <a:schemeClr val="accent1">
                    <a:lumMod val="75000"/>
                  </a:schemeClr>
                </a:solidFill>
              </a:rPr>
              <a:t>Sarıkaya </a:t>
            </a:r>
            <a:r>
              <a:rPr lang="tr-TR" b="1" dirty="0">
                <a:solidFill>
                  <a:schemeClr val="accent1">
                    <a:lumMod val="75000"/>
                  </a:schemeClr>
                </a:solidFill>
              </a:rPr>
              <a:t>Belediyesi </a:t>
            </a:r>
            <a:r>
              <a:rPr lang="tr-TR" b="1" dirty="0" smtClean="0">
                <a:solidFill>
                  <a:schemeClr val="accent1">
                    <a:lumMod val="75000"/>
                  </a:schemeClr>
                </a:solidFill>
              </a:rPr>
              <a:t>İletişim </a:t>
            </a:r>
            <a:r>
              <a:rPr lang="tr-TR" b="1" dirty="0">
                <a:solidFill>
                  <a:schemeClr val="accent1">
                    <a:lumMod val="75000"/>
                  </a:schemeClr>
                </a:solidFill>
              </a:rPr>
              <a:t>Bilgileri </a:t>
            </a:r>
            <a:endParaRPr lang="tr-TR" dirty="0">
              <a:solidFill>
                <a:schemeClr val="accent1">
                  <a:lumMod val="75000"/>
                </a:schemeClr>
              </a:solidFill>
            </a:endParaRPr>
          </a:p>
          <a:p>
            <a:pPr algn="ctr"/>
            <a:r>
              <a:rPr lang="tr-TR" b="1" dirty="0">
                <a:solidFill>
                  <a:schemeClr val="accent1">
                    <a:lumMod val="75000"/>
                  </a:schemeClr>
                </a:solidFill>
              </a:rPr>
              <a:t>Tel:</a:t>
            </a:r>
            <a:r>
              <a:rPr lang="tr-TR" dirty="0">
                <a:solidFill>
                  <a:schemeClr val="accent1">
                    <a:lumMod val="75000"/>
                  </a:schemeClr>
                </a:solidFill>
              </a:rPr>
              <a:t>0 </a:t>
            </a:r>
            <a:r>
              <a:rPr lang="tr-TR" dirty="0" smtClean="0">
                <a:solidFill>
                  <a:schemeClr val="accent1">
                    <a:lumMod val="75000"/>
                  </a:schemeClr>
                </a:solidFill>
              </a:rPr>
              <a:t>354 772 18 49</a:t>
            </a:r>
          </a:p>
          <a:p>
            <a:pPr algn="ctr"/>
            <a:r>
              <a:rPr lang="tr-TR" dirty="0" smtClean="0">
                <a:solidFill>
                  <a:schemeClr val="accent1">
                    <a:lumMod val="75000"/>
                  </a:schemeClr>
                </a:solidFill>
              </a:rPr>
              <a:t> </a:t>
            </a:r>
            <a:r>
              <a:rPr lang="tr-TR" b="1" dirty="0" smtClean="0">
                <a:solidFill>
                  <a:schemeClr val="accent1">
                    <a:lumMod val="75000"/>
                  </a:schemeClr>
                </a:solidFill>
              </a:rPr>
              <a:t>Fax:</a:t>
            </a:r>
            <a:r>
              <a:rPr lang="tr-TR" dirty="0" smtClean="0">
                <a:solidFill>
                  <a:schemeClr val="accent1">
                    <a:lumMod val="75000"/>
                  </a:schemeClr>
                </a:solidFill>
              </a:rPr>
              <a:t>0 354 772 18 50</a:t>
            </a:r>
          </a:p>
          <a:p>
            <a:pPr algn="ctr"/>
            <a:r>
              <a:rPr lang="tr-TR" dirty="0" smtClean="0">
                <a:solidFill>
                  <a:schemeClr val="accent1">
                    <a:lumMod val="75000"/>
                  </a:schemeClr>
                </a:solidFill>
              </a:rPr>
              <a:t> E-</a:t>
            </a:r>
            <a:r>
              <a:rPr lang="tr-TR" b="1" dirty="0" smtClean="0">
                <a:solidFill>
                  <a:schemeClr val="accent1">
                    <a:lumMod val="75000"/>
                  </a:schemeClr>
                </a:solidFill>
              </a:rPr>
              <a:t>mail:</a:t>
            </a:r>
            <a:r>
              <a:rPr lang="tr-TR" dirty="0" err="1" smtClean="0">
                <a:solidFill>
                  <a:schemeClr val="accent1">
                    <a:lumMod val="75000"/>
                  </a:schemeClr>
                </a:solidFill>
              </a:rPr>
              <a:t>info</a:t>
            </a:r>
            <a:r>
              <a:rPr lang="tr-TR" dirty="0" smtClean="0">
                <a:solidFill>
                  <a:schemeClr val="accent1">
                    <a:lumMod val="75000"/>
                  </a:schemeClr>
                </a:solidFill>
              </a:rPr>
              <a:t>@</a:t>
            </a:r>
            <a:r>
              <a:rPr lang="tr-TR" dirty="0" err="1" smtClean="0">
                <a:solidFill>
                  <a:schemeClr val="accent1">
                    <a:lumMod val="75000"/>
                  </a:schemeClr>
                </a:solidFill>
              </a:rPr>
              <a:t>sarkaya</a:t>
            </a:r>
            <a:r>
              <a:rPr lang="tr-TR" dirty="0" smtClean="0">
                <a:solidFill>
                  <a:schemeClr val="accent1">
                    <a:lumMod val="75000"/>
                  </a:schemeClr>
                </a:solidFill>
              </a:rPr>
              <a:t>.bel.tr </a:t>
            </a:r>
          </a:p>
          <a:p>
            <a:pPr algn="ctr"/>
            <a:r>
              <a:rPr lang="tr-TR" b="1" dirty="0" smtClean="0">
                <a:solidFill>
                  <a:schemeClr val="accent1">
                    <a:lumMod val="75000"/>
                  </a:schemeClr>
                </a:solidFill>
              </a:rPr>
              <a:t>Adres</a:t>
            </a:r>
            <a:r>
              <a:rPr lang="tr-TR" b="1" dirty="0">
                <a:solidFill>
                  <a:schemeClr val="accent1">
                    <a:lumMod val="75000"/>
                  </a:schemeClr>
                </a:solidFill>
              </a:rPr>
              <a:t>: </a:t>
            </a:r>
            <a:r>
              <a:rPr lang="tr-TR" dirty="0" smtClean="0">
                <a:solidFill>
                  <a:schemeClr val="accent1">
                    <a:lumMod val="75000"/>
                  </a:schemeClr>
                </a:solidFill>
              </a:rPr>
              <a:t>Fatih Mah.</a:t>
            </a:r>
          </a:p>
          <a:p>
            <a:pPr algn="ctr"/>
            <a:r>
              <a:rPr lang="tr-TR" dirty="0" err="1" smtClean="0">
                <a:solidFill>
                  <a:schemeClr val="accent1">
                    <a:lumMod val="75000"/>
                  </a:schemeClr>
                </a:solidFill>
              </a:rPr>
              <a:t>N.şener</a:t>
            </a:r>
            <a:r>
              <a:rPr lang="tr-TR" dirty="0" smtClean="0">
                <a:solidFill>
                  <a:schemeClr val="accent1">
                    <a:lumMod val="75000"/>
                  </a:schemeClr>
                </a:solidFill>
              </a:rPr>
              <a:t> Bulvarı Caddesi </a:t>
            </a:r>
            <a:r>
              <a:rPr lang="tr-TR" b="1" dirty="0">
                <a:solidFill>
                  <a:schemeClr val="accent1">
                    <a:lumMod val="75000"/>
                  </a:schemeClr>
                </a:solidFill>
              </a:rPr>
              <a:t>No: </a:t>
            </a:r>
            <a:r>
              <a:rPr lang="tr-TR" b="1" dirty="0" smtClean="0">
                <a:solidFill>
                  <a:schemeClr val="accent1">
                    <a:lumMod val="75000"/>
                  </a:schemeClr>
                </a:solidFill>
              </a:rPr>
              <a:t>1</a:t>
            </a:r>
            <a:r>
              <a:rPr lang="tr-TR" dirty="0" smtClean="0">
                <a:solidFill>
                  <a:schemeClr val="accent1">
                    <a:lumMod val="75000"/>
                  </a:schemeClr>
                </a:solidFill>
              </a:rPr>
              <a:t> Sarıkaya </a:t>
            </a:r>
            <a:r>
              <a:rPr lang="tr-TR" dirty="0">
                <a:solidFill>
                  <a:schemeClr val="accent1">
                    <a:lumMod val="75000"/>
                  </a:schemeClr>
                </a:solidFill>
              </a:rPr>
              <a:t>/ </a:t>
            </a:r>
            <a:r>
              <a:rPr lang="tr-TR" dirty="0" smtClean="0">
                <a:solidFill>
                  <a:schemeClr val="accent1">
                    <a:lumMod val="75000"/>
                  </a:schemeClr>
                </a:solidFill>
              </a:rPr>
              <a:t>Yozgat</a:t>
            </a:r>
            <a:endParaRPr lang="tr-TR" dirty="0">
              <a:solidFill>
                <a:schemeClr val="accent1">
                  <a:lumMod val="75000"/>
                </a:schemeClr>
              </a:solidFill>
            </a:endParaRPr>
          </a:p>
        </p:txBody>
      </p:sp>
    </p:spTree>
    <p:extLst>
      <p:ext uri="{BB962C8B-B14F-4D97-AF65-F5344CB8AC3E}">
        <p14:creationId xmlns:p14="http://schemas.microsoft.com/office/powerpoint/2010/main" xmlns="" val="1938039374"/>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p:spPr>
        <p:txBody>
          <a:bodyPr>
            <a:normAutofit fontScale="90000"/>
          </a:bodyPr>
          <a:lstStyle/>
          <a:p>
            <a:r>
              <a:rPr lang="tr-TR" sz="3500" dirty="0" smtClean="0">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lin ang="2700000" scaled="1"/>
                  <a:tileRect/>
                </a:gradFill>
              </a:rPr>
              <a:t>ATANMIŞ BELEDİYE BAŞKAN YARDIMCISI</a:t>
            </a:r>
            <a:br>
              <a:rPr lang="tr-TR" sz="3500" dirty="0" smtClean="0">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lin ang="2700000" scaled="1"/>
                  <a:tileRect/>
                </a:gradFill>
              </a:rPr>
            </a:br>
            <a:r>
              <a:rPr lang="tr-TR" sz="3500" dirty="0" smtClean="0">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lin ang="2700000" scaled="1"/>
                  <a:tileRect/>
                </a:gradFill>
              </a:rPr>
              <a:t>SAADETTİN ÖZTÜRK</a:t>
            </a:r>
            <a:endParaRPr lang="tr-TR" sz="3500" dirty="0">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lin ang="2700000" scaled="1"/>
                <a:tileRect/>
              </a:gradFill>
            </a:endParaRPr>
          </a:p>
        </p:txBody>
      </p:sp>
      <p:pic>
        <p:nvPicPr>
          <p:cNvPr id="4" name="3 İçerik Yer Tutucusu" descr="saadettin.jpg"/>
          <p:cNvPicPr>
            <a:picLocks noGrp="1" noChangeAspect="1"/>
          </p:cNvPicPr>
          <p:nvPr>
            <p:ph idx="1"/>
          </p:nvPr>
        </p:nvPicPr>
        <p:blipFill>
          <a:blip r:embed="rId2" cstate="print"/>
          <a:stretch>
            <a:fillRect/>
          </a:stretch>
        </p:blipFill>
        <p:spPr>
          <a:xfrm>
            <a:off x="660609" y="1600200"/>
            <a:ext cx="7822781" cy="4525963"/>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p:spPr>
        <p:txBody>
          <a:bodyPr/>
          <a:lstStyle/>
          <a:p>
            <a:r>
              <a:rPr lang="tr-TR" dirty="0" smtClean="0">
                <a:solidFill>
                  <a:schemeClr val="tx2">
                    <a:lumMod val="40000"/>
                    <a:lumOff val="60000"/>
                  </a:schemeClr>
                </a:solidFill>
              </a:rPr>
              <a:t>BAŞKAN YARDIMCISI GÖREVLERİ</a:t>
            </a:r>
            <a:endParaRPr lang="tr-TR" dirty="0">
              <a:solidFill>
                <a:schemeClr val="tx2">
                  <a:lumMod val="40000"/>
                  <a:lumOff val="60000"/>
                </a:schemeClr>
              </a:solidFill>
            </a:endParaRPr>
          </a:p>
        </p:txBody>
      </p:sp>
      <p:sp>
        <p:nvSpPr>
          <p:cNvPr id="3" name="2 Dikdörtgen"/>
          <p:cNvSpPr/>
          <p:nvPr/>
        </p:nvSpPr>
        <p:spPr>
          <a:xfrm>
            <a:off x="642910" y="1443840"/>
            <a:ext cx="7786742" cy="4154984"/>
          </a:xfrm>
          <a:prstGeom prst="rect">
            <a:avLst/>
          </a:prstGeom>
        </p:spPr>
        <p:txBody>
          <a:bodyPr wrap="square">
            <a:spAutoFit/>
          </a:bodyPr>
          <a:lstStyle/>
          <a:p>
            <a:pPr algn="just"/>
            <a:r>
              <a:rPr lang="tr-TR" sz="2400" dirty="0" smtClean="0">
                <a:latin typeface="Times New Roman" pitchFamily="18" charset="0"/>
                <a:cs typeface="Times New Roman" pitchFamily="18" charset="0"/>
              </a:rPr>
              <a:t>	</a:t>
            </a:r>
            <a:r>
              <a:rPr lang="tr-TR" sz="2400" dirty="0" smtClean="0">
                <a:solidFill>
                  <a:schemeClr val="tx2">
                    <a:lumMod val="60000"/>
                    <a:lumOff val="40000"/>
                  </a:schemeClr>
                </a:solidFill>
                <a:latin typeface="Times New Roman" pitchFamily="18" charset="0"/>
                <a:cs typeface="Times New Roman" pitchFamily="18" charset="0"/>
              </a:rPr>
              <a:t>Belediye Başkanının Görev verdiği yetki çerçevesinde Belediye İşlerini Takip etmek, Daire içi ve daire Dışında personelin yaptıkları İşleri yerinde takip etmek, gerekli kontrol görevleri yapmak ve Belediye Başkanını bilgilendirmek.</a:t>
            </a:r>
          </a:p>
          <a:p>
            <a:pPr algn="just"/>
            <a:r>
              <a:rPr lang="tr-TR" sz="2400" dirty="0" smtClean="0">
                <a:solidFill>
                  <a:schemeClr val="tx2">
                    <a:lumMod val="60000"/>
                    <a:lumOff val="40000"/>
                  </a:schemeClr>
                </a:solidFill>
                <a:latin typeface="Times New Roman" pitchFamily="18" charset="0"/>
                <a:cs typeface="Times New Roman" pitchFamily="18" charset="0"/>
              </a:rPr>
              <a:t>	Belediye Hizmetleri olarak yapılan Yapım Alım ve Hizmet Alımlarının yerinde gerekli kontrolleri yaparak Belediye Başkanını bilgilendirmek.</a:t>
            </a:r>
          </a:p>
          <a:p>
            <a:pPr algn="just"/>
            <a:r>
              <a:rPr lang="tr-TR" sz="2400" dirty="0" smtClean="0">
                <a:solidFill>
                  <a:schemeClr val="tx2">
                    <a:lumMod val="60000"/>
                    <a:lumOff val="40000"/>
                  </a:schemeClr>
                </a:solidFill>
                <a:latin typeface="Times New Roman" pitchFamily="18" charset="0"/>
                <a:cs typeface="Times New Roman" pitchFamily="18" charset="0"/>
              </a:rPr>
              <a:t>	Belediye Başkanına Danışmanlık yapmak, daire birim Amirleri ile düzen ve işleyişi hakkında gerekli işleri yapıp Belediye Başkanını Bilgilendirmek.</a:t>
            </a:r>
            <a:endParaRPr lang="tr-TR" sz="2400" dirty="0">
              <a:solidFill>
                <a:schemeClr val="tx2">
                  <a:lumMod val="60000"/>
                  <a:lumOff val="40000"/>
                </a:schemeClr>
              </a:solidFill>
              <a:latin typeface="Times New Roman" pitchFamily="18" charset="0"/>
              <a:cs typeface="Times New Roman"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style>
          <a:lnRef idx="3">
            <a:schemeClr val="lt1"/>
          </a:lnRef>
          <a:fillRef idx="1">
            <a:schemeClr val="accent1"/>
          </a:fillRef>
          <a:effectRef idx="1">
            <a:schemeClr val="accent1"/>
          </a:effectRef>
          <a:fontRef idx="minor">
            <a:schemeClr val="lt1"/>
          </a:fontRef>
        </p:style>
        <p:txBody>
          <a:bodyPr>
            <a:normAutofit fontScale="90000"/>
          </a:bodyPr>
          <a:lstStyle/>
          <a:p>
            <a:r>
              <a:rPr lang="tr-TR" dirty="0" smtClean="0">
                <a:solidFill>
                  <a:schemeClr val="bg1">
                    <a:lumMod val="75000"/>
                  </a:schemeClr>
                </a:solidFill>
                <a:latin typeface="Times New Roman" pitchFamily="18" charset="0"/>
                <a:cs typeface="Times New Roman" pitchFamily="18" charset="0"/>
              </a:rPr>
              <a:t>YAZI İŞLERİ MÜDÜRÜ</a:t>
            </a:r>
            <a:br>
              <a:rPr lang="tr-TR" dirty="0" smtClean="0">
                <a:solidFill>
                  <a:schemeClr val="bg1">
                    <a:lumMod val="75000"/>
                  </a:schemeClr>
                </a:solidFill>
                <a:latin typeface="Times New Roman" pitchFamily="18" charset="0"/>
                <a:cs typeface="Times New Roman" pitchFamily="18" charset="0"/>
              </a:rPr>
            </a:br>
            <a:r>
              <a:rPr lang="tr-TR" dirty="0" smtClean="0">
                <a:solidFill>
                  <a:schemeClr val="bg1">
                    <a:lumMod val="75000"/>
                  </a:schemeClr>
                </a:solidFill>
                <a:latin typeface="Times New Roman" pitchFamily="18" charset="0"/>
                <a:cs typeface="Times New Roman" pitchFamily="18" charset="0"/>
              </a:rPr>
              <a:t>ERDAL AKCELEP</a:t>
            </a:r>
            <a:endParaRPr lang="tr-TR" dirty="0">
              <a:solidFill>
                <a:schemeClr val="bg1">
                  <a:lumMod val="75000"/>
                </a:schemeClr>
              </a:solidFill>
              <a:latin typeface="Times New Roman" pitchFamily="18" charset="0"/>
              <a:cs typeface="Times New Roman" pitchFamily="18" charset="0"/>
            </a:endParaRPr>
          </a:p>
        </p:txBody>
      </p:sp>
      <p:pic>
        <p:nvPicPr>
          <p:cNvPr id="4" name="3 İçerik Yer Tutucusu" descr="ERDL.jpg"/>
          <p:cNvPicPr>
            <a:picLocks noGrp="1" noChangeAspect="1"/>
          </p:cNvPicPr>
          <p:nvPr>
            <p:ph idx="1"/>
          </p:nvPr>
        </p:nvPicPr>
        <p:blipFill>
          <a:blip r:embed="rId2" cstate="print"/>
          <a:stretch>
            <a:fillRect/>
          </a:stretch>
        </p:blipFill>
        <p:spPr>
          <a:xfrm>
            <a:off x="857224" y="1600200"/>
            <a:ext cx="7429552" cy="4525963"/>
          </a:xfrm>
          <a:prstGeom prst="roundRect">
            <a:avLst>
              <a:gd name="adj" fmla="val 11111"/>
            </a:avLst>
          </a:prstGeom>
          <a:ln w="190500" cap="rnd">
            <a:solidFill>
              <a:schemeClr val="tx2">
                <a:lumMod val="75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Başlık"/>
          <p:cNvSpPr>
            <a:spLocks noGrp="1"/>
          </p:cNvSpPr>
          <p:nvPr>
            <p:ph type="ctrTitle"/>
          </p:nvPr>
        </p:nvSpPr>
        <p:spPr>
          <a:xfrm>
            <a:off x="685800" y="357167"/>
            <a:ext cx="7772400" cy="1214445"/>
          </a:xfr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p:spPr>
        <p:txBody>
          <a:bodyPr/>
          <a:lstStyle/>
          <a:p>
            <a:r>
              <a:rPr lang="tr-TR" dirty="0" smtClean="0">
                <a:solidFill>
                  <a:schemeClr val="tx2">
                    <a:lumMod val="40000"/>
                    <a:lumOff val="60000"/>
                  </a:schemeClr>
                </a:solidFill>
              </a:rPr>
              <a:t>YAZI İŞLERİ MÜDÜRLÜĞÜ</a:t>
            </a:r>
            <a:endParaRPr lang="tr-TR" dirty="0">
              <a:solidFill>
                <a:schemeClr val="tx2">
                  <a:lumMod val="40000"/>
                  <a:lumOff val="60000"/>
                </a:schemeClr>
              </a:solidFill>
            </a:endParaRPr>
          </a:p>
        </p:txBody>
      </p:sp>
      <p:sp>
        <p:nvSpPr>
          <p:cNvPr id="6" name="5 Alt Başlık"/>
          <p:cNvSpPr>
            <a:spLocks noGrp="1"/>
          </p:cNvSpPr>
          <p:nvPr>
            <p:ph type="subTitle" idx="1"/>
          </p:nvPr>
        </p:nvSpPr>
        <p:spPr>
          <a:xfrm>
            <a:off x="714348" y="1785926"/>
            <a:ext cx="7715304" cy="3852874"/>
          </a:xfrm>
        </p:spPr>
        <p:txBody>
          <a:bodyPr>
            <a:normAutofit fontScale="55000" lnSpcReduction="20000"/>
          </a:bodyPr>
          <a:lstStyle/>
          <a:p>
            <a:endParaRPr lang="tr-TR" dirty="0" smtClean="0">
              <a:solidFill>
                <a:schemeClr val="tx2">
                  <a:lumMod val="40000"/>
                  <a:lumOff val="60000"/>
                </a:schemeClr>
              </a:solidFill>
            </a:endParaRPr>
          </a:p>
          <a:p>
            <a:r>
              <a:rPr lang="tr-TR" dirty="0" smtClean="0">
                <a:solidFill>
                  <a:schemeClr val="tx2">
                    <a:lumMod val="40000"/>
                    <a:lumOff val="60000"/>
                  </a:schemeClr>
                </a:solidFill>
              </a:rPr>
              <a:t>YAZI İŞLERİ MÜDÜRLÜĞÜ GENEL BİLGİLER </a:t>
            </a:r>
          </a:p>
          <a:p>
            <a:r>
              <a:rPr lang="tr-TR" dirty="0" smtClean="0">
                <a:solidFill>
                  <a:schemeClr val="tx2">
                    <a:lumMod val="40000"/>
                    <a:lumOff val="60000"/>
                  </a:schemeClr>
                </a:solidFill>
              </a:rPr>
              <a:t>	</a:t>
            </a:r>
          </a:p>
          <a:p>
            <a:pPr algn="just"/>
            <a:r>
              <a:rPr lang="tr-TR" dirty="0" smtClean="0">
                <a:solidFill>
                  <a:schemeClr val="tx2">
                    <a:lumMod val="40000"/>
                    <a:lumOff val="60000"/>
                  </a:schemeClr>
                </a:solidFill>
              </a:rPr>
              <a:t>	Müdürlüğümüz, </a:t>
            </a:r>
            <a:r>
              <a:rPr lang="tr-TR" sz="3600" b="1" dirty="0" smtClean="0">
                <a:solidFill>
                  <a:schemeClr val="tx2">
                    <a:lumMod val="40000"/>
                    <a:lumOff val="60000"/>
                  </a:schemeClr>
                </a:solidFill>
              </a:rPr>
              <a:t>2019</a:t>
            </a:r>
            <a:r>
              <a:rPr lang="tr-TR" dirty="0" smtClean="0">
                <a:solidFill>
                  <a:schemeClr val="tx2">
                    <a:lumMod val="40000"/>
                    <a:lumOff val="60000"/>
                  </a:schemeClr>
                </a:solidFill>
              </a:rPr>
              <a:t> yılı faaliyet raporunu gelecek yıllardaki rapor formatına ışık tutacak bir biçimde hazırlamaya çalışmıştır. Bundan sonraki yıllarda bu format daha da geliştirilecek ve performans hedefleri temel alınarak hazırlanacaktır. </a:t>
            </a:r>
          </a:p>
          <a:p>
            <a:pPr algn="just"/>
            <a:r>
              <a:rPr lang="tr-TR" b="1" dirty="0" smtClean="0">
                <a:solidFill>
                  <a:schemeClr val="tx2">
                    <a:lumMod val="40000"/>
                    <a:lumOff val="60000"/>
                  </a:schemeClr>
                </a:solidFill>
              </a:rPr>
              <a:t>	A- MİSYON VE VİZYON </a:t>
            </a:r>
          </a:p>
          <a:p>
            <a:pPr algn="just"/>
            <a:r>
              <a:rPr lang="tr-TR" b="1" dirty="0" smtClean="0">
                <a:solidFill>
                  <a:schemeClr val="tx2">
                    <a:lumMod val="40000"/>
                    <a:lumOff val="60000"/>
                  </a:schemeClr>
                </a:solidFill>
              </a:rPr>
              <a:t>	A.1 MİSYONUMUZ</a:t>
            </a:r>
            <a:r>
              <a:rPr lang="tr-TR" dirty="0" smtClean="0">
                <a:solidFill>
                  <a:schemeClr val="tx2">
                    <a:lumMod val="40000"/>
                    <a:lumOff val="60000"/>
                  </a:schemeClr>
                </a:solidFill>
              </a:rPr>
              <a:t>: Belediyeye meclisi ve encümeninin iş ve işlemlerini kolaylaştırmak sekretarya işlerini yasa, tüzük ve yönetmeliklere uygun Şekilde zamanında yaparak belediye kuruluş ve üniteleri ile koordinasyonu sağlamaktır</a:t>
            </a:r>
            <a:r>
              <a:rPr lang="tr-TR" b="1" dirty="0" smtClean="0">
                <a:solidFill>
                  <a:schemeClr val="tx2">
                    <a:lumMod val="40000"/>
                    <a:lumOff val="60000"/>
                  </a:schemeClr>
                </a:solidFill>
              </a:rPr>
              <a:t>.   </a:t>
            </a:r>
          </a:p>
          <a:p>
            <a:pPr algn="just"/>
            <a:r>
              <a:rPr lang="tr-TR" b="1" dirty="0" smtClean="0">
                <a:solidFill>
                  <a:schemeClr val="tx2">
                    <a:lumMod val="40000"/>
                    <a:lumOff val="60000"/>
                  </a:schemeClr>
                </a:solidFill>
              </a:rPr>
              <a:t> 	A.2 VİZYONUMUZ </a:t>
            </a:r>
            <a:r>
              <a:rPr lang="tr-TR" dirty="0" smtClean="0">
                <a:solidFill>
                  <a:schemeClr val="tx2">
                    <a:lumMod val="40000"/>
                    <a:lumOff val="60000"/>
                  </a:schemeClr>
                </a:solidFill>
              </a:rPr>
              <a:t>Birimimiz; hizmette verimlilik ve devamlılığı, adaleti, uyumu esas alan, bilgi ve teknolojiye hâkim, güvenilir, şeffaf ve hesap verilebilir olmayı hedefler.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ikdörtgen"/>
          <p:cNvSpPr/>
          <p:nvPr/>
        </p:nvSpPr>
        <p:spPr>
          <a:xfrm>
            <a:off x="785786" y="500042"/>
            <a:ext cx="7786742" cy="4893647"/>
          </a:xfrm>
          <a:prstGeom prst="rect">
            <a:avLst/>
          </a:prstGeom>
        </p:spPr>
        <p:txBody>
          <a:bodyPr wrap="square">
            <a:spAutoFit/>
          </a:bodyPr>
          <a:lstStyle/>
          <a:p>
            <a:r>
              <a:rPr lang="tr-TR" sz="2400" b="1" dirty="0" smtClean="0">
                <a:solidFill>
                  <a:schemeClr val="tx2">
                    <a:lumMod val="60000"/>
                    <a:lumOff val="40000"/>
                  </a:schemeClr>
                </a:solidFill>
                <a:latin typeface="Times New Roman" pitchFamily="18" charset="0"/>
                <a:cs typeface="Times New Roman" pitchFamily="18" charset="0"/>
              </a:rPr>
              <a:t>A.3 İLKELERİMİZ</a:t>
            </a:r>
          </a:p>
          <a:p>
            <a:r>
              <a:rPr lang="tr-TR" sz="2400" b="1" dirty="0" smtClean="0">
                <a:solidFill>
                  <a:schemeClr val="tx2">
                    <a:lumMod val="60000"/>
                    <a:lumOff val="40000"/>
                  </a:schemeClr>
                </a:solidFill>
                <a:latin typeface="Times New Roman" pitchFamily="18" charset="0"/>
                <a:cs typeface="Times New Roman" pitchFamily="18" charset="0"/>
              </a:rPr>
              <a:t> </a:t>
            </a:r>
          </a:p>
          <a:p>
            <a:pPr algn="just"/>
            <a:r>
              <a:rPr lang="tr-TR" sz="2400" dirty="0" smtClean="0">
                <a:solidFill>
                  <a:schemeClr val="tx2">
                    <a:lumMod val="60000"/>
                    <a:lumOff val="40000"/>
                  </a:schemeClr>
                </a:solidFill>
                <a:latin typeface="Times New Roman" pitchFamily="18" charset="0"/>
                <a:cs typeface="Times New Roman" pitchFamily="18" charset="0"/>
              </a:rPr>
              <a:t> - İşlemlerin zamanında ve doğru yapılmasıyla </a:t>
            </a:r>
            <a:r>
              <a:rPr lang="tr-TR" sz="2400" i="1" dirty="0" smtClean="0">
                <a:solidFill>
                  <a:schemeClr val="tx2">
                    <a:lumMod val="60000"/>
                    <a:lumOff val="40000"/>
                  </a:schemeClr>
                </a:solidFill>
                <a:latin typeface="Times New Roman" pitchFamily="18" charset="0"/>
                <a:cs typeface="Times New Roman" pitchFamily="18" charset="0"/>
              </a:rPr>
              <a:t>Güvenilirlik,</a:t>
            </a:r>
          </a:p>
          <a:p>
            <a:r>
              <a:rPr lang="tr-TR" sz="2400" dirty="0" smtClean="0">
                <a:solidFill>
                  <a:schemeClr val="tx2">
                    <a:lumMod val="60000"/>
                    <a:lumOff val="40000"/>
                  </a:schemeClr>
                </a:solidFill>
                <a:latin typeface="Times New Roman" pitchFamily="18" charset="0"/>
                <a:cs typeface="Times New Roman" pitchFamily="18" charset="0"/>
              </a:rPr>
              <a:t> - İşlem ve uygulamalarda </a:t>
            </a:r>
            <a:r>
              <a:rPr lang="tr-TR" sz="2400" i="1" dirty="0" smtClean="0">
                <a:solidFill>
                  <a:schemeClr val="tx2">
                    <a:lumMod val="60000"/>
                    <a:lumOff val="40000"/>
                  </a:schemeClr>
                </a:solidFill>
                <a:latin typeface="Times New Roman" pitchFamily="18" charset="0"/>
                <a:cs typeface="Times New Roman" pitchFamily="18" charset="0"/>
              </a:rPr>
              <a:t>Hukuka Uygunluk,</a:t>
            </a:r>
          </a:p>
          <a:p>
            <a:pPr algn="just"/>
            <a:r>
              <a:rPr lang="tr-TR" sz="2400" dirty="0" smtClean="0">
                <a:solidFill>
                  <a:schemeClr val="tx2">
                    <a:lumMod val="60000"/>
                    <a:lumOff val="40000"/>
                  </a:schemeClr>
                </a:solidFill>
                <a:latin typeface="Times New Roman" pitchFamily="18" charset="0"/>
                <a:cs typeface="Times New Roman" pitchFamily="18" charset="0"/>
              </a:rPr>
              <a:t> - Hizmet sunumlarında yerindelik ve uygunluk prensibinden hareketle </a:t>
            </a:r>
            <a:r>
              <a:rPr lang="tr-TR" sz="2400" i="1" dirty="0" smtClean="0">
                <a:solidFill>
                  <a:schemeClr val="tx2">
                    <a:lumMod val="60000"/>
                    <a:lumOff val="40000"/>
                  </a:schemeClr>
                </a:solidFill>
                <a:latin typeface="Times New Roman" pitchFamily="18" charset="0"/>
                <a:cs typeface="Times New Roman" pitchFamily="18" charset="0"/>
              </a:rPr>
              <a:t>Etkinlik,</a:t>
            </a:r>
          </a:p>
          <a:p>
            <a:pPr algn="just"/>
            <a:r>
              <a:rPr lang="tr-TR" sz="2400" dirty="0" smtClean="0">
                <a:solidFill>
                  <a:schemeClr val="tx2">
                    <a:lumMod val="60000"/>
                    <a:lumOff val="40000"/>
                  </a:schemeClr>
                </a:solidFill>
                <a:latin typeface="Times New Roman" pitchFamily="18" charset="0"/>
                <a:cs typeface="Times New Roman" pitchFamily="18" charset="0"/>
              </a:rPr>
              <a:t> -</a:t>
            </a:r>
            <a:r>
              <a:rPr lang="tr-TR" sz="2400" i="1" dirty="0" smtClean="0">
                <a:solidFill>
                  <a:schemeClr val="tx2">
                    <a:lumMod val="60000"/>
                    <a:lumOff val="40000"/>
                  </a:schemeClr>
                </a:solidFill>
                <a:latin typeface="Times New Roman" pitchFamily="18" charset="0"/>
                <a:cs typeface="Times New Roman" pitchFamily="18" charset="0"/>
              </a:rPr>
              <a:t>, </a:t>
            </a:r>
            <a:r>
              <a:rPr lang="tr-TR" sz="2400" dirty="0" smtClean="0">
                <a:solidFill>
                  <a:schemeClr val="tx2">
                    <a:lumMod val="60000"/>
                    <a:lumOff val="40000"/>
                  </a:schemeClr>
                </a:solidFill>
                <a:latin typeface="Times New Roman" pitchFamily="18" charset="0"/>
                <a:cs typeface="Times New Roman" pitchFamily="18" charset="0"/>
              </a:rPr>
              <a:t>Nitelikli, üretken ve rasyonel yöntemlerle </a:t>
            </a:r>
            <a:r>
              <a:rPr lang="tr-TR" sz="2400" i="1" dirty="0" smtClean="0">
                <a:solidFill>
                  <a:schemeClr val="tx2">
                    <a:lumMod val="60000"/>
                    <a:lumOff val="40000"/>
                  </a:schemeClr>
                </a:solidFill>
                <a:latin typeface="Times New Roman" pitchFamily="18" charset="0"/>
                <a:cs typeface="Times New Roman" pitchFamily="18" charset="0"/>
              </a:rPr>
              <a:t>Verimlilik, karar </a:t>
            </a:r>
            <a:r>
              <a:rPr lang="tr-TR" sz="2400" dirty="0" smtClean="0">
                <a:solidFill>
                  <a:schemeClr val="tx2">
                    <a:lumMod val="60000"/>
                    <a:lumOff val="40000"/>
                  </a:schemeClr>
                </a:solidFill>
                <a:latin typeface="Times New Roman" pitchFamily="18" charset="0"/>
                <a:cs typeface="Times New Roman" pitchFamily="18" charset="0"/>
              </a:rPr>
              <a:t>ve değerlendirmelerde </a:t>
            </a:r>
            <a:r>
              <a:rPr lang="tr-TR" sz="2400" i="1" dirty="0" smtClean="0">
                <a:solidFill>
                  <a:schemeClr val="tx2">
                    <a:lumMod val="60000"/>
                    <a:lumOff val="40000"/>
                  </a:schemeClr>
                </a:solidFill>
                <a:latin typeface="Times New Roman" pitchFamily="18" charset="0"/>
                <a:cs typeface="Times New Roman" pitchFamily="18" charset="0"/>
              </a:rPr>
              <a:t>açıklık,</a:t>
            </a:r>
          </a:p>
          <a:p>
            <a:pPr algn="just"/>
            <a:r>
              <a:rPr lang="tr-TR" sz="2400" dirty="0" smtClean="0">
                <a:solidFill>
                  <a:schemeClr val="tx2">
                    <a:lumMod val="60000"/>
                    <a:lumOff val="40000"/>
                  </a:schemeClr>
                </a:solidFill>
                <a:latin typeface="Times New Roman" pitchFamily="18" charset="0"/>
                <a:cs typeface="Times New Roman" pitchFamily="18" charset="0"/>
              </a:rPr>
              <a:t> - Hizmet sunumlarında </a:t>
            </a:r>
            <a:r>
              <a:rPr lang="tr-TR" sz="2400" i="1" dirty="0" smtClean="0">
                <a:solidFill>
                  <a:schemeClr val="tx2">
                    <a:lumMod val="60000"/>
                    <a:lumOff val="40000"/>
                  </a:schemeClr>
                </a:solidFill>
                <a:latin typeface="Times New Roman" pitchFamily="18" charset="0"/>
                <a:cs typeface="Times New Roman" pitchFamily="18" charset="0"/>
              </a:rPr>
              <a:t>Adalet, </a:t>
            </a:r>
          </a:p>
          <a:p>
            <a:r>
              <a:rPr lang="tr-TR" sz="2400" dirty="0" smtClean="0">
                <a:solidFill>
                  <a:schemeClr val="tx2">
                    <a:lumMod val="60000"/>
                    <a:lumOff val="40000"/>
                  </a:schemeClr>
                </a:solidFill>
                <a:latin typeface="Times New Roman" pitchFamily="18" charset="0"/>
                <a:cs typeface="Times New Roman" pitchFamily="18" charset="0"/>
              </a:rPr>
              <a:t> - Yaklaşımda </a:t>
            </a:r>
            <a:r>
              <a:rPr lang="tr-TR" sz="2400" i="1" dirty="0" smtClean="0">
                <a:solidFill>
                  <a:schemeClr val="tx2">
                    <a:lumMod val="60000"/>
                    <a:lumOff val="40000"/>
                  </a:schemeClr>
                </a:solidFill>
                <a:latin typeface="Times New Roman" pitchFamily="18" charset="0"/>
                <a:cs typeface="Times New Roman" pitchFamily="18" charset="0"/>
              </a:rPr>
              <a:t>Eşitlik, </a:t>
            </a:r>
          </a:p>
          <a:p>
            <a:r>
              <a:rPr lang="tr-TR" sz="2400" dirty="0" smtClean="0">
                <a:solidFill>
                  <a:schemeClr val="tx2">
                    <a:lumMod val="60000"/>
                    <a:lumOff val="40000"/>
                  </a:schemeClr>
                </a:solidFill>
                <a:latin typeface="Times New Roman" pitchFamily="18" charset="0"/>
                <a:cs typeface="Times New Roman" pitchFamily="18" charset="0"/>
              </a:rPr>
              <a:t> - Çalışmalarda </a:t>
            </a:r>
            <a:r>
              <a:rPr lang="tr-TR" sz="2400" i="1" dirty="0" smtClean="0">
                <a:solidFill>
                  <a:schemeClr val="tx2">
                    <a:lumMod val="60000"/>
                    <a:lumOff val="40000"/>
                  </a:schemeClr>
                </a:solidFill>
                <a:latin typeface="Times New Roman" pitchFamily="18" charset="0"/>
                <a:cs typeface="Times New Roman" pitchFamily="18" charset="0"/>
              </a:rPr>
              <a:t>Ekip Ruhu, </a:t>
            </a:r>
          </a:p>
          <a:p>
            <a:r>
              <a:rPr lang="tr-TR" sz="2400" dirty="0" smtClean="0">
                <a:solidFill>
                  <a:schemeClr val="tx2">
                    <a:lumMod val="60000"/>
                    <a:lumOff val="40000"/>
                  </a:schemeClr>
                </a:solidFill>
                <a:latin typeface="Times New Roman" pitchFamily="18" charset="0"/>
                <a:cs typeface="Times New Roman" pitchFamily="18" charset="0"/>
              </a:rPr>
              <a:t> - Araştırma ve Uygulamalarla </a:t>
            </a:r>
            <a:r>
              <a:rPr lang="tr-TR" sz="2400" i="1" dirty="0" smtClean="0">
                <a:solidFill>
                  <a:schemeClr val="tx2">
                    <a:lumMod val="60000"/>
                    <a:lumOff val="40000"/>
                  </a:schemeClr>
                </a:solidFill>
                <a:latin typeface="Times New Roman" pitchFamily="18" charset="0"/>
                <a:cs typeface="Times New Roman" pitchFamily="18" charset="0"/>
              </a:rPr>
              <a:t>Sürekli Gelişim, </a:t>
            </a:r>
          </a:p>
          <a:p>
            <a:r>
              <a:rPr lang="tr-TR" sz="2400" dirty="0" smtClean="0">
                <a:solidFill>
                  <a:schemeClr val="tx2">
                    <a:lumMod val="60000"/>
                    <a:lumOff val="40000"/>
                  </a:schemeClr>
                </a:solidFill>
                <a:latin typeface="Times New Roman" pitchFamily="18" charset="0"/>
                <a:cs typeface="Times New Roman" pitchFamily="18" charset="0"/>
              </a:rPr>
              <a:t> - Sürekli gelişim için </a:t>
            </a:r>
            <a:r>
              <a:rPr lang="tr-TR" sz="2400" i="1" dirty="0" smtClean="0">
                <a:solidFill>
                  <a:schemeClr val="tx2">
                    <a:lumMod val="60000"/>
                    <a:lumOff val="40000"/>
                  </a:schemeClr>
                </a:solidFill>
                <a:latin typeface="Times New Roman" pitchFamily="18" charset="0"/>
                <a:cs typeface="Times New Roman" pitchFamily="18" charset="0"/>
              </a:rPr>
              <a:t>Sürekli Eğitim </a:t>
            </a:r>
            <a:endParaRPr lang="tr-TR" sz="2400" dirty="0">
              <a:solidFill>
                <a:schemeClr val="tx2">
                  <a:lumMod val="60000"/>
                  <a:lumOff val="40000"/>
                </a:schemeClr>
              </a:solidFill>
              <a:latin typeface="Times New Roman" pitchFamily="18" charset="0"/>
              <a:cs typeface="Times New Roman"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827584" y="214290"/>
            <a:ext cx="7816382" cy="1071570"/>
          </a:xfr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p:spPr>
        <p:txBody>
          <a:bodyPr/>
          <a:lstStyle/>
          <a:p>
            <a:pPr algn="ctr"/>
            <a:r>
              <a:rPr lang="tr-TR" i="1" dirty="0">
                <a:solidFill>
                  <a:schemeClr val="tx2">
                    <a:lumMod val="40000"/>
                    <a:lumOff val="60000"/>
                  </a:schemeClr>
                </a:solidFill>
              </a:rPr>
              <a:t>EVRAK İŞLEMLERİ</a:t>
            </a:r>
            <a:endParaRPr lang="tr-TR" dirty="0">
              <a:solidFill>
                <a:schemeClr val="tx2">
                  <a:lumMod val="40000"/>
                  <a:lumOff val="60000"/>
                </a:schemeClr>
              </a:solidFill>
            </a:endParaRPr>
          </a:p>
        </p:txBody>
      </p:sp>
      <p:sp>
        <p:nvSpPr>
          <p:cNvPr id="3" name="İçerik Yer Tutucusu 2"/>
          <p:cNvSpPr>
            <a:spLocks noGrp="1"/>
          </p:cNvSpPr>
          <p:nvPr>
            <p:ph idx="1"/>
          </p:nvPr>
        </p:nvSpPr>
        <p:spPr>
          <a:xfrm>
            <a:off x="0" y="1124744"/>
            <a:ext cx="9144000" cy="5733256"/>
          </a:xfrm>
        </p:spPr>
        <p:txBody>
          <a:bodyPr>
            <a:normAutofit lnSpcReduction="10000"/>
          </a:bodyPr>
          <a:lstStyle/>
          <a:p>
            <a:pPr>
              <a:buNone/>
            </a:pPr>
            <a:endParaRPr lang="tr-TR" sz="2800" b="1" i="1" dirty="0" smtClean="0">
              <a:solidFill>
                <a:schemeClr val="tx2">
                  <a:lumMod val="60000"/>
                  <a:lumOff val="40000"/>
                </a:schemeClr>
              </a:solidFill>
            </a:endParaRPr>
          </a:p>
          <a:p>
            <a:pPr>
              <a:buNone/>
            </a:pPr>
            <a:r>
              <a:rPr lang="tr-TR" sz="2400" b="1" i="1" dirty="0" smtClean="0">
                <a:solidFill>
                  <a:schemeClr val="tx2">
                    <a:lumMod val="60000"/>
                    <a:lumOff val="40000"/>
                  </a:schemeClr>
                </a:solidFill>
              </a:rPr>
              <a:t>a)Genel Evrak Çalışmaları; </a:t>
            </a:r>
          </a:p>
          <a:p>
            <a:pPr algn="just">
              <a:buNone/>
            </a:pPr>
            <a:r>
              <a:rPr lang="tr-TR" sz="2400" dirty="0" smtClean="0">
                <a:solidFill>
                  <a:schemeClr val="tx2">
                    <a:lumMod val="60000"/>
                    <a:lumOff val="40000"/>
                  </a:schemeClr>
                </a:solidFill>
              </a:rPr>
              <a:t> - Belediye’ye gelen yazılar, evrak defterinin gelen evrak bölümüne kayıt edildikten sonra ilgili birimlere havalesi yapmak, zimmet karşılığı birimlere teslim etmek, </a:t>
            </a:r>
          </a:p>
          <a:p>
            <a:pPr algn="just">
              <a:buNone/>
            </a:pPr>
            <a:r>
              <a:rPr lang="tr-TR" sz="2400" dirty="0" smtClean="0">
                <a:solidFill>
                  <a:schemeClr val="tx2">
                    <a:lumMod val="60000"/>
                    <a:lumOff val="40000"/>
                  </a:schemeClr>
                </a:solidFill>
              </a:rPr>
              <a:t> - Belediyeden </a:t>
            </a:r>
            <a:r>
              <a:rPr lang="tr-TR" sz="2400" dirty="0">
                <a:solidFill>
                  <a:schemeClr val="tx2">
                    <a:lumMod val="60000"/>
                    <a:lumOff val="40000"/>
                  </a:schemeClr>
                </a:solidFill>
              </a:rPr>
              <a:t>çıkan yazılar, giden evrak bölümüne kaydedildikten sonra zimmet </a:t>
            </a:r>
            <a:r>
              <a:rPr lang="tr-TR" sz="2400" dirty="0" smtClean="0">
                <a:solidFill>
                  <a:schemeClr val="tx2">
                    <a:lumMod val="60000"/>
                    <a:lumOff val="40000"/>
                  </a:schemeClr>
                </a:solidFill>
              </a:rPr>
              <a:t>karşılığı </a:t>
            </a:r>
            <a:r>
              <a:rPr lang="tr-TR" sz="2400" dirty="0">
                <a:solidFill>
                  <a:schemeClr val="tx2">
                    <a:lumMod val="60000"/>
                    <a:lumOff val="40000"/>
                  </a:schemeClr>
                </a:solidFill>
              </a:rPr>
              <a:t>ilgili birimlere teslim etmek </a:t>
            </a:r>
            <a:endParaRPr lang="tr-TR" sz="2400" dirty="0" smtClean="0">
              <a:solidFill>
                <a:schemeClr val="tx2">
                  <a:lumMod val="60000"/>
                  <a:lumOff val="40000"/>
                </a:schemeClr>
              </a:solidFill>
            </a:endParaRPr>
          </a:p>
          <a:p>
            <a:pPr algn="just">
              <a:buNone/>
            </a:pPr>
            <a:r>
              <a:rPr lang="tr-TR" sz="2400" dirty="0" smtClean="0">
                <a:solidFill>
                  <a:schemeClr val="tx2">
                    <a:lumMod val="60000"/>
                    <a:lumOff val="40000"/>
                  </a:schemeClr>
                </a:solidFill>
              </a:rPr>
              <a:t> - Belediye </a:t>
            </a:r>
            <a:r>
              <a:rPr lang="tr-TR" sz="2400" dirty="0">
                <a:solidFill>
                  <a:schemeClr val="tx2">
                    <a:lumMod val="60000"/>
                    <a:lumOff val="40000"/>
                  </a:schemeClr>
                </a:solidFill>
              </a:rPr>
              <a:t>birimleri ve kamu kurum ve </a:t>
            </a:r>
            <a:r>
              <a:rPr lang="tr-TR" sz="2400" dirty="0" smtClean="0">
                <a:solidFill>
                  <a:schemeClr val="tx2">
                    <a:lumMod val="60000"/>
                    <a:lumOff val="40000"/>
                  </a:schemeClr>
                </a:solidFill>
              </a:rPr>
              <a:t>kuruluşlardan gelen duyuru </a:t>
            </a:r>
            <a:r>
              <a:rPr lang="tr-TR" sz="2400" dirty="0">
                <a:solidFill>
                  <a:schemeClr val="tx2">
                    <a:lumMod val="60000"/>
                    <a:lumOff val="40000"/>
                  </a:schemeClr>
                </a:solidFill>
              </a:rPr>
              <a:t>niteliğindeki ilanların Belediyemiz ilan tahtasında ilan edilmesini sağlayarak, buna ait tutanak ve raporlar ilgili kurum, </a:t>
            </a:r>
            <a:r>
              <a:rPr lang="tr-TR" sz="2400" dirty="0" smtClean="0">
                <a:solidFill>
                  <a:schemeClr val="tx2">
                    <a:lumMod val="60000"/>
                    <a:lumOff val="40000"/>
                  </a:schemeClr>
                </a:solidFill>
              </a:rPr>
              <a:t>kuruluş </a:t>
            </a:r>
            <a:r>
              <a:rPr lang="tr-TR" sz="2400" dirty="0">
                <a:solidFill>
                  <a:schemeClr val="tx2">
                    <a:lumMod val="60000"/>
                    <a:lumOff val="40000"/>
                  </a:schemeClr>
                </a:solidFill>
              </a:rPr>
              <a:t>ve müdürlüğe iletmek</a:t>
            </a:r>
            <a:r>
              <a:rPr lang="tr-TR" sz="2400" dirty="0" smtClean="0">
                <a:solidFill>
                  <a:schemeClr val="tx2">
                    <a:lumMod val="60000"/>
                    <a:lumOff val="40000"/>
                  </a:schemeClr>
                </a:solidFill>
              </a:rPr>
              <a:t>,</a:t>
            </a:r>
          </a:p>
          <a:p>
            <a:pPr algn="just">
              <a:buNone/>
            </a:pPr>
            <a:r>
              <a:rPr lang="tr-TR" sz="2400" dirty="0" smtClean="0">
                <a:solidFill>
                  <a:schemeClr val="tx2">
                    <a:lumMod val="60000"/>
                    <a:lumOff val="40000"/>
                  </a:schemeClr>
                </a:solidFill>
              </a:rPr>
              <a:t> - Acil ulaştırılması </a:t>
            </a:r>
            <a:r>
              <a:rPr lang="tr-TR" sz="2400" dirty="0">
                <a:solidFill>
                  <a:schemeClr val="tx2">
                    <a:lumMod val="60000"/>
                    <a:lumOff val="40000"/>
                  </a:schemeClr>
                </a:solidFill>
              </a:rPr>
              <a:t>gereken evrak elden takip edilerek zaman kaybının önlenmesine </a:t>
            </a:r>
            <a:r>
              <a:rPr lang="tr-TR" sz="2400" dirty="0" smtClean="0">
                <a:solidFill>
                  <a:schemeClr val="tx2">
                    <a:lumMod val="60000"/>
                    <a:lumOff val="40000"/>
                  </a:schemeClr>
                </a:solidFill>
              </a:rPr>
              <a:t>çalışmak</a:t>
            </a:r>
            <a:r>
              <a:rPr lang="tr-TR" sz="2400" dirty="0">
                <a:solidFill>
                  <a:schemeClr val="tx2">
                    <a:lumMod val="60000"/>
                    <a:lumOff val="40000"/>
                  </a:schemeClr>
                </a:solidFill>
              </a:rPr>
              <a:t>, </a:t>
            </a:r>
            <a:endParaRPr lang="tr-TR" sz="2400" dirty="0" smtClean="0">
              <a:solidFill>
                <a:schemeClr val="tx2">
                  <a:lumMod val="60000"/>
                  <a:lumOff val="40000"/>
                </a:schemeClr>
              </a:solidFill>
            </a:endParaRPr>
          </a:p>
          <a:p>
            <a:pPr algn="just">
              <a:buNone/>
            </a:pPr>
            <a:r>
              <a:rPr lang="tr-TR" sz="2400" dirty="0" smtClean="0">
                <a:solidFill>
                  <a:schemeClr val="tx2">
                    <a:lumMod val="60000"/>
                    <a:lumOff val="40000"/>
                  </a:schemeClr>
                </a:solidFill>
              </a:rPr>
              <a:t> - Vatandaşlar </a:t>
            </a:r>
            <a:r>
              <a:rPr lang="tr-TR" sz="2400" dirty="0">
                <a:solidFill>
                  <a:schemeClr val="tx2">
                    <a:lumMod val="60000"/>
                    <a:lumOff val="40000"/>
                  </a:schemeClr>
                </a:solidFill>
              </a:rPr>
              <a:t>tarafından belediyemize verilen dilekçeler, dilekçe kayıt defterine </a:t>
            </a:r>
            <a:r>
              <a:rPr lang="tr-TR" sz="2400" dirty="0" smtClean="0">
                <a:solidFill>
                  <a:schemeClr val="tx2">
                    <a:lumMod val="60000"/>
                    <a:lumOff val="40000"/>
                  </a:schemeClr>
                </a:solidFill>
              </a:rPr>
              <a:t>işlenerek </a:t>
            </a:r>
            <a:r>
              <a:rPr lang="tr-TR" sz="2400" dirty="0">
                <a:solidFill>
                  <a:schemeClr val="tx2">
                    <a:lumMod val="60000"/>
                    <a:lumOff val="40000"/>
                  </a:schemeClr>
                </a:solidFill>
              </a:rPr>
              <a:t>ilgili müdürlüklere havaleleri yapmak</a:t>
            </a:r>
            <a:r>
              <a:rPr lang="tr-TR" sz="2400" dirty="0"/>
              <a:t>, </a:t>
            </a:r>
          </a:p>
        </p:txBody>
      </p:sp>
    </p:spTree>
    <p:extLst>
      <p:ext uri="{BB962C8B-B14F-4D97-AF65-F5344CB8AC3E}">
        <p14:creationId xmlns="" xmlns:p14="http://schemas.microsoft.com/office/powerpoint/2010/main" val="1730720371"/>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0" y="428604"/>
            <a:ext cx="9144000" cy="6429396"/>
          </a:xfrm>
        </p:spPr>
        <p:txBody>
          <a:bodyPr>
            <a:normAutofit/>
          </a:bodyPr>
          <a:lstStyle/>
          <a:p>
            <a:pPr>
              <a:buNone/>
            </a:pPr>
            <a:r>
              <a:rPr lang="tr-TR" sz="2500" b="1" i="1" dirty="0">
                <a:solidFill>
                  <a:schemeClr val="tx2">
                    <a:lumMod val="40000"/>
                    <a:lumOff val="60000"/>
                  </a:schemeClr>
                </a:solidFill>
              </a:rPr>
              <a:t>b)Diğer İşlemlerle ilgili Çalışmalar; </a:t>
            </a:r>
            <a:endParaRPr lang="tr-TR" sz="2500" b="1" i="1" dirty="0" smtClean="0">
              <a:solidFill>
                <a:schemeClr val="tx2">
                  <a:lumMod val="40000"/>
                  <a:lumOff val="60000"/>
                </a:schemeClr>
              </a:solidFill>
            </a:endParaRPr>
          </a:p>
          <a:p>
            <a:pPr algn="just">
              <a:buNone/>
            </a:pPr>
            <a:r>
              <a:rPr lang="tr-TR" sz="2500" dirty="0" smtClean="0">
                <a:solidFill>
                  <a:schemeClr val="tx2">
                    <a:lumMod val="40000"/>
                    <a:lumOff val="60000"/>
                  </a:schemeClr>
                </a:solidFill>
              </a:rPr>
              <a:t>Müdürlüğümüzde ve bütün birimlerde çalışan tüm personelin </a:t>
            </a:r>
            <a:r>
              <a:rPr lang="tr-TR" sz="2500" dirty="0">
                <a:solidFill>
                  <a:schemeClr val="tx2">
                    <a:lumMod val="40000"/>
                    <a:lumOff val="60000"/>
                  </a:schemeClr>
                </a:solidFill>
              </a:rPr>
              <a:t>her türlü özlük </a:t>
            </a:r>
            <a:r>
              <a:rPr lang="tr-TR" sz="2500" dirty="0" smtClean="0">
                <a:solidFill>
                  <a:schemeClr val="tx2">
                    <a:lumMod val="40000"/>
                    <a:lumOff val="60000"/>
                  </a:schemeClr>
                </a:solidFill>
              </a:rPr>
              <a:t>işleri </a:t>
            </a:r>
            <a:r>
              <a:rPr lang="tr-TR" sz="2500" dirty="0">
                <a:solidFill>
                  <a:schemeClr val="tx2">
                    <a:lumMod val="40000"/>
                    <a:lumOff val="60000"/>
                  </a:schemeClr>
                </a:solidFill>
              </a:rPr>
              <a:t>ile belediyemiz içi ve </a:t>
            </a:r>
            <a:r>
              <a:rPr lang="tr-TR" sz="2500" dirty="0" smtClean="0">
                <a:solidFill>
                  <a:schemeClr val="tx2">
                    <a:lumMod val="40000"/>
                    <a:lumOff val="60000"/>
                  </a:schemeClr>
                </a:solidFill>
              </a:rPr>
              <a:t>dışıyla </a:t>
            </a:r>
            <a:r>
              <a:rPr lang="tr-TR" sz="2500" dirty="0">
                <a:solidFill>
                  <a:schemeClr val="tx2">
                    <a:lumMod val="40000"/>
                    <a:lumOff val="60000"/>
                  </a:schemeClr>
                </a:solidFill>
              </a:rPr>
              <a:t>yapılan </a:t>
            </a:r>
            <a:r>
              <a:rPr lang="tr-TR" sz="2500" dirty="0" smtClean="0">
                <a:solidFill>
                  <a:schemeClr val="tx2">
                    <a:lumMod val="40000"/>
                    <a:lumOff val="60000"/>
                  </a:schemeClr>
                </a:solidFill>
              </a:rPr>
              <a:t>yazışmaları </a:t>
            </a:r>
            <a:r>
              <a:rPr lang="tr-TR" sz="2500" dirty="0">
                <a:solidFill>
                  <a:schemeClr val="tx2">
                    <a:lumMod val="40000"/>
                    <a:lumOff val="60000"/>
                  </a:schemeClr>
                </a:solidFill>
              </a:rPr>
              <a:t>yürütmek. </a:t>
            </a:r>
            <a:endParaRPr lang="tr-TR" sz="2500" dirty="0" smtClean="0">
              <a:solidFill>
                <a:schemeClr val="tx2">
                  <a:lumMod val="40000"/>
                  <a:lumOff val="60000"/>
                </a:schemeClr>
              </a:solidFill>
            </a:endParaRPr>
          </a:p>
          <a:p>
            <a:pPr algn="just">
              <a:buNone/>
            </a:pPr>
            <a:r>
              <a:rPr lang="tr-TR" sz="2500" dirty="0" smtClean="0">
                <a:solidFill>
                  <a:schemeClr val="tx2">
                    <a:lumMod val="40000"/>
                    <a:lumOff val="60000"/>
                  </a:schemeClr>
                </a:solidFill>
              </a:rPr>
              <a:t>Müdürlüğün ve bağlı birimlerin demirbaş, </a:t>
            </a:r>
            <a:r>
              <a:rPr lang="tr-TR" sz="2500" dirty="0">
                <a:solidFill>
                  <a:schemeClr val="tx2">
                    <a:lumMod val="40000"/>
                    <a:lumOff val="60000"/>
                  </a:schemeClr>
                </a:solidFill>
              </a:rPr>
              <a:t>kırtasiye, araç ve gereçlerinin alınması sağlamak</a:t>
            </a:r>
            <a:r>
              <a:rPr lang="tr-TR" sz="2500" dirty="0" smtClean="0">
                <a:solidFill>
                  <a:schemeClr val="tx2">
                    <a:lumMod val="40000"/>
                    <a:lumOff val="60000"/>
                  </a:schemeClr>
                </a:solidFill>
              </a:rPr>
              <a:t>, kayıtlarını yapmak, </a:t>
            </a:r>
          </a:p>
          <a:p>
            <a:pPr algn="just">
              <a:buNone/>
            </a:pPr>
            <a:r>
              <a:rPr lang="tr-TR" sz="2500" dirty="0" smtClean="0">
                <a:solidFill>
                  <a:schemeClr val="tx2">
                    <a:lumMod val="40000"/>
                    <a:lumOff val="60000"/>
                  </a:schemeClr>
                </a:solidFill>
              </a:rPr>
              <a:t>5393 </a:t>
            </a:r>
            <a:r>
              <a:rPr lang="tr-TR" sz="2500" dirty="0">
                <a:solidFill>
                  <a:schemeClr val="tx2">
                    <a:lumMod val="40000"/>
                    <a:lumOff val="60000"/>
                  </a:schemeClr>
                </a:solidFill>
              </a:rPr>
              <a:t>sayılı Kanunun 32. maddesi gereğince meclis üyeleri huzur hakkı tahakkuk ettirilerek, ödemenin yapılması için Mali Hizmetler Müdürlüğüne üst yazı ile göndermek, </a:t>
            </a:r>
            <a:endParaRPr lang="tr-TR" sz="2500" dirty="0" smtClean="0">
              <a:solidFill>
                <a:schemeClr val="tx2">
                  <a:lumMod val="40000"/>
                  <a:lumOff val="60000"/>
                </a:schemeClr>
              </a:solidFill>
            </a:endParaRPr>
          </a:p>
          <a:p>
            <a:pPr algn="just">
              <a:buNone/>
            </a:pPr>
            <a:r>
              <a:rPr lang="tr-TR" sz="2500" dirty="0" smtClean="0">
                <a:solidFill>
                  <a:schemeClr val="tx2">
                    <a:lumMod val="40000"/>
                    <a:lumOff val="60000"/>
                  </a:schemeClr>
                </a:solidFill>
              </a:rPr>
              <a:t>5393 </a:t>
            </a:r>
            <a:r>
              <a:rPr lang="tr-TR" sz="2500" dirty="0">
                <a:solidFill>
                  <a:schemeClr val="tx2">
                    <a:lumMod val="40000"/>
                    <a:lumOff val="60000"/>
                  </a:schemeClr>
                </a:solidFill>
              </a:rPr>
              <a:t>sayılı Kanunun 36. maddesi gereğince encümen </a:t>
            </a:r>
            <a:r>
              <a:rPr lang="tr-TR" sz="2500" dirty="0" smtClean="0">
                <a:solidFill>
                  <a:schemeClr val="tx2">
                    <a:lumMod val="40000"/>
                    <a:lumOff val="60000"/>
                  </a:schemeClr>
                </a:solidFill>
              </a:rPr>
              <a:t>başkanı </a:t>
            </a:r>
            <a:r>
              <a:rPr lang="tr-TR" sz="2500" dirty="0">
                <a:solidFill>
                  <a:schemeClr val="tx2">
                    <a:lumMod val="40000"/>
                    <a:lumOff val="60000"/>
                  </a:schemeClr>
                </a:solidFill>
              </a:rPr>
              <a:t>ve üyelerine ödenek tahakkuk ettirilerek, ödenmesi için Mali Hizmetler Müdürlüğüne üst yazı ile göndermek, </a:t>
            </a:r>
            <a:r>
              <a:rPr lang="tr-TR" sz="2500" dirty="0" smtClean="0">
                <a:solidFill>
                  <a:schemeClr val="tx2">
                    <a:lumMod val="40000"/>
                    <a:lumOff val="60000"/>
                  </a:schemeClr>
                </a:solidFill>
              </a:rPr>
              <a:t>Yukarıda </a:t>
            </a:r>
            <a:r>
              <a:rPr lang="tr-TR" sz="2500" dirty="0">
                <a:solidFill>
                  <a:schemeClr val="tx2">
                    <a:lumMod val="40000"/>
                    <a:lumOff val="60000"/>
                  </a:schemeClr>
                </a:solidFill>
              </a:rPr>
              <a:t>sayılan mevzuat ve ilgili diğer mevzuatlar çerçevesinde yetkilerini kullanarak görev ve sorumluluklarını yerine getirir. </a:t>
            </a:r>
          </a:p>
        </p:txBody>
      </p:sp>
    </p:spTree>
    <p:extLst>
      <p:ext uri="{BB962C8B-B14F-4D97-AF65-F5344CB8AC3E}">
        <p14:creationId xmlns="" xmlns:p14="http://schemas.microsoft.com/office/powerpoint/2010/main" val="3050098683"/>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idx="4294967295"/>
          </p:nvPr>
        </p:nvSpPr>
        <p:sp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p:spPr>
        <p:txBody>
          <a:bodyPr>
            <a:normAutofit fontScale="90000"/>
          </a:bodyPr>
          <a:lstStyle/>
          <a:p>
            <a:pPr rtl="0" eaLnBrk="1" latinLnBrk="0" hangingPunct="1"/>
            <a:r>
              <a:rPr lang="tr-TR" sz="2400" i="1" kern="1200" dirty="0" smtClean="0">
                <a:solidFill>
                  <a:schemeClr val="tx1"/>
                </a:solidFill>
                <a:latin typeface="Arial"/>
                <a:ea typeface="+mn-ea"/>
                <a:cs typeface="+mn-cs"/>
              </a:rPr>
              <a:t/>
            </a:r>
            <a:br>
              <a:rPr lang="tr-TR" sz="2400" i="1" kern="1200" dirty="0" smtClean="0">
                <a:solidFill>
                  <a:schemeClr val="tx1"/>
                </a:solidFill>
                <a:latin typeface="Arial"/>
                <a:ea typeface="+mn-ea"/>
                <a:cs typeface="+mn-cs"/>
              </a:rPr>
            </a:br>
            <a:r>
              <a:rPr lang="tr-TR" sz="2400" i="1" dirty="0" smtClean="0">
                <a:latin typeface="Arial"/>
                <a:ea typeface="+mn-ea"/>
                <a:cs typeface="+mn-cs"/>
              </a:rPr>
              <a:t/>
            </a:r>
            <a:br>
              <a:rPr lang="tr-TR" sz="2400" i="1" dirty="0" smtClean="0">
                <a:latin typeface="Arial"/>
                <a:ea typeface="+mn-ea"/>
                <a:cs typeface="+mn-cs"/>
              </a:rPr>
            </a:br>
            <a:r>
              <a:rPr lang="tr-TR" sz="2400" i="1" dirty="0" smtClean="0">
                <a:latin typeface="Arial"/>
                <a:ea typeface="+mn-ea"/>
                <a:cs typeface="+mn-cs"/>
              </a:rPr>
              <a:t/>
            </a:r>
            <a:br>
              <a:rPr lang="tr-TR" sz="2400" i="1" dirty="0" smtClean="0">
                <a:latin typeface="Arial"/>
                <a:ea typeface="+mn-ea"/>
                <a:cs typeface="+mn-cs"/>
              </a:rPr>
            </a:br>
            <a:r>
              <a:rPr lang="tr-TR" sz="2400" i="1" dirty="0" smtClean="0">
                <a:latin typeface="Arial"/>
                <a:ea typeface="+mn-ea"/>
                <a:cs typeface="+mn-cs"/>
              </a:rPr>
              <a:t/>
            </a:r>
            <a:br>
              <a:rPr lang="tr-TR" sz="2400" i="1" dirty="0" smtClean="0">
                <a:latin typeface="Arial"/>
                <a:ea typeface="+mn-ea"/>
                <a:cs typeface="+mn-cs"/>
              </a:rPr>
            </a:br>
            <a:r>
              <a:rPr lang="tr-TR" sz="2400" i="1" dirty="0" smtClean="0">
                <a:latin typeface="Arial"/>
                <a:ea typeface="+mn-ea"/>
                <a:cs typeface="+mn-cs"/>
              </a:rPr>
              <a:t/>
            </a:r>
            <a:br>
              <a:rPr lang="tr-TR" sz="2400" i="1" dirty="0" smtClean="0">
                <a:latin typeface="Arial"/>
                <a:ea typeface="+mn-ea"/>
                <a:cs typeface="+mn-cs"/>
              </a:rPr>
            </a:br>
            <a:r>
              <a:rPr lang="tr-TR" sz="2400" i="1" dirty="0" smtClean="0">
                <a:latin typeface="Arial"/>
                <a:ea typeface="+mn-ea"/>
                <a:cs typeface="+mn-cs"/>
              </a:rPr>
              <a:t/>
            </a:r>
            <a:br>
              <a:rPr lang="tr-TR" sz="2400" i="1" dirty="0" smtClean="0">
                <a:latin typeface="Arial"/>
                <a:ea typeface="+mn-ea"/>
                <a:cs typeface="+mn-cs"/>
              </a:rPr>
            </a:br>
            <a:r>
              <a:rPr lang="tr-TR" sz="2400" i="1" dirty="0" smtClean="0">
                <a:latin typeface="Arial"/>
                <a:ea typeface="+mn-ea"/>
                <a:cs typeface="+mn-cs"/>
              </a:rPr>
              <a:t/>
            </a:r>
            <a:br>
              <a:rPr lang="tr-TR" sz="2400" i="1" dirty="0" smtClean="0">
                <a:latin typeface="Arial"/>
                <a:ea typeface="+mn-ea"/>
                <a:cs typeface="+mn-cs"/>
              </a:rPr>
            </a:br>
            <a:r>
              <a:rPr lang="tr-TR" sz="2400" i="1" dirty="0" smtClean="0">
                <a:latin typeface="Arial"/>
                <a:ea typeface="+mn-ea"/>
                <a:cs typeface="+mn-cs"/>
              </a:rPr>
              <a:t/>
            </a:r>
            <a:br>
              <a:rPr lang="tr-TR" sz="2400" i="1" dirty="0" smtClean="0">
                <a:latin typeface="Arial"/>
                <a:ea typeface="+mn-ea"/>
                <a:cs typeface="+mn-cs"/>
              </a:rPr>
            </a:br>
            <a:r>
              <a:rPr lang="tr-TR" sz="2400" i="1" dirty="0" smtClean="0">
                <a:latin typeface="Arial"/>
                <a:ea typeface="+mn-ea"/>
                <a:cs typeface="+mn-cs"/>
              </a:rPr>
              <a:t/>
            </a:r>
            <a:br>
              <a:rPr lang="tr-TR" sz="2400" i="1" dirty="0" smtClean="0">
                <a:latin typeface="Arial"/>
                <a:ea typeface="+mn-ea"/>
                <a:cs typeface="+mn-cs"/>
              </a:rPr>
            </a:br>
            <a:r>
              <a:rPr lang="tr-TR" sz="2400" i="1" dirty="0" smtClean="0">
                <a:latin typeface="Arial"/>
                <a:ea typeface="+mn-ea"/>
                <a:cs typeface="+mn-cs"/>
              </a:rPr>
              <a:t/>
            </a:r>
            <a:br>
              <a:rPr lang="tr-TR" sz="2400" i="1" dirty="0" smtClean="0">
                <a:latin typeface="Arial"/>
                <a:ea typeface="+mn-ea"/>
                <a:cs typeface="+mn-cs"/>
              </a:rPr>
            </a:br>
            <a:r>
              <a:rPr lang="tr-TR" sz="2400" i="1" dirty="0" smtClean="0">
                <a:latin typeface="Arial"/>
                <a:ea typeface="+mn-ea"/>
                <a:cs typeface="+mn-cs"/>
              </a:rPr>
              <a:t/>
            </a:r>
            <a:br>
              <a:rPr lang="tr-TR" sz="2400" i="1" dirty="0" smtClean="0">
                <a:latin typeface="Arial"/>
                <a:ea typeface="+mn-ea"/>
                <a:cs typeface="+mn-cs"/>
              </a:rPr>
            </a:br>
            <a:r>
              <a:rPr lang="tr-TR" sz="2400" i="1" dirty="0" smtClean="0">
                <a:latin typeface="Arial"/>
                <a:ea typeface="+mn-ea"/>
                <a:cs typeface="+mn-cs"/>
              </a:rPr>
              <a:t/>
            </a:r>
            <a:br>
              <a:rPr lang="tr-TR" sz="2400" i="1" dirty="0" smtClean="0">
                <a:latin typeface="Arial"/>
                <a:ea typeface="+mn-ea"/>
                <a:cs typeface="+mn-cs"/>
              </a:rPr>
            </a:br>
            <a:r>
              <a:rPr lang="tr-TR" sz="2400" i="1" dirty="0" smtClean="0">
                <a:latin typeface="Arial"/>
                <a:ea typeface="+mn-ea"/>
                <a:cs typeface="+mn-cs"/>
              </a:rPr>
              <a:t/>
            </a:r>
            <a:br>
              <a:rPr lang="tr-TR" sz="2400" i="1" dirty="0" smtClean="0">
                <a:latin typeface="Arial"/>
                <a:ea typeface="+mn-ea"/>
                <a:cs typeface="+mn-cs"/>
              </a:rPr>
            </a:br>
            <a:r>
              <a:rPr lang="tr-TR" sz="2400" i="1" dirty="0" smtClean="0">
                <a:latin typeface="Arial"/>
                <a:ea typeface="+mn-ea"/>
                <a:cs typeface="+mn-cs"/>
              </a:rPr>
              <a:t/>
            </a:r>
            <a:br>
              <a:rPr lang="tr-TR" sz="2400" i="1" dirty="0" smtClean="0">
                <a:latin typeface="Arial"/>
                <a:ea typeface="+mn-ea"/>
                <a:cs typeface="+mn-cs"/>
              </a:rPr>
            </a:br>
            <a:r>
              <a:rPr lang="tr-TR" sz="2400" i="1" dirty="0" smtClean="0">
                <a:latin typeface="Arial"/>
                <a:ea typeface="+mn-ea"/>
                <a:cs typeface="+mn-cs"/>
              </a:rPr>
              <a:t/>
            </a:r>
            <a:br>
              <a:rPr lang="tr-TR" sz="2400" i="1" dirty="0" smtClean="0">
                <a:latin typeface="Arial"/>
                <a:ea typeface="+mn-ea"/>
                <a:cs typeface="+mn-cs"/>
              </a:rPr>
            </a:br>
            <a:r>
              <a:rPr lang="tr-TR" sz="5300" i="1" dirty="0" smtClean="0">
                <a:solidFill>
                  <a:schemeClr val="tx2">
                    <a:lumMod val="75000"/>
                  </a:schemeClr>
                </a:solidFill>
                <a:latin typeface="Times New Roman" pitchFamily="18" charset="0"/>
                <a:ea typeface="+mn-ea"/>
                <a:cs typeface="Times New Roman" pitchFamily="18" charset="0"/>
              </a:rPr>
              <a:t/>
            </a:r>
            <a:br>
              <a:rPr lang="tr-TR" sz="5300" i="1" dirty="0" smtClean="0">
                <a:solidFill>
                  <a:schemeClr val="tx2">
                    <a:lumMod val="75000"/>
                  </a:schemeClr>
                </a:solidFill>
                <a:latin typeface="Times New Roman" pitchFamily="18" charset="0"/>
                <a:ea typeface="+mn-ea"/>
                <a:cs typeface="Times New Roman" pitchFamily="18" charset="0"/>
              </a:rPr>
            </a:br>
            <a:r>
              <a:rPr lang="tr-TR" sz="5300" i="1" kern="1200" dirty="0" smtClean="0">
                <a:solidFill>
                  <a:schemeClr val="tx2">
                    <a:lumMod val="75000"/>
                  </a:schemeClr>
                </a:solidFill>
                <a:latin typeface="Times New Roman" pitchFamily="18" charset="0"/>
                <a:ea typeface="+mn-ea"/>
                <a:cs typeface="Times New Roman" pitchFamily="18" charset="0"/>
              </a:rPr>
              <a:t>MECLİS İŞLERİ </a:t>
            </a:r>
            <a:r>
              <a:rPr lang="tr-TR" sz="2400" i="1" kern="1200" dirty="0" smtClean="0">
                <a:solidFill>
                  <a:schemeClr val="tx1"/>
                </a:solidFill>
                <a:latin typeface="Arial"/>
                <a:ea typeface="+mn-ea"/>
                <a:cs typeface="+mn-cs"/>
              </a:rPr>
              <a:t/>
            </a:r>
            <a:br>
              <a:rPr lang="tr-TR" sz="2400" i="1" kern="1200" dirty="0" smtClean="0">
                <a:solidFill>
                  <a:schemeClr val="tx1"/>
                </a:solidFill>
                <a:latin typeface="Arial"/>
                <a:ea typeface="+mn-ea"/>
                <a:cs typeface="+mn-cs"/>
              </a:rPr>
            </a:br>
            <a:endParaRPr lang="tr-TR" sz="2400" i="1" kern="1200" dirty="0" smtClean="0">
              <a:solidFill>
                <a:schemeClr val="tx1"/>
              </a:solidFill>
              <a:latin typeface="Arial"/>
              <a:ea typeface="+mn-ea"/>
              <a:cs typeface="+mn-cs"/>
            </a:endParaRPr>
          </a:p>
          <a:p>
            <a:pPr algn="just" rtl="0" eaLnBrk="1" latinLnBrk="0" hangingPunct="1"/>
            <a:r>
              <a:rPr lang="tr-TR" sz="2400" i="1" kern="1200" dirty="0" smtClean="0">
                <a:solidFill>
                  <a:schemeClr val="tx1"/>
                </a:solidFill>
                <a:latin typeface="Arial"/>
                <a:ea typeface="+mn-ea"/>
                <a:cs typeface="+mn-cs"/>
              </a:rPr>
              <a:t/>
            </a:r>
            <a:br>
              <a:rPr lang="tr-TR" sz="2400" i="1" kern="1200" dirty="0" smtClean="0">
                <a:solidFill>
                  <a:schemeClr val="tx1"/>
                </a:solidFill>
                <a:latin typeface="Arial"/>
                <a:ea typeface="+mn-ea"/>
                <a:cs typeface="+mn-cs"/>
              </a:rPr>
            </a:br>
            <a:r>
              <a:rPr lang="tr-TR" sz="2400" i="1" kern="1200" dirty="0" smtClean="0">
                <a:solidFill>
                  <a:schemeClr val="tx1"/>
                </a:solidFill>
                <a:latin typeface="Arial"/>
                <a:ea typeface="+mn-ea"/>
                <a:cs typeface="+mn-cs"/>
              </a:rPr>
              <a:t>	</a:t>
            </a:r>
            <a:r>
              <a:rPr lang="tr-TR" sz="3600" kern="1200" dirty="0" smtClean="0">
                <a:solidFill>
                  <a:schemeClr val="accent1"/>
                </a:solidFill>
                <a:latin typeface="Times New Roman" pitchFamily="18" charset="0"/>
                <a:ea typeface="+mn-ea"/>
                <a:cs typeface="Times New Roman" pitchFamily="18" charset="0"/>
              </a:rPr>
              <a:t>Belediyenin en büyük karar organı olan Belediye meclisi, bu çalışma dönemi içinde 5393 sayılı Belediye Kanunu gereğince her ay toplanmış olup, 1 adet olağanüstü toplantı 11 olağan toplantı yapılmıştır. Bu çalışma dönemi içinde yapılan 12 adet toplantı sonucunda 155 adet karar alınmıştır. Bu toplantıların tutanak özetleri, karar özetleri ve kararları yazılarak ilgili birim ve kişilere tebliği yapılmıştır. </a:t>
            </a:r>
            <a:endParaRPr lang="tr-TR" sz="3600" dirty="0" smtClean="0">
              <a:solidFill>
                <a:schemeClr val="accent1"/>
              </a:solidFill>
              <a:latin typeface="Times New Roman" pitchFamily="18" charset="0"/>
              <a:cs typeface="Times New Roman" pitchFamily="18" charset="0"/>
            </a:endParaRPr>
          </a:p>
          <a:p>
            <a:endParaRPr lang="tr-T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0" y="404664"/>
            <a:ext cx="9144000" cy="6453336"/>
          </a:xfrm>
        </p:spPr>
        <p:txBody>
          <a:bodyPr>
            <a:normAutofit fontScale="92500" lnSpcReduction="10000"/>
          </a:bodyPr>
          <a:lstStyle/>
          <a:p>
            <a:pPr marL="0" indent="0">
              <a:buNone/>
            </a:pPr>
            <a:r>
              <a:rPr lang="tr-TR" b="1" dirty="0" smtClean="0">
                <a:solidFill>
                  <a:schemeClr val="accent1"/>
                </a:solidFill>
              </a:rPr>
              <a:t>B- YETKİ, </a:t>
            </a:r>
            <a:r>
              <a:rPr lang="tr-TR" b="1" dirty="0">
                <a:solidFill>
                  <a:schemeClr val="accent1"/>
                </a:solidFill>
              </a:rPr>
              <a:t>GÖREV ve SORUMLULUKLAR </a:t>
            </a:r>
            <a:r>
              <a:rPr lang="tr-TR" b="1" i="1" dirty="0" smtClean="0">
                <a:solidFill>
                  <a:schemeClr val="accent1"/>
                </a:solidFill>
              </a:rPr>
              <a:t>MECLİS </a:t>
            </a:r>
            <a:r>
              <a:rPr lang="tr-TR" b="1" i="1" dirty="0">
                <a:solidFill>
                  <a:schemeClr val="accent1"/>
                </a:solidFill>
              </a:rPr>
              <a:t>İŞLEMLERİ </a:t>
            </a:r>
            <a:endParaRPr lang="tr-TR" b="1" i="1" dirty="0" smtClean="0">
              <a:solidFill>
                <a:schemeClr val="accent1"/>
              </a:solidFill>
            </a:endParaRPr>
          </a:p>
          <a:p>
            <a:pPr marL="0" indent="0" algn="just">
              <a:buNone/>
            </a:pPr>
            <a:r>
              <a:rPr lang="tr-TR" i="1" dirty="0">
                <a:solidFill>
                  <a:schemeClr val="accent1"/>
                </a:solidFill>
              </a:rPr>
              <a:t>	</a:t>
            </a:r>
            <a:r>
              <a:rPr lang="tr-TR" sz="2400" i="1" dirty="0" smtClean="0">
                <a:solidFill>
                  <a:schemeClr val="accent1"/>
                </a:solidFill>
                <a:latin typeface="Times New Roman" pitchFamily="18" charset="0"/>
                <a:cs typeface="Times New Roman" pitchFamily="18" charset="0"/>
              </a:rPr>
              <a:t>- </a:t>
            </a:r>
            <a:r>
              <a:rPr lang="tr-TR" sz="2400" dirty="0">
                <a:solidFill>
                  <a:schemeClr val="accent1"/>
                </a:solidFill>
                <a:latin typeface="Times New Roman" pitchFamily="18" charset="0"/>
                <a:cs typeface="Times New Roman" pitchFamily="18" charset="0"/>
              </a:rPr>
              <a:t>Meclis gündemi </a:t>
            </a:r>
            <a:r>
              <a:rPr lang="tr-TR" sz="2400" dirty="0" smtClean="0">
                <a:solidFill>
                  <a:schemeClr val="accent1"/>
                </a:solidFill>
                <a:latin typeface="Times New Roman" pitchFamily="18" charset="0"/>
                <a:cs typeface="Times New Roman" pitchFamily="18" charset="0"/>
              </a:rPr>
              <a:t>oluşturmak</a:t>
            </a:r>
            <a:r>
              <a:rPr lang="tr-TR" sz="2400" dirty="0">
                <a:solidFill>
                  <a:schemeClr val="accent1"/>
                </a:solidFill>
                <a:latin typeface="Times New Roman" pitchFamily="18" charset="0"/>
                <a:cs typeface="Times New Roman" pitchFamily="18" charset="0"/>
              </a:rPr>
              <a:t>; 5393 Sayılı Belediye Kanununun 21. maddesi gereğince belediye </a:t>
            </a:r>
            <a:r>
              <a:rPr lang="tr-TR" sz="2400" dirty="0" smtClean="0">
                <a:solidFill>
                  <a:schemeClr val="accent1"/>
                </a:solidFill>
                <a:latin typeface="Times New Roman" pitchFamily="18" charset="0"/>
                <a:cs typeface="Times New Roman" pitchFamily="18" charset="0"/>
              </a:rPr>
              <a:t>başkanı </a:t>
            </a:r>
            <a:r>
              <a:rPr lang="tr-TR" sz="2400" dirty="0">
                <a:solidFill>
                  <a:schemeClr val="accent1"/>
                </a:solidFill>
                <a:latin typeface="Times New Roman" pitchFamily="18" charset="0"/>
                <a:cs typeface="Times New Roman" pitchFamily="18" charset="0"/>
              </a:rPr>
              <a:t>tarafından belirlenen meclis </a:t>
            </a:r>
            <a:r>
              <a:rPr lang="tr-TR" sz="2400" dirty="0" smtClean="0">
                <a:solidFill>
                  <a:schemeClr val="accent1"/>
                </a:solidFill>
                <a:latin typeface="Times New Roman" pitchFamily="18" charset="0"/>
                <a:cs typeface="Times New Roman" pitchFamily="18" charset="0"/>
              </a:rPr>
              <a:t>gündemini </a:t>
            </a:r>
            <a:r>
              <a:rPr lang="tr-TR" sz="2400" dirty="0">
                <a:solidFill>
                  <a:schemeClr val="accent1"/>
                </a:solidFill>
                <a:latin typeface="Times New Roman" pitchFamily="18" charset="0"/>
                <a:cs typeface="Times New Roman" pitchFamily="18" charset="0"/>
              </a:rPr>
              <a:t>en az üç gün önceden üyelere gönderilmesi sağlanarak, ilanı yapmak, </a:t>
            </a:r>
            <a:endParaRPr lang="tr-TR" sz="2400" dirty="0" smtClean="0">
              <a:solidFill>
                <a:schemeClr val="accent1"/>
              </a:solidFill>
              <a:latin typeface="Times New Roman" pitchFamily="18" charset="0"/>
              <a:cs typeface="Times New Roman" pitchFamily="18" charset="0"/>
            </a:endParaRPr>
          </a:p>
          <a:p>
            <a:pPr algn="just">
              <a:buFontTx/>
              <a:buChar char="-"/>
            </a:pPr>
            <a:r>
              <a:rPr lang="tr-TR" sz="2400" dirty="0" smtClean="0">
                <a:solidFill>
                  <a:schemeClr val="accent1"/>
                </a:solidFill>
                <a:latin typeface="Times New Roman" pitchFamily="18" charset="0"/>
                <a:cs typeface="Times New Roman" pitchFamily="18" charset="0"/>
              </a:rPr>
              <a:t>Devam </a:t>
            </a:r>
            <a:r>
              <a:rPr lang="tr-TR" sz="2400" dirty="0">
                <a:solidFill>
                  <a:schemeClr val="accent1"/>
                </a:solidFill>
                <a:latin typeface="Times New Roman" pitchFamily="18" charset="0"/>
                <a:cs typeface="Times New Roman" pitchFamily="18" charset="0"/>
              </a:rPr>
              <a:t>cetveli; Meclis üyelerine ait devam cetvelini oturumdan önce meclis </a:t>
            </a:r>
            <a:r>
              <a:rPr lang="tr-TR" sz="2400" dirty="0" smtClean="0">
                <a:solidFill>
                  <a:schemeClr val="accent1"/>
                </a:solidFill>
                <a:latin typeface="Times New Roman" pitchFamily="18" charset="0"/>
                <a:cs typeface="Times New Roman" pitchFamily="18" charset="0"/>
              </a:rPr>
              <a:t>başkanına </a:t>
            </a:r>
            <a:r>
              <a:rPr lang="tr-TR" sz="2400" dirty="0">
                <a:solidFill>
                  <a:schemeClr val="accent1"/>
                </a:solidFill>
                <a:latin typeface="Times New Roman" pitchFamily="18" charset="0"/>
                <a:cs typeface="Times New Roman" pitchFamily="18" charset="0"/>
              </a:rPr>
              <a:t>teslim edip oturumdan sonra devam cetvelini teslim alarak saklamak, </a:t>
            </a:r>
            <a:endParaRPr lang="tr-TR" sz="2400" dirty="0" smtClean="0">
              <a:solidFill>
                <a:schemeClr val="accent1"/>
              </a:solidFill>
              <a:latin typeface="Times New Roman" pitchFamily="18" charset="0"/>
              <a:cs typeface="Times New Roman" pitchFamily="18" charset="0"/>
            </a:endParaRPr>
          </a:p>
          <a:p>
            <a:pPr algn="just">
              <a:buFontTx/>
              <a:buChar char="-"/>
            </a:pPr>
            <a:r>
              <a:rPr lang="tr-TR" sz="2400" dirty="0" smtClean="0">
                <a:solidFill>
                  <a:schemeClr val="accent1"/>
                </a:solidFill>
                <a:latin typeface="Times New Roman" pitchFamily="18" charset="0"/>
                <a:cs typeface="Times New Roman" pitchFamily="18" charset="0"/>
              </a:rPr>
              <a:t>- </a:t>
            </a:r>
            <a:r>
              <a:rPr lang="tr-TR" sz="2400" dirty="0">
                <a:solidFill>
                  <a:schemeClr val="accent1"/>
                </a:solidFill>
                <a:latin typeface="Times New Roman" pitchFamily="18" charset="0"/>
                <a:cs typeface="Times New Roman" pitchFamily="18" charset="0"/>
              </a:rPr>
              <a:t>Meclis tutanaklarının tutulması; meclis </a:t>
            </a:r>
            <a:r>
              <a:rPr lang="tr-TR" sz="2400" dirty="0" smtClean="0">
                <a:solidFill>
                  <a:schemeClr val="accent1"/>
                </a:solidFill>
                <a:latin typeface="Times New Roman" pitchFamily="18" charset="0"/>
                <a:cs typeface="Times New Roman" pitchFamily="18" charset="0"/>
              </a:rPr>
              <a:t>görüşmeleri </a:t>
            </a:r>
            <a:r>
              <a:rPr lang="tr-TR" sz="2400" dirty="0">
                <a:solidFill>
                  <a:schemeClr val="accent1"/>
                </a:solidFill>
                <a:latin typeface="Times New Roman" pitchFamily="18" charset="0"/>
                <a:cs typeface="Times New Roman" pitchFamily="18" charset="0"/>
              </a:rPr>
              <a:t>görevlilerce tutanağa geçirilerek, </a:t>
            </a:r>
            <a:r>
              <a:rPr lang="tr-TR" sz="2400" dirty="0" smtClean="0">
                <a:solidFill>
                  <a:schemeClr val="accent1"/>
                </a:solidFill>
                <a:latin typeface="Times New Roman" pitchFamily="18" charset="0"/>
                <a:cs typeface="Times New Roman" pitchFamily="18" charset="0"/>
              </a:rPr>
              <a:t>başkan </a:t>
            </a:r>
            <a:r>
              <a:rPr lang="tr-TR" sz="2400" dirty="0">
                <a:solidFill>
                  <a:schemeClr val="accent1"/>
                </a:solidFill>
                <a:latin typeface="Times New Roman" pitchFamily="18" charset="0"/>
                <a:cs typeface="Times New Roman" pitchFamily="18" charset="0"/>
              </a:rPr>
              <a:t>ve katip üyelere imzalatılır. Dosyalarına </a:t>
            </a:r>
            <a:r>
              <a:rPr lang="tr-TR" sz="2400" dirty="0" smtClean="0">
                <a:solidFill>
                  <a:schemeClr val="accent1"/>
                </a:solidFill>
                <a:latin typeface="Times New Roman" pitchFamily="18" charset="0"/>
                <a:cs typeface="Times New Roman" pitchFamily="18" charset="0"/>
              </a:rPr>
              <a:t>yerleştirerek </a:t>
            </a:r>
            <a:r>
              <a:rPr lang="tr-TR" sz="2400" dirty="0">
                <a:solidFill>
                  <a:schemeClr val="accent1"/>
                </a:solidFill>
                <a:latin typeface="Times New Roman" pitchFamily="18" charset="0"/>
                <a:cs typeface="Times New Roman" pitchFamily="18" charset="0"/>
              </a:rPr>
              <a:t>saklanmasına ve kaybolmamasına özen gösterilir, </a:t>
            </a:r>
            <a:endParaRPr lang="tr-TR" sz="2400" dirty="0" smtClean="0">
              <a:solidFill>
                <a:schemeClr val="accent1"/>
              </a:solidFill>
              <a:latin typeface="Times New Roman" pitchFamily="18" charset="0"/>
              <a:cs typeface="Times New Roman" pitchFamily="18" charset="0"/>
            </a:endParaRPr>
          </a:p>
          <a:p>
            <a:pPr algn="just">
              <a:buFontTx/>
              <a:buChar char="-"/>
            </a:pPr>
            <a:r>
              <a:rPr lang="tr-TR" sz="2400" dirty="0" smtClean="0">
                <a:solidFill>
                  <a:schemeClr val="accent1"/>
                </a:solidFill>
                <a:latin typeface="Times New Roman" pitchFamily="18" charset="0"/>
                <a:cs typeface="Times New Roman" pitchFamily="18" charset="0"/>
              </a:rPr>
              <a:t>- </a:t>
            </a:r>
            <a:r>
              <a:rPr lang="tr-TR" sz="2400" dirty="0">
                <a:solidFill>
                  <a:schemeClr val="accent1"/>
                </a:solidFill>
                <a:latin typeface="Times New Roman" pitchFamily="18" charset="0"/>
                <a:cs typeface="Times New Roman" pitchFamily="18" charset="0"/>
              </a:rPr>
              <a:t>Meclis kararlarının yazılması; Meclis toplantısında alınan kararlar bilgisayar ortamında yazılarak, </a:t>
            </a:r>
            <a:r>
              <a:rPr lang="tr-TR" sz="2400" dirty="0" smtClean="0">
                <a:solidFill>
                  <a:schemeClr val="accent1"/>
                </a:solidFill>
                <a:latin typeface="Times New Roman" pitchFamily="18" charset="0"/>
                <a:cs typeface="Times New Roman" pitchFamily="18" charset="0"/>
              </a:rPr>
              <a:t>başkan </a:t>
            </a:r>
            <a:r>
              <a:rPr lang="tr-TR" sz="2400" dirty="0">
                <a:solidFill>
                  <a:schemeClr val="accent1"/>
                </a:solidFill>
                <a:latin typeface="Times New Roman" pitchFamily="18" charset="0"/>
                <a:cs typeface="Times New Roman" pitchFamily="18" charset="0"/>
              </a:rPr>
              <a:t>ve katiplere imzalatmak, </a:t>
            </a:r>
            <a:endParaRPr lang="tr-TR" sz="2400" dirty="0" smtClean="0">
              <a:solidFill>
                <a:schemeClr val="accent1"/>
              </a:solidFill>
              <a:latin typeface="Times New Roman" pitchFamily="18" charset="0"/>
              <a:cs typeface="Times New Roman" pitchFamily="18" charset="0"/>
            </a:endParaRPr>
          </a:p>
          <a:p>
            <a:pPr algn="just">
              <a:buFontTx/>
              <a:buChar char="-"/>
            </a:pPr>
            <a:r>
              <a:rPr lang="tr-TR" sz="2400" dirty="0" smtClean="0">
                <a:solidFill>
                  <a:schemeClr val="accent1"/>
                </a:solidFill>
                <a:latin typeface="Times New Roman" pitchFamily="18" charset="0"/>
                <a:cs typeface="Times New Roman" pitchFamily="18" charset="0"/>
              </a:rPr>
              <a:t>- </a:t>
            </a:r>
            <a:r>
              <a:rPr lang="tr-TR" sz="2400" dirty="0">
                <a:solidFill>
                  <a:schemeClr val="accent1"/>
                </a:solidFill>
                <a:latin typeface="Times New Roman" pitchFamily="18" charset="0"/>
                <a:cs typeface="Times New Roman" pitchFamily="18" charset="0"/>
              </a:rPr>
              <a:t>Komisyon kararlarını yazmak; ihtisas komisyonlarına gönderilen konularla ilgili raporları ihtisas komisyonu </a:t>
            </a:r>
            <a:r>
              <a:rPr lang="tr-TR" sz="2400" dirty="0" smtClean="0">
                <a:solidFill>
                  <a:schemeClr val="accent1"/>
                </a:solidFill>
                <a:latin typeface="Times New Roman" pitchFamily="18" charset="0"/>
                <a:cs typeface="Times New Roman" pitchFamily="18" charset="0"/>
              </a:rPr>
              <a:t>başkanlarının </a:t>
            </a:r>
            <a:r>
              <a:rPr lang="tr-TR" sz="2400" dirty="0">
                <a:solidFill>
                  <a:schemeClr val="accent1"/>
                </a:solidFill>
                <a:latin typeface="Times New Roman" pitchFamily="18" charset="0"/>
                <a:cs typeface="Times New Roman" pitchFamily="18" charset="0"/>
              </a:rPr>
              <a:t>hazırladıkları ş</a:t>
            </a:r>
            <a:r>
              <a:rPr lang="tr-TR" sz="2400" dirty="0" smtClean="0">
                <a:solidFill>
                  <a:schemeClr val="accent1"/>
                </a:solidFill>
                <a:latin typeface="Times New Roman" pitchFamily="18" charset="0"/>
                <a:cs typeface="Times New Roman" pitchFamily="18" charset="0"/>
              </a:rPr>
              <a:t>ekliyle </a:t>
            </a:r>
            <a:r>
              <a:rPr lang="tr-TR" sz="2400" dirty="0">
                <a:solidFill>
                  <a:schemeClr val="accent1"/>
                </a:solidFill>
                <a:latin typeface="Times New Roman" pitchFamily="18" charset="0"/>
                <a:cs typeface="Times New Roman" pitchFamily="18" charset="0"/>
              </a:rPr>
              <a:t>bilgisayar ortamında yazmak</a:t>
            </a:r>
            <a:r>
              <a:rPr lang="tr-TR" sz="2400" dirty="0" smtClean="0">
                <a:solidFill>
                  <a:schemeClr val="accent1"/>
                </a:solidFill>
                <a:latin typeface="Times New Roman" pitchFamily="18" charset="0"/>
                <a:cs typeface="Times New Roman" pitchFamily="18" charset="0"/>
              </a:rPr>
              <a:t>,</a:t>
            </a:r>
          </a:p>
          <a:p>
            <a:pPr algn="just">
              <a:buFontTx/>
              <a:buChar char="-"/>
            </a:pPr>
            <a:r>
              <a:rPr lang="tr-TR" sz="2400" dirty="0" smtClean="0">
                <a:solidFill>
                  <a:schemeClr val="accent1"/>
                </a:solidFill>
                <a:latin typeface="Times New Roman" pitchFamily="18" charset="0"/>
                <a:cs typeface="Times New Roman" pitchFamily="18" charset="0"/>
              </a:rPr>
              <a:t> </a:t>
            </a:r>
            <a:r>
              <a:rPr lang="tr-TR" sz="2400" dirty="0">
                <a:solidFill>
                  <a:schemeClr val="accent1"/>
                </a:solidFill>
                <a:latin typeface="Times New Roman" pitchFamily="18" charset="0"/>
                <a:cs typeface="Times New Roman" pitchFamily="18" charset="0"/>
              </a:rPr>
              <a:t>- Kararların </a:t>
            </a:r>
            <a:r>
              <a:rPr lang="tr-TR" sz="2400" dirty="0" smtClean="0">
                <a:solidFill>
                  <a:schemeClr val="accent1"/>
                </a:solidFill>
                <a:latin typeface="Times New Roman" pitchFamily="18" charset="0"/>
                <a:cs typeface="Times New Roman" pitchFamily="18" charset="0"/>
              </a:rPr>
              <a:t>Kaymakamlığa </a:t>
            </a:r>
            <a:r>
              <a:rPr lang="tr-TR" sz="2400" dirty="0">
                <a:solidFill>
                  <a:schemeClr val="accent1"/>
                </a:solidFill>
                <a:latin typeface="Times New Roman" pitchFamily="18" charset="0"/>
                <a:cs typeface="Times New Roman" pitchFamily="18" charset="0"/>
              </a:rPr>
              <a:t>gönderilmesi</a:t>
            </a:r>
            <a:r>
              <a:rPr lang="tr-TR" sz="2400" dirty="0" smtClean="0">
                <a:solidFill>
                  <a:schemeClr val="accent1"/>
                </a:solidFill>
                <a:latin typeface="Times New Roman" pitchFamily="18" charset="0"/>
                <a:cs typeface="Times New Roman" pitchFamily="18" charset="0"/>
              </a:rPr>
              <a:t>: kararlar </a:t>
            </a:r>
            <a:r>
              <a:rPr lang="tr-TR" sz="2400" dirty="0">
                <a:solidFill>
                  <a:schemeClr val="accent1"/>
                </a:solidFill>
                <a:latin typeface="Times New Roman" pitchFamily="18" charset="0"/>
                <a:cs typeface="Times New Roman" pitchFamily="18" charset="0"/>
              </a:rPr>
              <a:t>5393 sayılı Kanunun 23. maddesi gereğince Mülki idare amirine (Kaymakamlık Makamına ) göndermek, </a:t>
            </a:r>
            <a:endParaRPr lang="tr-TR" sz="2400" dirty="0" smtClean="0">
              <a:solidFill>
                <a:schemeClr val="accent1"/>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1560393198"/>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0" y="476672"/>
            <a:ext cx="9144000" cy="6381328"/>
          </a:xfrm>
        </p:spPr>
        <p:txBody>
          <a:bodyPr>
            <a:normAutofit/>
          </a:bodyPr>
          <a:lstStyle/>
          <a:p>
            <a:pPr algn="just"/>
            <a:r>
              <a:rPr lang="tr-TR" dirty="0" smtClean="0">
                <a:solidFill>
                  <a:schemeClr val="accent1"/>
                </a:solidFill>
              </a:rPr>
              <a:t>- </a:t>
            </a:r>
            <a:r>
              <a:rPr lang="tr-TR" sz="2600" dirty="0" smtClean="0">
                <a:solidFill>
                  <a:schemeClr val="accent1"/>
                </a:solidFill>
                <a:latin typeface="Times New Roman" pitchFamily="18" charset="0"/>
                <a:cs typeface="Times New Roman" pitchFamily="18" charset="0"/>
              </a:rPr>
              <a:t>Kararların </a:t>
            </a:r>
            <a:r>
              <a:rPr lang="tr-TR" sz="2600" dirty="0">
                <a:solidFill>
                  <a:schemeClr val="accent1"/>
                </a:solidFill>
                <a:latin typeface="Times New Roman" pitchFamily="18" charset="0"/>
                <a:cs typeface="Times New Roman" pitchFamily="18" charset="0"/>
              </a:rPr>
              <a:t>Müdürlüklere gönderilmesi; </a:t>
            </a:r>
            <a:r>
              <a:rPr lang="tr-TR" sz="2600" dirty="0" smtClean="0">
                <a:solidFill>
                  <a:schemeClr val="accent1"/>
                </a:solidFill>
                <a:latin typeface="Times New Roman" pitchFamily="18" charset="0"/>
                <a:cs typeface="Times New Roman" pitchFamily="18" charset="0"/>
              </a:rPr>
              <a:t>Kesinleşen </a:t>
            </a:r>
            <a:r>
              <a:rPr lang="tr-TR" sz="2600" dirty="0">
                <a:solidFill>
                  <a:schemeClr val="accent1"/>
                </a:solidFill>
                <a:latin typeface="Times New Roman" pitchFamily="18" charset="0"/>
                <a:cs typeface="Times New Roman" pitchFamily="18" charset="0"/>
              </a:rPr>
              <a:t>meclis kararları gerekli </a:t>
            </a:r>
            <a:r>
              <a:rPr lang="tr-TR" sz="2600" dirty="0" smtClean="0">
                <a:solidFill>
                  <a:schemeClr val="accent1"/>
                </a:solidFill>
                <a:latin typeface="Times New Roman" pitchFamily="18" charset="0"/>
                <a:cs typeface="Times New Roman" pitchFamily="18" charset="0"/>
              </a:rPr>
              <a:t>işlemlerin </a:t>
            </a:r>
            <a:r>
              <a:rPr lang="tr-TR" sz="2600" dirty="0">
                <a:solidFill>
                  <a:schemeClr val="accent1"/>
                </a:solidFill>
                <a:latin typeface="Times New Roman" pitchFamily="18" charset="0"/>
                <a:cs typeface="Times New Roman" pitchFamily="18" charset="0"/>
              </a:rPr>
              <a:t>yapılabilmesi için ilgili olduğu müdürlüğe zimmet </a:t>
            </a:r>
            <a:r>
              <a:rPr lang="tr-TR" sz="2600" dirty="0" smtClean="0">
                <a:solidFill>
                  <a:schemeClr val="accent1"/>
                </a:solidFill>
                <a:latin typeface="Times New Roman" pitchFamily="18" charset="0"/>
                <a:cs typeface="Times New Roman" pitchFamily="18" charset="0"/>
              </a:rPr>
              <a:t>karşılığı </a:t>
            </a:r>
            <a:r>
              <a:rPr lang="tr-TR" sz="2600" dirty="0">
                <a:solidFill>
                  <a:schemeClr val="accent1"/>
                </a:solidFill>
                <a:latin typeface="Times New Roman" pitchFamily="18" charset="0"/>
                <a:cs typeface="Times New Roman" pitchFamily="18" charset="0"/>
              </a:rPr>
              <a:t>teslim etmek ve ilanını yapmak, </a:t>
            </a:r>
            <a:r>
              <a:rPr lang="tr-TR" sz="2600" dirty="0" smtClean="0">
                <a:solidFill>
                  <a:schemeClr val="accent1"/>
                </a:solidFill>
                <a:latin typeface="Times New Roman" pitchFamily="18" charset="0"/>
                <a:cs typeface="Times New Roman" pitchFamily="18" charset="0"/>
              </a:rPr>
              <a:t> </a:t>
            </a:r>
            <a:r>
              <a:rPr lang="tr-TR" sz="2600" dirty="0">
                <a:solidFill>
                  <a:schemeClr val="accent1"/>
                </a:solidFill>
                <a:latin typeface="Times New Roman" pitchFamily="18" charset="0"/>
                <a:cs typeface="Times New Roman" pitchFamily="18" charset="0"/>
              </a:rPr>
              <a:t>Meclis karar örneği almak isteyen ilgililere makbuz </a:t>
            </a:r>
            <a:r>
              <a:rPr lang="tr-TR" sz="2600" dirty="0" smtClean="0">
                <a:solidFill>
                  <a:schemeClr val="accent1"/>
                </a:solidFill>
                <a:latin typeface="Times New Roman" pitchFamily="18" charset="0"/>
                <a:cs typeface="Times New Roman" pitchFamily="18" charset="0"/>
              </a:rPr>
              <a:t>karşılığında </a:t>
            </a:r>
            <a:r>
              <a:rPr lang="tr-TR" sz="2600" dirty="0">
                <a:solidFill>
                  <a:schemeClr val="accent1"/>
                </a:solidFill>
                <a:latin typeface="Times New Roman" pitchFamily="18" charset="0"/>
                <a:cs typeface="Times New Roman" pitchFamily="18" charset="0"/>
              </a:rPr>
              <a:t>bizzat </a:t>
            </a:r>
            <a:r>
              <a:rPr lang="tr-TR" sz="2600" dirty="0" smtClean="0">
                <a:solidFill>
                  <a:schemeClr val="accent1"/>
                </a:solidFill>
                <a:latin typeface="Times New Roman" pitchFamily="18" charset="0"/>
                <a:cs typeface="Times New Roman" pitchFamily="18" charset="0"/>
              </a:rPr>
              <a:t>Başkanlık </a:t>
            </a:r>
            <a:r>
              <a:rPr lang="tr-TR" sz="2600" dirty="0">
                <a:solidFill>
                  <a:schemeClr val="accent1"/>
                </a:solidFill>
                <a:latin typeface="Times New Roman" pitchFamily="18" charset="0"/>
                <a:cs typeface="Times New Roman" pitchFamily="18" charset="0"/>
              </a:rPr>
              <a:t>makamının yazılı emri üzerine verilmesi sağlamak, </a:t>
            </a:r>
            <a:endParaRPr lang="tr-TR" sz="2600" dirty="0" smtClean="0">
              <a:solidFill>
                <a:schemeClr val="accent1"/>
              </a:solidFill>
              <a:latin typeface="Times New Roman" pitchFamily="18" charset="0"/>
              <a:cs typeface="Times New Roman" pitchFamily="18" charset="0"/>
            </a:endParaRPr>
          </a:p>
          <a:p>
            <a:pPr algn="just"/>
            <a:r>
              <a:rPr lang="tr-TR" sz="2600" dirty="0" smtClean="0">
                <a:solidFill>
                  <a:schemeClr val="accent1"/>
                </a:solidFill>
                <a:latin typeface="Times New Roman" pitchFamily="18" charset="0"/>
                <a:cs typeface="Times New Roman" pitchFamily="18" charset="0"/>
              </a:rPr>
              <a:t>- </a:t>
            </a:r>
            <a:r>
              <a:rPr lang="tr-TR" sz="2600" dirty="0">
                <a:solidFill>
                  <a:schemeClr val="accent1"/>
                </a:solidFill>
                <a:latin typeface="Times New Roman" pitchFamily="18" charset="0"/>
                <a:cs typeface="Times New Roman" pitchFamily="18" charset="0"/>
              </a:rPr>
              <a:t>Belediye meclisince alınan kararlar sıra numarasına göre düzenli bir </a:t>
            </a:r>
            <a:r>
              <a:rPr lang="tr-TR" sz="2600" dirty="0" smtClean="0">
                <a:solidFill>
                  <a:schemeClr val="accent1"/>
                </a:solidFill>
                <a:latin typeface="Times New Roman" pitchFamily="18" charset="0"/>
                <a:cs typeface="Times New Roman" pitchFamily="18" charset="0"/>
              </a:rPr>
              <a:t>şekilde </a:t>
            </a:r>
            <a:r>
              <a:rPr lang="tr-TR" sz="2600" dirty="0">
                <a:solidFill>
                  <a:schemeClr val="accent1"/>
                </a:solidFill>
                <a:latin typeface="Times New Roman" pitchFamily="18" charset="0"/>
                <a:cs typeface="Times New Roman" pitchFamily="18" charset="0"/>
              </a:rPr>
              <a:t>dosyalamak</a:t>
            </a:r>
            <a:r>
              <a:rPr lang="tr-TR" sz="2600" dirty="0" smtClean="0">
                <a:solidFill>
                  <a:schemeClr val="accent1"/>
                </a:solidFill>
                <a:latin typeface="Times New Roman" pitchFamily="18" charset="0"/>
                <a:cs typeface="Times New Roman" pitchFamily="18" charset="0"/>
              </a:rPr>
              <a:t>,</a:t>
            </a:r>
          </a:p>
          <a:p>
            <a:pPr algn="just"/>
            <a:r>
              <a:rPr lang="tr-TR" sz="2600" dirty="0" smtClean="0">
                <a:solidFill>
                  <a:schemeClr val="accent1"/>
                </a:solidFill>
                <a:latin typeface="Times New Roman" pitchFamily="18" charset="0"/>
                <a:cs typeface="Times New Roman" pitchFamily="18" charset="0"/>
              </a:rPr>
              <a:t> </a:t>
            </a:r>
            <a:r>
              <a:rPr lang="tr-TR" sz="2600" dirty="0">
                <a:solidFill>
                  <a:schemeClr val="accent1"/>
                </a:solidFill>
                <a:latin typeface="Times New Roman" pitchFamily="18" charset="0"/>
                <a:cs typeface="Times New Roman" pitchFamily="18" charset="0"/>
              </a:rPr>
              <a:t>- Meclise ait dosya ve kararları tutanak ve defter </a:t>
            </a:r>
            <a:r>
              <a:rPr lang="tr-TR" sz="2600" dirty="0" err="1">
                <a:solidFill>
                  <a:schemeClr val="accent1"/>
                </a:solidFill>
                <a:latin typeface="Times New Roman" pitchFamily="18" charset="0"/>
                <a:cs typeface="Times New Roman" pitchFamily="18" charset="0"/>
              </a:rPr>
              <a:t>v.s</a:t>
            </a:r>
            <a:r>
              <a:rPr lang="tr-TR" sz="2600" dirty="0">
                <a:solidFill>
                  <a:schemeClr val="accent1"/>
                </a:solidFill>
                <a:latin typeface="Times New Roman" pitchFamily="18" charset="0"/>
                <a:cs typeface="Times New Roman" pitchFamily="18" charset="0"/>
              </a:rPr>
              <a:t>. gibi evrakı mahkeme ile inceleme yapacak </a:t>
            </a:r>
            <a:r>
              <a:rPr lang="tr-TR" sz="2600" dirty="0" smtClean="0">
                <a:solidFill>
                  <a:schemeClr val="accent1"/>
                </a:solidFill>
                <a:latin typeface="Times New Roman" pitchFamily="18" charset="0"/>
                <a:cs typeface="Times New Roman" pitchFamily="18" charset="0"/>
              </a:rPr>
              <a:t>bilirkişilere Başkanlık </a:t>
            </a:r>
            <a:r>
              <a:rPr lang="tr-TR" sz="2600" dirty="0">
                <a:solidFill>
                  <a:schemeClr val="accent1"/>
                </a:solidFill>
                <a:latin typeface="Times New Roman" pitchFamily="18" charset="0"/>
                <a:cs typeface="Times New Roman" pitchFamily="18" charset="0"/>
              </a:rPr>
              <a:t>Makamının yazılı emri ile vermek. Evrakın uzun zaman kullanılması gerektiğinde örnek çıkartılarak aslına uygun olduğu onaylandıktan sonra asıllar gelinceye kadar suretleri dosyasında saklamak. </a:t>
            </a:r>
          </a:p>
        </p:txBody>
      </p:sp>
    </p:spTree>
    <p:extLst>
      <p:ext uri="{BB962C8B-B14F-4D97-AF65-F5344CB8AC3E}">
        <p14:creationId xmlns:p14="http://schemas.microsoft.com/office/powerpoint/2010/main" xmlns="" val="3065316882"/>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Başlık"/>
          <p:cNvSpPr>
            <a:spLocks noGrp="1"/>
          </p:cNvSpPr>
          <p:nvPr>
            <p:ph type="ctrTitle"/>
          </p:nvPr>
        </p:nvSpPr>
        <p:spPr>
          <a:xfrm>
            <a:off x="685800" y="548680"/>
            <a:ext cx="7772400" cy="2880320"/>
          </a:xfr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p:spPr>
        <p:txBody>
          <a:bodyPr>
            <a:normAutofit/>
          </a:bodyPr>
          <a:lstStyle/>
          <a:p>
            <a:r>
              <a:rPr lang="tr-TR" sz="5400" dirty="0" smtClean="0">
                <a:latin typeface="Algerian" pitchFamily="82" charset="0"/>
                <a:cs typeface="Times New Roman" pitchFamily="18" charset="0"/>
              </a:rPr>
              <a:t>SARIKAYA </a:t>
            </a:r>
            <a:br>
              <a:rPr lang="tr-TR" sz="5400" dirty="0" smtClean="0">
                <a:latin typeface="Algerian" pitchFamily="82" charset="0"/>
                <a:cs typeface="Times New Roman" pitchFamily="18" charset="0"/>
              </a:rPr>
            </a:br>
            <a:r>
              <a:rPr lang="tr-TR" sz="5400" dirty="0" smtClean="0">
                <a:latin typeface="Algerian" pitchFamily="82" charset="0"/>
                <a:cs typeface="Times New Roman" pitchFamily="18" charset="0"/>
              </a:rPr>
              <a:t>BELEDİYE BAŞKANLIĞI</a:t>
            </a:r>
            <a:endParaRPr lang="tr-TR" sz="5400" dirty="0">
              <a:latin typeface="Algerian" pitchFamily="82" charset="0"/>
              <a:cs typeface="Times New Roman" pitchFamily="18" charset="0"/>
            </a:endParaRPr>
          </a:p>
        </p:txBody>
      </p:sp>
      <p:sp>
        <p:nvSpPr>
          <p:cNvPr id="4" name="3 Alt Başlık"/>
          <p:cNvSpPr>
            <a:spLocks noGrp="1"/>
          </p:cNvSpPr>
          <p:nvPr>
            <p:ph type="subTitle" idx="1"/>
          </p:nvPr>
        </p:nvSpPr>
        <p:spPr>
          <a:xfrm>
            <a:off x="683568" y="3886200"/>
            <a:ext cx="7776864" cy="2495128"/>
          </a:xfr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p:spPr>
        <p:txBody>
          <a:bodyPr>
            <a:normAutofit fontScale="92500" lnSpcReduction="10000"/>
          </a:bodyPr>
          <a:lstStyle/>
          <a:p>
            <a:endParaRPr lang="tr-TR" dirty="0" smtClean="0"/>
          </a:p>
          <a:p>
            <a:r>
              <a:rPr lang="tr-TR" sz="6600" dirty="0" smtClean="0">
                <a:solidFill>
                  <a:schemeClr val="tx1"/>
                </a:solidFill>
                <a:latin typeface="Algerian" pitchFamily="82" charset="0"/>
                <a:cs typeface="Times New Roman" pitchFamily="18" charset="0"/>
              </a:rPr>
              <a:t>2019 YILI FAALİYET RAPORU</a:t>
            </a:r>
            <a:endParaRPr lang="tr-TR" sz="6600" dirty="0">
              <a:solidFill>
                <a:schemeClr val="tx1"/>
              </a:solidFill>
              <a:latin typeface="Algerian" pitchFamily="82" charset="0"/>
              <a:cs typeface="Times New Roman"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p:spPr>
        <p:txBody>
          <a:bodyPr/>
          <a:lstStyle/>
          <a:p>
            <a:r>
              <a:rPr lang="tr-TR" dirty="0" smtClean="0">
                <a:solidFill>
                  <a:schemeClr val="tx2">
                    <a:lumMod val="20000"/>
                    <a:lumOff val="80000"/>
                  </a:schemeClr>
                </a:solidFill>
                <a:latin typeface="Times New Roman" pitchFamily="18" charset="0"/>
                <a:cs typeface="Times New Roman" pitchFamily="18" charset="0"/>
              </a:rPr>
              <a:t>ENCÜMEN İŞLERİ</a:t>
            </a:r>
            <a:endParaRPr lang="tr-TR" dirty="0">
              <a:solidFill>
                <a:schemeClr val="tx2">
                  <a:lumMod val="20000"/>
                  <a:lumOff val="80000"/>
                </a:schemeClr>
              </a:solidFill>
              <a:latin typeface="Times New Roman" pitchFamily="18" charset="0"/>
              <a:cs typeface="Times New Roman" pitchFamily="18" charset="0"/>
            </a:endParaRPr>
          </a:p>
        </p:txBody>
      </p:sp>
      <p:sp>
        <p:nvSpPr>
          <p:cNvPr id="3" name="2 İçerik Yer Tutucusu"/>
          <p:cNvSpPr>
            <a:spLocks noGrp="1"/>
          </p:cNvSpPr>
          <p:nvPr>
            <p:ph idx="1"/>
          </p:nvPr>
        </p:nvSpPr>
        <p:spPr/>
        <p:txBody>
          <a:bodyPr>
            <a:normAutofit lnSpcReduction="10000"/>
          </a:bodyPr>
          <a:lstStyle/>
          <a:p>
            <a:pPr algn="just">
              <a:buNone/>
            </a:pPr>
            <a:r>
              <a:rPr lang="tr-TR" dirty="0" smtClean="0">
                <a:latin typeface="Times New Roman" pitchFamily="18" charset="0"/>
                <a:cs typeface="Times New Roman" pitchFamily="18" charset="0"/>
              </a:rPr>
              <a:t>   		Bu çalışma dönemi içinde Belediye Encümeni olağan olarak haftada bir gün ve acil durumlarda da olağanüstü olmak üzere 55 adet toplantı yapmış ve bu toplantılar sonucunda 216 adet encümen kararı alınarak yazılmıştır. 	Encümeni ilgilendiren kiraya verme, satma, tahsis, istimlak, ifraz, tevhit, tescil ve diğer sosyal içerikli işlere ait alınan encümen kararları yazılarak ilgili birim ve kişilere tebliği yapılmıştır</a:t>
            </a:r>
            <a:r>
              <a:rPr lang="tr-TR" dirty="0" smtClean="0"/>
              <a:t>.</a:t>
            </a:r>
            <a:endParaRPr lang="tr-T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p:spPr>
        <p:txBody>
          <a:bodyPr/>
          <a:lstStyle/>
          <a:p>
            <a:r>
              <a:rPr lang="tr-TR" dirty="0" smtClean="0">
                <a:solidFill>
                  <a:schemeClr val="tx2">
                    <a:lumMod val="40000"/>
                    <a:lumOff val="60000"/>
                  </a:schemeClr>
                </a:solidFill>
              </a:rPr>
              <a:t>ENCÜMENİN GÖREV VE YETKİLERİ</a:t>
            </a:r>
            <a:endParaRPr lang="tr-TR" dirty="0">
              <a:solidFill>
                <a:schemeClr val="tx2">
                  <a:lumMod val="40000"/>
                  <a:lumOff val="60000"/>
                </a:schemeClr>
              </a:solidFill>
            </a:endParaRPr>
          </a:p>
        </p:txBody>
      </p:sp>
      <p:sp>
        <p:nvSpPr>
          <p:cNvPr id="3" name="2 İçerik Yer Tutucusu"/>
          <p:cNvSpPr>
            <a:spLocks noGrp="1"/>
          </p:cNvSpPr>
          <p:nvPr>
            <p:ph idx="1"/>
          </p:nvPr>
        </p:nvSpPr>
        <p:spPr/>
        <p:txBody>
          <a:bodyPr>
            <a:normAutofit fontScale="25000" lnSpcReduction="20000"/>
          </a:bodyPr>
          <a:lstStyle/>
          <a:p>
            <a:pPr>
              <a:buNone/>
            </a:pPr>
            <a:r>
              <a:rPr lang="tr-TR" b="1" dirty="0" smtClean="0"/>
              <a:t>                </a:t>
            </a:r>
            <a:r>
              <a:rPr lang="tr-TR" dirty="0" smtClean="0"/>
              <a:t> </a:t>
            </a:r>
            <a:endParaRPr lang="tr-TR" sz="8000" dirty="0" smtClean="0">
              <a:latin typeface="Times New Roman" pitchFamily="18" charset="0"/>
              <a:cs typeface="Times New Roman" pitchFamily="18" charset="0"/>
            </a:endParaRPr>
          </a:p>
          <a:p>
            <a:pPr>
              <a:buNone/>
            </a:pPr>
            <a:r>
              <a:rPr lang="tr-TR" sz="8000" dirty="0" smtClean="0">
                <a:latin typeface="Times New Roman" pitchFamily="18" charset="0"/>
                <a:cs typeface="Times New Roman" pitchFamily="18" charset="0"/>
              </a:rPr>
              <a:t>               </a:t>
            </a:r>
          </a:p>
          <a:p>
            <a:pPr algn="just">
              <a:buNone/>
            </a:pPr>
            <a:r>
              <a:rPr lang="tr-TR" sz="4200" dirty="0" smtClean="0">
                <a:latin typeface="Times New Roman" pitchFamily="18" charset="0"/>
                <a:cs typeface="Times New Roman" pitchFamily="18" charset="0"/>
              </a:rPr>
              <a:t>	</a:t>
            </a:r>
            <a:r>
              <a:rPr lang="tr-TR" sz="7600" dirty="0" smtClean="0">
                <a:latin typeface="Times New Roman" pitchFamily="18" charset="0"/>
                <a:cs typeface="Times New Roman" pitchFamily="18" charset="0"/>
              </a:rPr>
              <a:t>a) Stratejik plân ve yıllık çalışma programı ile bütçe ve kesin hesabı inceleyip belediye meclisine görüş bildirmek.</a:t>
            </a:r>
          </a:p>
          <a:p>
            <a:pPr algn="just">
              <a:buNone/>
            </a:pPr>
            <a:r>
              <a:rPr lang="tr-TR" sz="7600" dirty="0" smtClean="0">
                <a:latin typeface="Times New Roman" pitchFamily="18" charset="0"/>
                <a:cs typeface="Times New Roman" pitchFamily="18" charset="0"/>
              </a:rPr>
              <a:t>	b) Yıllık çalışma programına alınan işlerle ilgili kamulaştırma kararlarını almak ve uygulamak.</a:t>
            </a:r>
          </a:p>
          <a:p>
            <a:pPr algn="just">
              <a:buNone/>
            </a:pPr>
            <a:r>
              <a:rPr lang="tr-TR" sz="7600" dirty="0" smtClean="0">
                <a:latin typeface="Times New Roman" pitchFamily="18" charset="0"/>
                <a:cs typeface="Times New Roman" pitchFamily="18" charset="0"/>
              </a:rPr>
              <a:t>	c) Öngörülmeyen giderler ödeneğinin harcama yerlerini belirlemek. </a:t>
            </a:r>
          </a:p>
          <a:p>
            <a:pPr algn="just">
              <a:buNone/>
            </a:pPr>
            <a:r>
              <a:rPr lang="tr-TR" sz="7600" dirty="0" smtClean="0">
                <a:latin typeface="Times New Roman" pitchFamily="18" charset="0"/>
                <a:cs typeface="Times New Roman" pitchFamily="18" charset="0"/>
              </a:rPr>
              <a:t>	d) Bütçede fonksiyonel sınıflandırmanın ikinci düzeyleri arasında aktarma yapmak.</a:t>
            </a:r>
          </a:p>
          <a:p>
            <a:pPr algn="just">
              <a:buNone/>
            </a:pPr>
            <a:r>
              <a:rPr lang="tr-TR" sz="7600" dirty="0" smtClean="0">
                <a:latin typeface="Times New Roman" pitchFamily="18" charset="0"/>
                <a:cs typeface="Times New Roman" pitchFamily="18" charset="0"/>
              </a:rPr>
              <a:t>	e) Kanunlarda öngörülen cezaları vermek.</a:t>
            </a:r>
          </a:p>
          <a:p>
            <a:pPr algn="just">
              <a:buNone/>
            </a:pPr>
            <a:r>
              <a:rPr lang="tr-TR" sz="7600" dirty="0" smtClean="0">
                <a:latin typeface="Times New Roman" pitchFamily="18" charset="0"/>
                <a:cs typeface="Times New Roman" pitchFamily="18" charset="0"/>
              </a:rPr>
              <a:t>	f) Vergi, resim ve harçlar dışında kalan dava konusu olan belediye uyuşmazlıklarının anlaşma ile tasfiyesine karar vermek.</a:t>
            </a:r>
          </a:p>
          <a:p>
            <a:pPr algn="just">
              <a:buNone/>
            </a:pPr>
            <a:r>
              <a:rPr lang="tr-TR" sz="7600" dirty="0" smtClean="0">
                <a:latin typeface="Times New Roman" pitchFamily="18" charset="0"/>
                <a:cs typeface="Times New Roman" pitchFamily="18" charset="0"/>
              </a:rPr>
              <a:t>	g) Taşınmaz mal satımına, trampasına ve tahsisine ilişkin meclis kararlarını uygulamak; süresi üç yılı geçmemek üzere kiralanmasına karar vermek.	</a:t>
            </a:r>
          </a:p>
          <a:p>
            <a:pPr algn="just">
              <a:buNone/>
            </a:pPr>
            <a:r>
              <a:rPr lang="tr-TR" sz="7600" dirty="0" smtClean="0">
                <a:latin typeface="Times New Roman" pitchFamily="18" charset="0"/>
                <a:cs typeface="Times New Roman" pitchFamily="18" charset="0"/>
              </a:rPr>
              <a:t>	h) Umuma açık yerlerin açılış ve kapanış saatlerini belirlemek.</a:t>
            </a:r>
          </a:p>
          <a:p>
            <a:pPr algn="just">
              <a:buNone/>
            </a:pPr>
            <a:r>
              <a:rPr lang="tr-TR" sz="7600" dirty="0" smtClean="0">
                <a:latin typeface="Times New Roman" pitchFamily="18" charset="0"/>
                <a:cs typeface="Times New Roman" pitchFamily="18" charset="0"/>
              </a:rPr>
              <a:t>	i) Diğer kanunlarda belediye encümenine verilen görevleri yerine getirmek.</a:t>
            </a:r>
          </a:p>
          <a:p>
            <a:endParaRPr lang="tr-TR" sz="4200" dirty="0">
              <a:latin typeface="Times New Roman" pitchFamily="18" charset="0"/>
              <a:cs typeface="Times New Roman" pitchFamily="18"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solidFill>
            <a:schemeClr val="accent2"/>
          </a:solidFill>
        </p:spPr>
        <p:txBody>
          <a:bodyPr>
            <a:normAutofit/>
          </a:bodyPr>
          <a:lstStyle/>
          <a:p>
            <a:r>
              <a:rPr lang="tr-TR" sz="5000" i="1" dirty="0" smtClean="0">
                <a:solidFill>
                  <a:schemeClr val="bg1"/>
                </a:solidFill>
              </a:rPr>
              <a:t>NİKAH İŞLEMLERİ</a:t>
            </a:r>
            <a:endParaRPr lang="tr-TR" sz="5000" i="1" dirty="0">
              <a:solidFill>
                <a:schemeClr val="bg1"/>
              </a:solidFill>
            </a:endParaRPr>
          </a:p>
        </p:txBody>
      </p:sp>
      <p:sp>
        <p:nvSpPr>
          <p:cNvPr id="5" name="4 Metin Yer Tutucusu"/>
          <p:cNvSpPr>
            <a:spLocks noGrp="1"/>
          </p:cNvSpPr>
          <p:nvPr>
            <p:ph type="body" idx="1"/>
          </p:nvPr>
        </p:nvSpPr>
        <p:spPr>
          <a:xfrm>
            <a:off x="179512" y="1535113"/>
            <a:ext cx="4464496" cy="639762"/>
          </a:xfrm>
        </p:spPr>
        <p:txBody>
          <a:bodyPr>
            <a:normAutofit fontScale="92500"/>
          </a:bodyPr>
          <a:lstStyle/>
          <a:p>
            <a:pPr algn="r"/>
            <a:r>
              <a:rPr lang="tr-TR" dirty="0" smtClean="0">
                <a:solidFill>
                  <a:schemeClr val="accent2"/>
                </a:solidFill>
                <a:latin typeface="Times New Roman" pitchFamily="18" charset="0"/>
                <a:cs typeface="Times New Roman" pitchFamily="18" charset="0"/>
              </a:rPr>
              <a:t>2019 YILINDA 113 ADET NİKAH</a:t>
            </a:r>
            <a:endParaRPr lang="tr-TR" dirty="0">
              <a:solidFill>
                <a:schemeClr val="accent2"/>
              </a:solidFill>
              <a:latin typeface="Times New Roman" pitchFamily="18" charset="0"/>
              <a:cs typeface="Times New Roman" pitchFamily="18" charset="0"/>
            </a:endParaRPr>
          </a:p>
        </p:txBody>
      </p:sp>
      <p:pic>
        <p:nvPicPr>
          <p:cNvPr id="6" name="5 İçerik Yer Tutucusu" descr="NKAH 1.jpg"/>
          <p:cNvPicPr>
            <a:picLocks noGrp="1" noChangeAspect="1"/>
          </p:cNvPicPr>
          <p:nvPr>
            <p:ph sz="half" idx="2"/>
          </p:nvPr>
        </p:nvPicPr>
        <p:blipFill>
          <a:blip r:embed="rId2" cstate="print"/>
          <a:stretch>
            <a:fillRect/>
          </a:stretch>
        </p:blipFill>
        <p:spPr>
          <a:xfrm>
            <a:off x="457200" y="2634776"/>
            <a:ext cx="4040188" cy="3031486"/>
          </a:xfrm>
          <a:prstGeom prst="roundRect">
            <a:avLst>
              <a:gd name="adj" fmla="val 11111"/>
            </a:avLst>
          </a:prstGeom>
          <a:ln w="190500" cap="rnd">
            <a:solidFill>
              <a:schemeClr val="accent2"/>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8" name="7 Metin Yer Tutucusu"/>
          <p:cNvSpPr>
            <a:spLocks noGrp="1"/>
          </p:cNvSpPr>
          <p:nvPr>
            <p:ph type="body" sz="quarter" idx="3"/>
          </p:nvPr>
        </p:nvSpPr>
        <p:spPr/>
        <p:txBody>
          <a:bodyPr>
            <a:normAutofit/>
          </a:bodyPr>
          <a:lstStyle/>
          <a:p>
            <a:r>
              <a:rPr lang="tr-TR" sz="2200" dirty="0" smtClean="0">
                <a:solidFill>
                  <a:schemeClr val="accent2"/>
                </a:solidFill>
                <a:latin typeface="Times New Roman" pitchFamily="18" charset="0"/>
                <a:cs typeface="Times New Roman" pitchFamily="18" charset="0"/>
              </a:rPr>
              <a:t>İŞLEMİ YAPILMIŞTIR.</a:t>
            </a:r>
            <a:endParaRPr lang="tr-TR" sz="2200" dirty="0">
              <a:solidFill>
                <a:schemeClr val="accent2"/>
              </a:solidFill>
              <a:latin typeface="Times New Roman" pitchFamily="18" charset="0"/>
              <a:cs typeface="Times New Roman" pitchFamily="18" charset="0"/>
            </a:endParaRPr>
          </a:p>
        </p:txBody>
      </p:sp>
      <p:pic>
        <p:nvPicPr>
          <p:cNvPr id="7" name="6 İçerik Yer Tutucusu" descr="NKHA 2.jpg"/>
          <p:cNvPicPr>
            <a:picLocks noGrp="1" noChangeAspect="1"/>
          </p:cNvPicPr>
          <p:nvPr>
            <p:ph sz="quarter" idx="4"/>
          </p:nvPr>
        </p:nvPicPr>
        <p:blipFill>
          <a:blip r:embed="rId3" cstate="print"/>
          <a:stretch>
            <a:fillRect/>
          </a:stretch>
        </p:blipFill>
        <p:spPr>
          <a:xfrm>
            <a:off x="4645025" y="2634180"/>
            <a:ext cx="4041775" cy="3032677"/>
          </a:xfrm>
          <a:prstGeom prst="roundRect">
            <a:avLst>
              <a:gd name="adj" fmla="val 11111"/>
            </a:avLst>
          </a:prstGeom>
          <a:ln w="190500" cap="rnd">
            <a:solidFill>
              <a:schemeClr val="accent2"/>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Başlık"/>
          <p:cNvSpPr>
            <a:spLocks noGrp="1"/>
          </p:cNvSpPr>
          <p:nvPr>
            <p:ph type="title"/>
          </p:nvPr>
        </p:nvSpPr>
        <p:sp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spPr>
        <p:txBody>
          <a:bodyPr/>
          <a:lstStyle/>
          <a:p>
            <a:r>
              <a:rPr lang="tr-TR" dirty="0" smtClean="0">
                <a:solidFill>
                  <a:schemeClr val="accent4">
                    <a:lumMod val="75000"/>
                  </a:schemeClr>
                </a:solidFill>
              </a:rPr>
              <a:t>BİLGİ İŞLEM PERSONELİ</a:t>
            </a:r>
            <a:endParaRPr lang="tr-TR" dirty="0">
              <a:solidFill>
                <a:schemeClr val="accent4">
                  <a:lumMod val="75000"/>
                </a:schemeClr>
              </a:solidFill>
            </a:endParaRPr>
          </a:p>
        </p:txBody>
      </p:sp>
      <p:pic>
        <p:nvPicPr>
          <p:cNvPr id="7" name="6 İçerik Yer Tutucusu" descr="BLGİ İŞLM.jpg"/>
          <p:cNvPicPr>
            <a:picLocks noGrp="1" noChangeAspect="1"/>
          </p:cNvPicPr>
          <p:nvPr>
            <p:ph idx="1"/>
          </p:nvPr>
        </p:nvPicPr>
        <p:blipFill>
          <a:blip r:embed="rId2" cstate="print"/>
          <a:stretch>
            <a:fillRect/>
          </a:stretch>
        </p:blipFill>
        <p:spPr>
          <a:xfrm>
            <a:off x="571472" y="1571612"/>
            <a:ext cx="8143932" cy="4525963"/>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95536" y="260648"/>
            <a:ext cx="8229600" cy="739460"/>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spPr>
        <p:txBody>
          <a:bodyPr>
            <a:normAutofit fontScale="90000"/>
          </a:bodyPr>
          <a:lstStyle/>
          <a:p>
            <a:pPr algn="ctr"/>
            <a:r>
              <a:rPr lang="tr-TR" dirty="0" smtClean="0">
                <a:solidFill>
                  <a:srgbClr val="0070C0"/>
                </a:solidFill>
              </a:rPr>
              <a:t>BİLGİ İŞLEM</a:t>
            </a:r>
            <a:endParaRPr lang="tr-TR" dirty="0">
              <a:solidFill>
                <a:srgbClr val="0070C0"/>
              </a:solidFill>
            </a:endParaRPr>
          </a:p>
        </p:txBody>
      </p:sp>
      <p:sp>
        <p:nvSpPr>
          <p:cNvPr id="4" name="İçerik Yer Tutucusu 2"/>
          <p:cNvSpPr>
            <a:spLocks noGrp="1"/>
          </p:cNvSpPr>
          <p:nvPr>
            <p:ph idx="1"/>
          </p:nvPr>
        </p:nvSpPr>
        <p:spPr>
          <a:xfrm>
            <a:off x="0" y="1052736"/>
            <a:ext cx="9144000" cy="5616624"/>
          </a:xfrm>
          <a:prstGeom prst="rect">
            <a:avLst/>
          </a:prstGeom>
        </p:spPr>
        <p:txBody>
          <a:bodyPr vert="horz">
            <a:noAutofit/>
          </a:bodyPr>
          <a:lstStyle/>
          <a:p>
            <a:r>
              <a:rPr lang="tr-TR" sz="1500" b="1" dirty="0" smtClean="0">
                <a:solidFill>
                  <a:srgbClr val="0070C0"/>
                </a:solidFill>
              </a:rPr>
              <a:t>Bilgi işlem biriminde 2019 yılında genel itibariyle bütün bilgisayarların hafif teknik bakımları birimimiz tarafından yapılmıştır. Gerekli olan eksik donanımlar tespit edilerek peyderpey parçalar tedarik edilerek eksiklerin tamamlanması yönünde gerekli işlemler yapılmıştır.</a:t>
            </a:r>
          </a:p>
          <a:p>
            <a:r>
              <a:rPr lang="tr-TR" sz="1500" b="1" dirty="0" smtClean="0">
                <a:solidFill>
                  <a:srgbClr val="0070C0"/>
                </a:solidFill>
              </a:rPr>
              <a:t> Ayrıca daha önceleri belediye dışından sağlanan teknik servis hizmetleri bilgi işlem birimi bünyesinde görev yapan bilgisayar programcımız tarafından yapılmaya başlanmıştır ve belediyemizdeki bilgisayarların birçoğunun bakımı yine bu şekilde yapılmaktadır.</a:t>
            </a:r>
          </a:p>
          <a:p>
            <a:r>
              <a:rPr lang="tr-TR" sz="1500" b="1" dirty="0" smtClean="0">
                <a:solidFill>
                  <a:srgbClr val="0070C0"/>
                </a:solidFill>
              </a:rPr>
              <a:t> Ayrıca 2019 yılı içerisinde belediyemizin güvenliği açısından birimlerimize ve belediye dışını görecek şekilde güvenlik kameraları takılarak kayıt ve takip işlemleri yine bilgi işlem biriminden yürütülmektedir. </a:t>
            </a:r>
          </a:p>
          <a:p>
            <a:r>
              <a:rPr lang="tr-TR" sz="1500" b="1" dirty="0" smtClean="0">
                <a:solidFill>
                  <a:srgbClr val="0070C0"/>
                </a:solidFill>
              </a:rPr>
              <a:t>Dönem dönem belediye dâhilinde ki yazıcıların biten tonerleri de doluma gönderilerek kısa sürede birimlere yerleştirilmektedir. Gerektiğinde bilgisayarlara bilgisayar programcımız tarafından format atılmakta ve bilgisayar kasasında eksik görülen malzemeler depoda bekleyen ve çalışır durumda olmayan bilgisayar kasalarından temin edilerek kullanılır hale getirilmektedir. </a:t>
            </a:r>
          </a:p>
          <a:p>
            <a:r>
              <a:rPr lang="tr-TR" sz="1500" b="1" dirty="0" smtClean="0">
                <a:solidFill>
                  <a:srgbClr val="0070C0"/>
                </a:solidFill>
              </a:rPr>
              <a:t>İnternet kablolarının bakım ve onarımı yine birimimiz tarafından 2019 yılı içerisinde eksiksiz yapılmaktadır.  Ayrıca birimimizde bulunan server cihazının hafif bakım ve kontrolü bilgi işlem tarafından yapılmaktadır.</a:t>
            </a:r>
          </a:p>
          <a:p>
            <a:r>
              <a:rPr lang="tr-TR" sz="1500" b="1" dirty="0" smtClean="0">
                <a:solidFill>
                  <a:srgbClr val="0070C0"/>
                </a:solidFill>
              </a:rPr>
              <a:t> Fotoğraf ve kamera hizmetleri ilçemizde sosyal etkinliklerde ve belediyemizin düzenlemiş olduğu programlarda bilgi işlem personeli tarafından yapılmakta ve ayrıca belediyemizle ilgili haberlerde yine bilgi işlem personeli tarafından hazırlanarak ilçemizdeki yerel gazetelere ve ulusal haber yapan araçlara bilgi işlem aracılığı ile ulaştırılmaktadır. </a:t>
            </a:r>
          </a:p>
          <a:p>
            <a:r>
              <a:rPr lang="tr-TR" sz="1500" b="1" dirty="0" smtClean="0">
                <a:solidFill>
                  <a:srgbClr val="0070C0"/>
                </a:solidFill>
              </a:rPr>
              <a:t>2014-2019 yılı yerel gazete arşivleri de bilgi işlem tarafından yapılmaktadır. Yerel ve ulusal gazetelerde çıkan haberlerimizde yine takip edilip gerekli görülen haberler bilgi işlem tarafından panoya asılmaktadır.</a:t>
            </a:r>
            <a:endParaRPr lang="tr-TR" sz="1500" dirty="0" smtClean="0">
              <a:solidFill>
                <a:srgbClr val="0070C0"/>
              </a:solidFill>
            </a:endParaRPr>
          </a:p>
          <a:p>
            <a:endParaRPr lang="tr-TR" sz="1000" dirty="0">
              <a:solidFill>
                <a:srgbClr val="0070C0"/>
              </a:solidFill>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2700000" scaled="1"/>
            <a:tileRect/>
          </a:gradFill>
        </p:spPr>
        <p:txBody>
          <a:bodyPr>
            <a:noAutofit/>
          </a:bodyPr>
          <a:lstStyle/>
          <a:p>
            <a:pPr algn="ctr"/>
            <a:r>
              <a:rPr lang="tr-TR" sz="3600" dirty="0" smtClean="0"/>
              <a:t>İHALE BİRİMİ</a:t>
            </a:r>
            <a:endParaRPr lang="tr-TR" sz="3600" dirty="0"/>
          </a:p>
        </p:txBody>
      </p:sp>
      <p:pic>
        <p:nvPicPr>
          <p:cNvPr id="6" name="5 İçerik Yer Tutucusu" descr="WhatsApp Image 2020-06-05 at 16.47.17 (2).jpeg"/>
          <p:cNvPicPr>
            <a:picLocks noGrp="1" noChangeAspect="1"/>
          </p:cNvPicPr>
          <p:nvPr>
            <p:ph idx="1"/>
          </p:nvPr>
        </p:nvPicPr>
        <p:blipFill>
          <a:blip r:embed="rId2" cstate="print"/>
          <a:stretch>
            <a:fillRect/>
          </a:stretch>
        </p:blipFill>
        <p:spPr>
          <a:xfrm>
            <a:off x="1175405" y="1600200"/>
            <a:ext cx="6793190" cy="4525963"/>
          </a:xfrm>
          <a:prstGeom prst="rect">
            <a:avLst/>
          </a:prstGeom>
          <a:ln w="190500" cap="sq">
            <a:solidFill>
              <a:schemeClr val="accent2">
                <a:lumMod val="75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Başlık"/>
          <p:cNvSpPr>
            <a:spLocks noGrp="1"/>
          </p:cNvSpPr>
          <p:nvPr>
            <p:ph type="title"/>
          </p:nvPr>
        </p:nvSpPr>
        <p:spPr>
          <a:solidFill>
            <a:schemeClr val="accent2">
              <a:lumMod val="60000"/>
              <a:lumOff val="40000"/>
            </a:schemeClr>
          </a:solidFill>
        </p:spPr>
        <p:txBody>
          <a:bodyPr/>
          <a:lstStyle/>
          <a:p>
            <a:r>
              <a:rPr lang="tr-TR" dirty="0" smtClean="0">
                <a:solidFill>
                  <a:schemeClr val="bg2">
                    <a:lumMod val="25000"/>
                  </a:schemeClr>
                </a:solidFill>
              </a:rPr>
              <a:t>2019 YILI İHALELER</a:t>
            </a:r>
            <a:endParaRPr lang="tr-TR" dirty="0">
              <a:solidFill>
                <a:schemeClr val="bg2">
                  <a:lumMod val="25000"/>
                </a:schemeClr>
              </a:solidFill>
            </a:endParaRPr>
          </a:p>
        </p:txBody>
      </p:sp>
      <p:sp>
        <p:nvSpPr>
          <p:cNvPr id="9" name="8 İçerik Yer Tutucusu"/>
          <p:cNvSpPr>
            <a:spLocks noGrp="1"/>
          </p:cNvSpPr>
          <p:nvPr>
            <p:ph idx="1"/>
          </p:nvPr>
        </p:nvSpPr>
        <p:spPr>
          <a:solidFill>
            <a:schemeClr val="accent2">
              <a:lumMod val="60000"/>
              <a:lumOff val="40000"/>
            </a:schemeClr>
          </a:solidFill>
        </p:spPr>
        <p:txBody>
          <a:bodyPr>
            <a:normAutofit/>
          </a:bodyPr>
          <a:lstStyle/>
          <a:p>
            <a:pPr algn="just">
              <a:buNone/>
            </a:pPr>
            <a:r>
              <a:rPr lang="tr-TR" sz="1400" dirty="0" smtClean="0">
                <a:solidFill>
                  <a:schemeClr val="bg2">
                    <a:lumMod val="25000"/>
                  </a:schemeClr>
                </a:solidFill>
                <a:latin typeface="Times New Roman" pitchFamily="18" charset="0"/>
                <a:cs typeface="Times New Roman" pitchFamily="18" charset="0"/>
              </a:rPr>
              <a:t>2019 YILI AKARYAKIT ALIMI				22.11.2018               767.000,00 TL</a:t>
            </a:r>
          </a:p>
          <a:p>
            <a:pPr>
              <a:buNone/>
            </a:pPr>
            <a:r>
              <a:rPr lang="tr-TR" sz="1400" dirty="0" smtClean="0">
                <a:solidFill>
                  <a:schemeClr val="bg2">
                    <a:lumMod val="25000"/>
                  </a:schemeClr>
                </a:solidFill>
                <a:latin typeface="Times New Roman" pitchFamily="18" charset="0"/>
                <a:cs typeface="Times New Roman" pitchFamily="18" charset="0"/>
              </a:rPr>
              <a:t>2019 YILI MUHTELİF İŞLER				25.06.2019            2.285.995,00 TL</a:t>
            </a:r>
          </a:p>
          <a:p>
            <a:pPr>
              <a:buNone/>
            </a:pPr>
            <a:r>
              <a:rPr lang="tr-TR" sz="1000" dirty="0" smtClean="0">
                <a:solidFill>
                  <a:schemeClr val="bg2">
                    <a:lumMod val="25000"/>
                  </a:schemeClr>
                </a:solidFill>
                <a:latin typeface="Times New Roman" pitchFamily="18" charset="0"/>
                <a:cs typeface="Times New Roman" pitchFamily="18" charset="0"/>
              </a:rPr>
              <a:t>ELEKTRONİK DENETLEME SİSTEMİ KURULUMU 			</a:t>
            </a:r>
            <a:r>
              <a:rPr lang="tr-TR" sz="1400" dirty="0" smtClean="0">
                <a:solidFill>
                  <a:schemeClr val="bg2">
                    <a:lumMod val="25000"/>
                  </a:schemeClr>
                </a:solidFill>
                <a:latin typeface="Times New Roman" pitchFamily="18" charset="0"/>
                <a:cs typeface="Times New Roman" pitchFamily="18" charset="0"/>
              </a:rPr>
              <a:t>11.02.2019               775.132,00 TL</a:t>
            </a:r>
          </a:p>
          <a:p>
            <a:pPr>
              <a:buNone/>
            </a:pPr>
            <a:r>
              <a:rPr lang="tr-TR" sz="1400" dirty="0" smtClean="0">
                <a:solidFill>
                  <a:schemeClr val="bg2">
                    <a:lumMod val="25000"/>
                  </a:schemeClr>
                </a:solidFill>
                <a:latin typeface="Times New Roman" pitchFamily="18" charset="0"/>
                <a:cs typeface="Times New Roman" pitchFamily="18" charset="0"/>
              </a:rPr>
              <a:t>3 ADET ÇELİK HANGAR SATIŞI				06.09.2019                 69.020,00 TL </a:t>
            </a:r>
          </a:p>
          <a:p>
            <a:pPr>
              <a:buNone/>
            </a:pPr>
            <a:r>
              <a:rPr lang="tr-TR" sz="1400" dirty="0" smtClean="0">
                <a:solidFill>
                  <a:schemeClr val="bg2">
                    <a:lumMod val="25000"/>
                  </a:schemeClr>
                </a:solidFill>
                <a:latin typeface="Times New Roman" pitchFamily="18" charset="0"/>
                <a:cs typeface="Times New Roman" pitchFamily="18" charset="0"/>
              </a:rPr>
              <a:t>FATİH MAHALLESİ ARSA SATIŞI				30.10.2019                 30.400,00 TL</a:t>
            </a:r>
          </a:p>
          <a:p>
            <a:pPr>
              <a:buNone/>
            </a:pPr>
            <a:r>
              <a:rPr lang="tr-TR" sz="1400" dirty="0" smtClean="0">
                <a:solidFill>
                  <a:schemeClr val="bg2">
                    <a:lumMod val="25000"/>
                  </a:schemeClr>
                </a:solidFill>
                <a:latin typeface="Times New Roman" pitchFamily="18" charset="0"/>
                <a:cs typeface="Times New Roman" pitchFamily="18" charset="0"/>
              </a:rPr>
              <a:t>ÇÖP KONTEYNIRI ALIMI				05.08.2019                 57.800,00 TL</a:t>
            </a:r>
          </a:p>
          <a:p>
            <a:pPr>
              <a:buNone/>
            </a:pPr>
            <a:r>
              <a:rPr lang="tr-TR" sz="1400" dirty="0" smtClean="0">
                <a:solidFill>
                  <a:schemeClr val="bg2">
                    <a:lumMod val="25000"/>
                  </a:schemeClr>
                </a:solidFill>
                <a:latin typeface="Times New Roman" pitchFamily="18" charset="0"/>
                <a:cs typeface="Times New Roman" pitchFamily="18" charset="0"/>
              </a:rPr>
              <a:t>LASTİK ALIMI					08.11.2019                 95.950,00 TL</a:t>
            </a:r>
          </a:p>
          <a:p>
            <a:pPr>
              <a:buNone/>
            </a:pPr>
            <a:r>
              <a:rPr lang="tr-TR" sz="1400" dirty="0" smtClean="0">
                <a:solidFill>
                  <a:schemeClr val="bg2">
                    <a:lumMod val="25000"/>
                  </a:schemeClr>
                </a:solidFill>
                <a:latin typeface="Times New Roman" pitchFamily="18" charset="0"/>
                <a:cs typeface="Times New Roman" pitchFamily="18" charset="0"/>
              </a:rPr>
              <a:t>MAKİNA İKMAL ARSA SATIŞI				17.09.2019              4.100.00,00 TL</a:t>
            </a:r>
          </a:p>
          <a:p>
            <a:pPr>
              <a:buNone/>
            </a:pPr>
            <a:r>
              <a:rPr lang="tr-TR" sz="1400" dirty="0" smtClean="0">
                <a:solidFill>
                  <a:schemeClr val="bg2">
                    <a:lumMod val="25000"/>
                  </a:schemeClr>
                </a:solidFill>
                <a:latin typeface="Times New Roman" pitchFamily="18" charset="0"/>
                <a:cs typeface="Times New Roman" pitchFamily="18" charset="0"/>
              </a:rPr>
              <a:t>YENİDOĞAN MAHALLESİ ARSA SATIŞI 			06.08.2019                 37.000,00 TL</a:t>
            </a:r>
          </a:p>
          <a:p>
            <a:pPr>
              <a:buNone/>
            </a:pPr>
            <a:r>
              <a:rPr lang="tr-TR" sz="1400" dirty="0" smtClean="0">
                <a:solidFill>
                  <a:schemeClr val="bg2">
                    <a:lumMod val="25000"/>
                  </a:schemeClr>
                </a:solidFill>
                <a:latin typeface="Times New Roman" pitchFamily="18" charset="0"/>
                <a:cs typeface="Times New Roman" pitchFamily="18" charset="0"/>
              </a:rPr>
              <a:t>KARŞIYAKA MAHALLESİ ARSA SATIŞI			11.06.2019                 40.840,00 TL</a:t>
            </a:r>
          </a:p>
          <a:p>
            <a:pPr>
              <a:buNone/>
            </a:pPr>
            <a:r>
              <a:rPr lang="tr-TR" sz="1200" dirty="0" smtClean="0">
                <a:solidFill>
                  <a:schemeClr val="bg2">
                    <a:lumMod val="25000"/>
                  </a:schemeClr>
                </a:solidFill>
                <a:latin typeface="Times New Roman" pitchFamily="18" charset="0"/>
                <a:cs typeface="Times New Roman" pitchFamily="18" charset="0"/>
              </a:rPr>
              <a:t>Baz İstasyonları alt yapı tesisleri </a:t>
            </a:r>
            <a:r>
              <a:rPr lang="tr-TR" sz="1200" dirty="0" err="1" smtClean="0">
                <a:solidFill>
                  <a:schemeClr val="bg2">
                    <a:lumMod val="25000"/>
                  </a:schemeClr>
                </a:solidFill>
                <a:latin typeface="Times New Roman" pitchFamily="18" charset="0"/>
                <a:cs typeface="Times New Roman" pitchFamily="18" charset="0"/>
              </a:rPr>
              <a:t>elkt</a:t>
            </a:r>
            <a:r>
              <a:rPr lang="tr-TR" sz="1200" dirty="0" smtClean="0">
                <a:solidFill>
                  <a:schemeClr val="bg2">
                    <a:lumMod val="25000"/>
                  </a:schemeClr>
                </a:solidFill>
                <a:latin typeface="Times New Roman" pitchFamily="18" charset="0"/>
                <a:cs typeface="Times New Roman" pitchFamily="18" charset="0"/>
              </a:rPr>
              <a:t> alt yapı tesisleri tespiti ve gelir getirici </a:t>
            </a:r>
            <a:r>
              <a:rPr lang="tr-TR" sz="1200" dirty="0" err="1" smtClean="0">
                <a:solidFill>
                  <a:schemeClr val="bg2">
                    <a:lumMod val="25000"/>
                  </a:schemeClr>
                </a:solidFill>
                <a:latin typeface="Times New Roman" pitchFamily="18" charset="0"/>
                <a:cs typeface="Times New Roman" pitchFamily="18" charset="0"/>
              </a:rPr>
              <a:t>hiz</a:t>
            </a:r>
            <a:r>
              <a:rPr lang="tr-TR" sz="1200" dirty="0" smtClean="0">
                <a:solidFill>
                  <a:schemeClr val="bg2">
                    <a:lumMod val="25000"/>
                  </a:schemeClr>
                </a:solidFill>
                <a:latin typeface="Times New Roman" pitchFamily="18" charset="0"/>
                <a:cs typeface="Times New Roman" pitchFamily="18" charset="0"/>
              </a:rPr>
              <a:t> alımı	</a:t>
            </a:r>
            <a:r>
              <a:rPr lang="tr-TR" sz="1400" dirty="0" smtClean="0">
                <a:solidFill>
                  <a:schemeClr val="bg2">
                    <a:lumMod val="25000"/>
                  </a:schemeClr>
                </a:solidFill>
                <a:latin typeface="Times New Roman" pitchFamily="18" charset="0"/>
                <a:cs typeface="Times New Roman" pitchFamily="18" charset="0"/>
              </a:rPr>
              <a:t>29.07.2019                 31.350,00 TL</a:t>
            </a:r>
          </a:p>
          <a:p>
            <a:pPr>
              <a:buNone/>
            </a:pPr>
            <a:r>
              <a:rPr lang="tr-TR" sz="1200" dirty="0" smtClean="0">
                <a:solidFill>
                  <a:schemeClr val="bg2">
                    <a:lumMod val="25000"/>
                  </a:schemeClr>
                </a:solidFill>
                <a:latin typeface="Times New Roman" pitchFamily="18" charset="0"/>
                <a:cs typeface="Times New Roman" pitchFamily="18" charset="0"/>
              </a:rPr>
              <a:t>ÇÖP TOPLANMASI İÇİN ÇÖP DÖKÜM ALANININ KİRAYA VERİLMESE İŞİ </a:t>
            </a:r>
            <a:r>
              <a:rPr lang="tr-TR" sz="1400" dirty="0" smtClean="0">
                <a:solidFill>
                  <a:schemeClr val="bg2">
                    <a:lumMod val="25000"/>
                  </a:schemeClr>
                </a:solidFill>
                <a:latin typeface="Times New Roman" pitchFamily="18" charset="0"/>
                <a:cs typeface="Times New Roman" pitchFamily="18" charset="0"/>
              </a:rPr>
              <a:t>	29.04.2019                 62.400,00 TL</a:t>
            </a:r>
          </a:p>
          <a:p>
            <a:pPr>
              <a:buNone/>
            </a:pPr>
            <a:r>
              <a:rPr lang="es-ES" sz="1400" dirty="0" smtClean="0">
                <a:solidFill>
                  <a:schemeClr val="bg2">
                    <a:lumMod val="25000"/>
                  </a:schemeClr>
                </a:solidFill>
              </a:rPr>
              <a:t>2. EL KAMYON ALIMI   </a:t>
            </a:r>
            <a:r>
              <a:rPr lang="tr-TR" sz="1400" dirty="0" smtClean="0">
                <a:solidFill>
                  <a:schemeClr val="bg2">
                    <a:lumMod val="25000"/>
                  </a:schemeClr>
                </a:solidFill>
              </a:rPr>
              <a:t>					</a:t>
            </a:r>
            <a:r>
              <a:rPr lang="es-ES" sz="1400" dirty="0" smtClean="0">
                <a:solidFill>
                  <a:schemeClr val="bg2">
                    <a:lumMod val="25000"/>
                  </a:schemeClr>
                </a:solidFill>
              </a:rPr>
              <a:t>25.12.2019 </a:t>
            </a:r>
            <a:r>
              <a:rPr lang="tr-TR" sz="1400" dirty="0" smtClean="0">
                <a:solidFill>
                  <a:schemeClr val="bg2">
                    <a:lumMod val="25000"/>
                  </a:schemeClr>
                </a:solidFill>
              </a:rPr>
              <a:t>                  </a:t>
            </a:r>
            <a:r>
              <a:rPr lang="es-ES" sz="1400" dirty="0" smtClean="0">
                <a:solidFill>
                  <a:schemeClr val="bg2">
                    <a:lumMod val="25000"/>
                  </a:schemeClr>
                </a:solidFill>
              </a:rPr>
              <a:t>140.00,00</a:t>
            </a:r>
            <a:r>
              <a:rPr lang="tr-TR" sz="1400" dirty="0" smtClean="0">
                <a:solidFill>
                  <a:schemeClr val="bg2">
                    <a:lumMod val="25000"/>
                  </a:schemeClr>
                </a:solidFill>
              </a:rPr>
              <a:t> </a:t>
            </a:r>
            <a:r>
              <a:rPr lang="es-ES" sz="1400" dirty="0" smtClean="0">
                <a:solidFill>
                  <a:schemeClr val="bg2">
                    <a:lumMod val="25000"/>
                  </a:schemeClr>
                </a:solidFill>
              </a:rPr>
              <a:t>TL </a:t>
            </a:r>
            <a:endParaRPr lang="tr-TR" sz="1400" dirty="0" smtClean="0">
              <a:solidFill>
                <a:schemeClr val="bg2">
                  <a:lumMod val="25000"/>
                </a:schemeClr>
              </a:solidFill>
            </a:endParaRPr>
          </a:p>
          <a:p>
            <a:pPr>
              <a:buNone/>
            </a:pPr>
            <a:r>
              <a:rPr lang="tr-TR" sz="1400" dirty="0" smtClean="0">
                <a:solidFill>
                  <a:schemeClr val="bg2">
                    <a:lumMod val="25000"/>
                  </a:schemeClr>
                </a:solidFill>
              </a:rPr>
              <a:t>BELEDİYEMİZE AİT 2. EL ARAÇLARIN SATIŞ İHALESİ 			06.08.2019                   57.000,00 TL</a:t>
            </a:r>
          </a:p>
          <a:p>
            <a:pPr>
              <a:buNone/>
            </a:pPr>
            <a:r>
              <a:rPr lang="it-IT" sz="1400" dirty="0" smtClean="0">
                <a:solidFill>
                  <a:schemeClr val="bg2">
                    <a:lumMod val="25000"/>
                  </a:schemeClr>
                </a:solidFill>
              </a:rPr>
              <a:t>KAPLICA MAHALLESİ ARSA SATIŞI </a:t>
            </a:r>
            <a:r>
              <a:rPr lang="tr-TR" sz="1400" dirty="0" smtClean="0">
                <a:solidFill>
                  <a:schemeClr val="bg2">
                    <a:lumMod val="25000"/>
                  </a:schemeClr>
                </a:solidFill>
              </a:rPr>
              <a:t>				</a:t>
            </a:r>
            <a:r>
              <a:rPr lang="it-IT" sz="1400" dirty="0" smtClean="0">
                <a:solidFill>
                  <a:schemeClr val="bg2">
                    <a:lumMod val="25000"/>
                  </a:schemeClr>
                </a:solidFill>
              </a:rPr>
              <a:t>10.09.2019 </a:t>
            </a:r>
            <a:r>
              <a:rPr lang="tr-TR" sz="1400" dirty="0" smtClean="0">
                <a:solidFill>
                  <a:schemeClr val="bg2">
                    <a:lumMod val="25000"/>
                  </a:schemeClr>
                </a:solidFill>
              </a:rPr>
              <a:t>                  </a:t>
            </a:r>
            <a:r>
              <a:rPr lang="it-IT" sz="1400" dirty="0" smtClean="0">
                <a:solidFill>
                  <a:schemeClr val="bg2">
                    <a:lumMod val="25000"/>
                  </a:schemeClr>
                </a:solidFill>
              </a:rPr>
              <a:t>36.050,00 TL</a:t>
            </a:r>
            <a:endParaRPr lang="tr-TR" sz="1400" dirty="0" smtClean="0">
              <a:solidFill>
                <a:schemeClr val="bg2">
                  <a:lumMod val="25000"/>
                </a:schemeClr>
              </a:solidFill>
            </a:endParaRPr>
          </a:p>
          <a:p>
            <a:pPr>
              <a:buNone/>
            </a:pPr>
            <a:r>
              <a:rPr lang="tr-TR" sz="1400" dirty="0" smtClean="0">
                <a:solidFill>
                  <a:schemeClr val="bg2">
                    <a:lumMod val="25000"/>
                  </a:schemeClr>
                </a:solidFill>
              </a:rPr>
              <a:t> FATİH MAHALLESİ ARSA SATIŞI				30.10.2019                    60.650,00 TL</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p:spPr>
        <p:txBody>
          <a:bodyPr>
            <a:normAutofit fontScale="90000"/>
          </a:bodyPr>
          <a:lstStyle/>
          <a:p>
            <a:r>
              <a:rPr lang="tr-TR" dirty="0" smtClean="0">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2700000" scaled="1"/>
                  <a:tileRect/>
                </a:gradFill>
              </a:rPr>
              <a:t>YAZI İŞLERİ MÜDÜRLÜĞÜ</a:t>
            </a:r>
            <a:br>
              <a:rPr lang="tr-TR" dirty="0" smtClean="0">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2700000" scaled="1"/>
                  <a:tileRect/>
                </a:gradFill>
              </a:rPr>
            </a:br>
            <a:r>
              <a:rPr lang="tr-TR" dirty="0" smtClean="0">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2700000" scaled="1"/>
                  <a:tileRect/>
                </a:gradFill>
              </a:rPr>
              <a:t>PERSONEL VE EVRAK KAYIT</a:t>
            </a:r>
            <a:endParaRPr lang="tr-TR" dirty="0">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2700000" scaled="1"/>
                <a:tileRect/>
              </a:gradFill>
            </a:endParaRPr>
          </a:p>
        </p:txBody>
      </p:sp>
      <p:pic>
        <p:nvPicPr>
          <p:cNvPr id="5" name="4 İçerik Yer Tutucusu" descr="rzye elif.jpg"/>
          <p:cNvPicPr>
            <a:picLocks noGrp="1" noChangeAspect="1"/>
          </p:cNvPicPr>
          <p:nvPr>
            <p:ph sz="half" idx="1"/>
          </p:nvPr>
        </p:nvPicPr>
        <p:blipFill>
          <a:blip r:embed="rId2" cstate="print"/>
          <a:stretch>
            <a:fillRect/>
          </a:stretch>
        </p:blipFill>
        <p:spPr>
          <a:xfrm>
            <a:off x="457200" y="2347025"/>
            <a:ext cx="4038600" cy="3082239"/>
          </a:xfrm>
          <a:prstGeom prst="rect">
            <a:avLst/>
          </a:prstGeom>
          <a:ln w="190500" cap="sq">
            <a:solidFill>
              <a:schemeClr val="accent1">
                <a:lumMod val="75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5 İçerik Yer Tutucusu" descr="WhatsApp Image 2020-06-05 at 16.47.17 (1).jpeg"/>
          <p:cNvPicPr>
            <a:picLocks noGrp="1" noChangeAspect="1"/>
          </p:cNvPicPr>
          <p:nvPr>
            <p:ph sz="half" idx="2"/>
          </p:nvPr>
        </p:nvPicPr>
        <p:blipFill>
          <a:blip r:embed="rId3" cstate="print"/>
          <a:stretch>
            <a:fillRect/>
          </a:stretch>
        </p:blipFill>
        <p:spPr>
          <a:xfrm>
            <a:off x="4648200" y="2357430"/>
            <a:ext cx="4038600" cy="3071834"/>
          </a:xfrm>
          <a:prstGeom prst="rect">
            <a:avLst/>
          </a:prstGeom>
          <a:ln w="190500" cap="sq">
            <a:solidFill>
              <a:schemeClr val="accent1">
                <a:lumMod val="75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500034" y="142852"/>
            <a:ext cx="8215370" cy="1000148"/>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p:spPr>
        <p:txBody>
          <a:bodyPr/>
          <a:lstStyle/>
          <a:p>
            <a:pPr algn="ctr"/>
            <a:r>
              <a:rPr lang="tr-TR" i="1" dirty="0">
                <a:solidFill>
                  <a:schemeClr val="bg1">
                    <a:lumMod val="95000"/>
                  </a:schemeClr>
                </a:solidFill>
                <a:latin typeface="Times New Roman" pitchFamily="18" charset="0"/>
                <a:cs typeface="Times New Roman" pitchFamily="18" charset="0"/>
              </a:rPr>
              <a:t>PERSONEL İŞLERİ</a:t>
            </a:r>
            <a:endParaRPr lang="tr-TR" dirty="0">
              <a:solidFill>
                <a:schemeClr val="bg1">
                  <a:lumMod val="95000"/>
                </a:schemeClr>
              </a:solidFill>
              <a:latin typeface="Times New Roman" pitchFamily="18" charset="0"/>
              <a:cs typeface="Times New Roman" pitchFamily="18" charset="0"/>
            </a:endParaRPr>
          </a:p>
        </p:txBody>
      </p:sp>
      <p:sp>
        <p:nvSpPr>
          <p:cNvPr id="3" name="İçerik Yer Tutucusu 2"/>
          <p:cNvSpPr>
            <a:spLocks noGrp="1"/>
          </p:cNvSpPr>
          <p:nvPr>
            <p:ph idx="1"/>
          </p:nvPr>
        </p:nvSpPr>
        <p:spPr>
          <a:xfrm>
            <a:off x="0" y="1196752"/>
            <a:ext cx="9144000" cy="5661248"/>
          </a:xfrm>
        </p:spPr>
        <p:txBody>
          <a:bodyPr>
            <a:normAutofit fontScale="92500" lnSpcReduction="20000"/>
          </a:bodyPr>
          <a:lstStyle/>
          <a:p>
            <a:pPr marL="0" indent="0">
              <a:buNone/>
            </a:pPr>
            <a:r>
              <a:rPr lang="tr-TR" dirty="0" smtClean="0"/>
              <a:t>	</a:t>
            </a:r>
            <a:r>
              <a:rPr lang="tr-TR" sz="2100" dirty="0" smtClean="0">
                <a:solidFill>
                  <a:srgbClr val="0070C0"/>
                </a:solidFill>
              </a:rPr>
              <a:t>Ayrıca </a:t>
            </a:r>
            <a:r>
              <a:rPr lang="tr-TR" sz="2100" dirty="0">
                <a:solidFill>
                  <a:srgbClr val="0070C0"/>
                </a:solidFill>
              </a:rPr>
              <a:t>bir personel </a:t>
            </a:r>
            <a:r>
              <a:rPr lang="tr-TR" sz="2100" dirty="0" smtClean="0">
                <a:solidFill>
                  <a:srgbClr val="0070C0"/>
                </a:solidFill>
              </a:rPr>
              <a:t>işleri </a:t>
            </a:r>
            <a:r>
              <a:rPr lang="tr-TR" sz="2100" dirty="0">
                <a:solidFill>
                  <a:srgbClr val="0070C0"/>
                </a:solidFill>
              </a:rPr>
              <a:t>birimi olmadığından Belediye personel </a:t>
            </a:r>
            <a:r>
              <a:rPr lang="tr-TR" sz="2100" dirty="0" smtClean="0">
                <a:solidFill>
                  <a:srgbClr val="0070C0"/>
                </a:solidFill>
              </a:rPr>
              <a:t>işleri </a:t>
            </a:r>
            <a:r>
              <a:rPr lang="tr-TR" sz="2100" dirty="0">
                <a:solidFill>
                  <a:srgbClr val="0070C0"/>
                </a:solidFill>
              </a:rPr>
              <a:t>de yazı </a:t>
            </a:r>
            <a:r>
              <a:rPr lang="tr-TR" sz="2100" dirty="0" smtClean="0">
                <a:solidFill>
                  <a:srgbClr val="0070C0"/>
                </a:solidFill>
              </a:rPr>
              <a:t>işleri </a:t>
            </a:r>
            <a:r>
              <a:rPr lang="tr-TR" sz="2100" dirty="0">
                <a:solidFill>
                  <a:srgbClr val="0070C0"/>
                </a:solidFill>
              </a:rPr>
              <a:t>birimi tarafından yürütülmektedir. 	</a:t>
            </a:r>
          </a:p>
          <a:p>
            <a:pPr marL="0" indent="0">
              <a:buNone/>
            </a:pPr>
            <a:r>
              <a:rPr lang="tr-TR" sz="2100" dirty="0" smtClean="0">
                <a:solidFill>
                  <a:srgbClr val="0070C0"/>
                </a:solidFill>
              </a:rPr>
              <a:t>	a</a:t>
            </a:r>
            <a:r>
              <a:rPr lang="tr-TR" sz="2100" b="1" dirty="0">
                <a:solidFill>
                  <a:srgbClr val="0070C0"/>
                </a:solidFill>
              </a:rPr>
              <a:t>) </a:t>
            </a:r>
            <a:r>
              <a:rPr lang="tr-TR" sz="2100" i="1" dirty="0">
                <a:solidFill>
                  <a:srgbClr val="0070C0"/>
                </a:solidFill>
              </a:rPr>
              <a:t>Memurlara ait işler </a:t>
            </a:r>
            <a:endParaRPr lang="tr-TR" sz="2100" i="1" dirty="0" smtClean="0">
              <a:solidFill>
                <a:srgbClr val="0070C0"/>
              </a:solidFill>
            </a:endParaRPr>
          </a:p>
          <a:p>
            <a:pPr marL="0" indent="0">
              <a:buNone/>
            </a:pPr>
            <a:r>
              <a:rPr lang="tr-TR" sz="2100" i="1" dirty="0">
                <a:solidFill>
                  <a:srgbClr val="0070C0"/>
                </a:solidFill>
              </a:rPr>
              <a:t> </a:t>
            </a:r>
            <a:r>
              <a:rPr lang="tr-TR" sz="2100" i="1" dirty="0" smtClean="0">
                <a:solidFill>
                  <a:srgbClr val="0070C0"/>
                </a:solidFill>
              </a:rPr>
              <a:t> </a:t>
            </a:r>
            <a:r>
              <a:rPr lang="tr-TR" sz="2100" dirty="0" smtClean="0">
                <a:solidFill>
                  <a:srgbClr val="0070C0"/>
                </a:solidFill>
              </a:rPr>
              <a:t>-</a:t>
            </a:r>
            <a:r>
              <a:rPr lang="tr-TR" sz="2100" dirty="0">
                <a:solidFill>
                  <a:srgbClr val="0070C0"/>
                </a:solidFill>
              </a:rPr>
              <a:t>Memurların Sicil ve terfi </a:t>
            </a:r>
            <a:r>
              <a:rPr lang="tr-TR" sz="2100" dirty="0" smtClean="0">
                <a:solidFill>
                  <a:srgbClr val="0070C0"/>
                </a:solidFill>
              </a:rPr>
              <a:t>işleri </a:t>
            </a:r>
            <a:r>
              <a:rPr lang="tr-TR" sz="2100" dirty="0">
                <a:solidFill>
                  <a:srgbClr val="0070C0"/>
                </a:solidFill>
              </a:rPr>
              <a:t>düzenli olarak takip edilerek terfi etmesi gerekenlerin terfileri </a:t>
            </a:r>
            <a:r>
              <a:rPr lang="tr-TR" sz="2100" dirty="0" smtClean="0">
                <a:solidFill>
                  <a:srgbClr val="0070C0"/>
                </a:solidFill>
              </a:rPr>
              <a:t>yapılmış, </a:t>
            </a:r>
            <a:r>
              <a:rPr lang="tr-TR" sz="2100" dirty="0">
                <a:solidFill>
                  <a:srgbClr val="0070C0"/>
                </a:solidFill>
              </a:rPr>
              <a:t>görevde yükselme sınavına girecek memurların , görevde yükselme ile ilgili </a:t>
            </a:r>
            <a:r>
              <a:rPr lang="tr-TR" sz="2100" dirty="0" smtClean="0">
                <a:solidFill>
                  <a:srgbClr val="0070C0"/>
                </a:solidFill>
              </a:rPr>
              <a:t>iş </a:t>
            </a:r>
            <a:r>
              <a:rPr lang="tr-TR" sz="2100" dirty="0">
                <a:solidFill>
                  <a:srgbClr val="0070C0"/>
                </a:solidFill>
              </a:rPr>
              <a:t>ve </a:t>
            </a:r>
            <a:r>
              <a:rPr lang="tr-TR" sz="2100" dirty="0" smtClean="0">
                <a:solidFill>
                  <a:srgbClr val="0070C0"/>
                </a:solidFill>
              </a:rPr>
              <a:t>işlemleri tamamlanmıştır; Şu </a:t>
            </a:r>
            <a:r>
              <a:rPr lang="tr-TR" sz="2100" dirty="0">
                <a:solidFill>
                  <a:srgbClr val="0070C0"/>
                </a:solidFill>
              </a:rPr>
              <a:t>anda toplam </a:t>
            </a:r>
            <a:r>
              <a:rPr lang="tr-TR" sz="2100" dirty="0" smtClean="0">
                <a:solidFill>
                  <a:srgbClr val="0070C0"/>
                </a:solidFill>
              </a:rPr>
              <a:t>27 </a:t>
            </a:r>
            <a:r>
              <a:rPr lang="tr-TR" sz="2100" dirty="0">
                <a:solidFill>
                  <a:srgbClr val="0070C0"/>
                </a:solidFill>
              </a:rPr>
              <a:t>adet memur </a:t>
            </a:r>
            <a:r>
              <a:rPr lang="tr-TR" sz="2100" dirty="0" smtClean="0">
                <a:solidFill>
                  <a:srgbClr val="0070C0"/>
                </a:solidFill>
              </a:rPr>
              <a:t>çalışmaktadır</a:t>
            </a:r>
            <a:r>
              <a:rPr lang="tr-TR" sz="2100" dirty="0">
                <a:solidFill>
                  <a:srgbClr val="0070C0"/>
                </a:solidFill>
              </a:rPr>
              <a:t>. Memur personelin yıllık, mazeret, hastalık </a:t>
            </a:r>
            <a:r>
              <a:rPr lang="tr-TR" sz="2100" dirty="0" err="1">
                <a:solidFill>
                  <a:srgbClr val="0070C0"/>
                </a:solidFill>
              </a:rPr>
              <a:t>v.s</a:t>
            </a:r>
            <a:r>
              <a:rPr lang="tr-TR" sz="2100" dirty="0">
                <a:solidFill>
                  <a:srgbClr val="0070C0"/>
                </a:solidFill>
              </a:rPr>
              <a:t>. izinleri birimleriyle irtibatlı olarak takip edilip </a:t>
            </a:r>
            <a:r>
              <a:rPr lang="tr-TR" sz="2100" dirty="0" smtClean="0">
                <a:solidFill>
                  <a:srgbClr val="0070C0"/>
                </a:solidFill>
              </a:rPr>
              <a:t>sonuçlandırılmış, </a:t>
            </a:r>
            <a:r>
              <a:rPr lang="tr-TR" sz="2100" dirty="0">
                <a:solidFill>
                  <a:srgbClr val="0070C0"/>
                </a:solidFill>
              </a:rPr>
              <a:t>sonuçtan birimlerinin haberdar edilmesi </a:t>
            </a:r>
            <a:r>
              <a:rPr lang="tr-TR" sz="2100" dirty="0" smtClean="0">
                <a:solidFill>
                  <a:srgbClr val="0070C0"/>
                </a:solidFill>
              </a:rPr>
              <a:t>sağlanmıştır </a:t>
            </a:r>
            <a:r>
              <a:rPr lang="tr-TR" sz="2100" dirty="0">
                <a:solidFill>
                  <a:srgbClr val="0070C0"/>
                </a:solidFill>
              </a:rPr>
              <a:t>. </a:t>
            </a:r>
            <a:endParaRPr lang="tr-TR" sz="2100" dirty="0" smtClean="0">
              <a:solidFill>
                <a:srgbClr val="0070C0"/>
              </a:solidFill>
            </a:endParaRPr>
          </a:p>
          <a:p>
            <a:pPr marL="0" indent="0">
              <a:buNone/>
            </a:pPr>
            <a:r>
              <a:rPr lang="tr-TR" sz="2100" i="1" dirty="0" smtClean="0">
                <a:solidFill>
                  <a:srgbClr val="0070C0"/>
                </a:solidFill>
              </a:rPr>
              <a:t>	b)İşçilere </a:t>
            </a:r>
            <a:r>
              <a:rPr lang="tr-TR" sz="2100" i="1" dirty="0">
                <a:solidFill>
                  <a:srgbClr val="0070C0"/>
                </a:solidFill>
              </a:rPr>
              <a:t>ait işler : </a:t>
            </a:r>
            <a:endParaRPr lang="tr-TR" sz="2100" i="1" dirty="0" smtClean="0">
              <a:solidFill>
                <a:srgbClr val="0070C0"/>
              </a:solidFill>
            </a:endParaRPr>
          </a:p>
          <a:p>
            <a:pPr marL="0" indent="0">
              <a:buNone/>
            </a:pPr>
            <a:r>
              <a:rPr lang="tr-TR" sz="2100" i="1" dirty="0">
                <a:solidFill>
                  <a:srgbClr val="0070C0"/>
                </a:solidFill>
              </a:rPr>
              <a:t> </a:t>
            </a:r>
            <a:r>
              <a:rPr lang="tr-TR" sz="2100" i="1" dirty="0" smtClean="0">
                <a:solidFill>
                  <a:srgbClr val="0070C0"/>
                </a:solidFill>
              </a:rPr>
              <a:t>  </a:t>
            </a:r>
            <a:r>
              <a:rPr lang="tr-TR" sz="2100" dirty="0" smtClean="0">
                <a:solidFill>
                  <a:srgbClr val="0070C0"/>
                </a:solidFill>
              </a:rPr>
              <a:t>-</a:t>
            </a:r>
            <a:r>
              <a:rPr lang="tr-TR" sz="2100" dirty="0">
                <a:solidFill>
                  <a:srgbClr val="0070C0"/>
                </a:solidFill>
              </a:rPr>
              <a:t>Bu </a:t>
            </a:r>
            <a:r>
              <a:rPr lang="tr-TR" sz="2100" dirty="0" smtClean="0">
                <a:solidFill>
                  <a:srgbClr val="0070C0"/>
                </a:solidFill>
              </a:rPr>
              <a:t>çalışma </a:t>
            </a:r>
            <a:r>
              <a:rPr lang="tr-TR" sz="2100" dirty="0">
                <a:solidFill>
                  <a:srgbClr val="0070C0"/>
                </a:solidFill>
              </a:rPr>
              <a:t>dönemi içinde Belediyemizde </a:t>
            </a:r>
            <a:r>
              <a:rPr lang="tr-TR" sz="2100" dirty="0" smtClean="0">
                <a:solidFill>
                  <a:srgbClr val="0070C0"/>
                </a:solidFill>
              </a:rPr>
              <a:t>1 </a:t>
            </a:r>
            <a:r>
              <a:rPr lang="tr-TR" sz="2100" dirty="0">
                <a:solidFill>
                  <a:srgbClr val="0070C0"/>
                </a:solidFill>
              </a:rPr>
              <a:t>adet özürlü </a:t>
            </a:r>
            <a:r>
              <a:rPr lang="tr-TR" sz="2100" dirty="0" smtClean="0">
                <a:solidFill>
                  <a:srgbClr val="0070C0"/>
                </a:solidFill>
              </a:rPr>
              <a:t>işçi </a:t>
            </a:r>
            <a:r>
              <a:rPr lang="tr-TR" sz="2100" dirty="0">
                <a:solidFill>
                  <a:srgbClr val="0070C0"/>
                </a:solidFill>
              </a:rPr>
              <a:t>ve </a:t>
            </a:r>
            <a:r>
              <a:rPr lang="tr-TR" sz="2100" dirty="0" smtClean="0">
                <a:solidFill>
                  <a:srgbClr val="0070C0"/>
                </a:solidFill>
              </a:rPr>
              <a:t>1 </a:t>
            </a:r>
            <a:r>
              <a:rPr lang="tr-TR" sz="2100" dirty="0">
                <a:solidFill>
                  <a:srgbClr val="0070C0"/>
                </a:solidFill>
              </a:rPr>
              <a:t>adet eski hükümlü dahil olmak üzere toplam </a:t>
            </a:r>
            <a:r>
              <a:rPr lang="tr-TR" sz="2100" dirty="0" smtClean="0">
                <a:solidFill>
                  <a:srgbClr val="0070C0"/>
                </a:solidFill>
              </a:rPr>
              <a:t>15 </a:t>
            </a:r>
            <a:r>
              <a:rPr lang="tr-TR" sz="2100" dirty="0">
                <a:solidFill>
                  <a:srgbClr val="0070C0"/>
                </a:solidFill>
              </a:rPr>
              <a:t>adet </a:t>
            </a:r>
            <a:r>
              <a:rPr lang="tr-TR" sz="2100" dirty="0" smtClean="0">
                <a:solidFill>
                  <a:srgbClr val="0070C0"/>
                </a:solidFill>
              </a:rPr>
              <a:t>işçi çalışmaktadır</a:t>
            </a:r>
            <a:r>
              <a:rPr lang="tr-TR" sz="2100" dirty="0">
                <a:solidFill>
                  <a:srgbClr val="0070C0"/>
                </a:solidFill>
              </a:rPr>
              <a:t>. </a:t>
            </a:r>
            <a:endParaRPr lang="tr-TR" sz="2100" dirty="0" smtClean="0">
              <a:solidFill>
                <a:srgbClr val="0070C0"/>
              </a:solidFill>
            </a:endParaRPr>
          </a:p>
          <a:p>
            <a:pPr marL="0" indent="0">
              <a:buNone/>
            </a:pPr>
            <a:r>
              <a:rPr lang="tr-TR" sz="2100" dirty="0">
                <a:solidFill>
                  <a:srgbClr val="0070C0"/>
                </a:solidFill>
              </a:rPr>
              <a:t> </a:t>
            </a:r>
            <a:r>
              <a:rPr lang="tr-TR" sz="2100" dirty="0" smtClean="0">
                <a:solidFill>
                  <a:srgbClr val="0070C0"/>
                </a:solidFill>
              </a:rPr>
              <a:t>  -İşçilerin çalışması</a:t>
            </a:r>
            <a:r>
              <a:rPr lang="tr-TR" sz="2100" dirty="0">
                <a:solidFill>
                  <a:srgbClr val="0070C0"/>
                </a:solidFill>
              </a:rPr>
              <a:t>, dönem içinde birimlerince ve </a:t>
            </a:r>
            <a:r>
              <a:rPr lang="tr-TR" sz="2100" dirty="0" smtClean="0">
                <a:solidFill>
                  <a:srgbClr val="0070C0"/>
                </a:solidFill>
              </a:rPr>
              <a:t>Başkanlığımca </a:t>
            </a:r>
            <a:r>
              <a:rPr lang="tr-TR" sz="2100" dirty="0">
                <a:solidFill>
                  <a:srgbClr val="0070C0"/>
                </a:solidFill>
              </a:rPr>
              <a:t>sıkı bir Ş</a:t>
            </a:r>
            <a:r>
              <a:rPr lang="tr-TR" sz="2100" dirty="0" smtClean="0">
                <a:solidFill>
                  <a:srgbClr val="0070C0"/>
                </a:solidFill>
              </a:rPr>
              <a:t>ekilde </a:t>
            </a:r>
            <a:r>
              <a:rPr lang="tr-TR" sz="2100" dirty="0">
                <a:solidFill>
                  <a:srgbClr val="0070C0"/>
                </a:solidFill>
              </a:rPr>
              <a:t>takip edilerek disipline riayet etmeyenler hakkında Sendika Disiplin Kurulunca gerekli </a:t>
            </a:r>
            <a:r>
              <a:rPr lang="tr-TR" sz="2100" dirty="0" smtClean="0">
                <a:solidFill>
                  <a:srgbClr val="0070C0"/>
                </a:solidFill>
              </a:rPr>
              <a:t>soruşturma </a:t>
            </a:r>
            <a:r>
              <a:rPr lang="tr-TR" sz="2100" dirty="0">
                <a:solidFill>
                  <a:srgbClr val="0070C0"/>
                </a:solidFill>
              </a:rPr>
              <a:t>yapılarak </a:t>
            </a:r>
            <a:r>
              <a:rPr lang="tr-TR" sz="2100" dirty="0" smtClean="0">
                <a:solidFill>
                  <a:srgbClr val="0070C0"/>
                </a:solidFill>
              </a:rPr>
              <a:t>sözleşme </a:t>
            </a:r>
            <a:r>
              <a:rPr lang="tr-TR" sz="2100" dirty="0">
                <a:solidFill>
                  <a:srgbClr val="0070C0"/>
                </a:solidFill>
              </a:rPr>
              <a:t>gereği disiplin cezası </a:t>
            </a:r>
            <a:r>
              <a:rPr lang="tr-TR" sz="2100" dirty="0" smtClean="0">
                <a:solidFill>
                  <a:srgbClr val="0070C0"/>
                </a:solidFill>
              </a:rPr>
              <a:t>verilmiştir .</a:t>
            </a:r>
          </a:p>
          <a:p>
            <a:pPr marL="0" indent="0">
              <a:buNone/>
            </a:pPr>
            <a:r>
              <a:rPr lang="tr-TR" sz="2100" dirty="0">
                <a:solidFill>
                  <a:srgbClr val="0070C0"/>
                </a:solidFill>
              </a:rPr>
              <a:t> </a:t>
            </a:r>
            <a:r>
              <a:rPr lang="tr-TR" sz="2100" dirty="0" smtClean="0">
                <a:solidFill>
                  <a:srgbClr val="0070C0"/>
                </a:solidFill>
              </a:rPr>
              <a:t>  </a:t>
            </a:r>
            <a:r>
              <a:rPr lang="tr-TR" sz="2100" dirty="0">
                <a:solidFill>
                  <a:srgbClr val="0070C0"/>
                </a:solidFill>
              </a:rPr>
              <a:t>-Bütün </a:t>
            </a:r>
            <a:r>
              <a:rPr lang="tr-TR" sz="2100" dirty="0" smtClean="0">
                <a:solidFill>
                  <a:srgbClr val="0070C0"/>
                </a:solidFill>
              </a:rPr>
              <a:t>işçi </a:t>
            </a:r>
            <a:r>
              <a:rPr lang="tr-TR" sz="2100" dirty="0">
                <a:solidFill>
                  <a:srgbClr val="0070C0"/>
                </a:solidFill>
              </a:rPr>
              <a:t>personelin yıllık, mazeret, hastalık </a:t>
            </a:r>
            <a:r>
              <a:rPr lang="tr-TR" sz="2100" dirty="0" err="1">
                <a:solidFill>
                  <a:srgbClr val="0070C0"/>
                </a:solidFill>
              </a:rPr>
              <a:t>v.s</a:t>
            </a:r>
            <a:r>
              <a:rPr lang="tr-TR" sz="2100" dirty="0">
                <a:solidFill>
                  <a:srgbClr val="0070C0"/>
                </a:solidFill>
              </a:rPr>
              <a:t>. izinleri birimleriyle irtibatlı olarak takip edilip </a:t>
            </a:r>
            <a:r>
              <a:rPr lang="tr-TR" sz="2100" dirty="0" smtClean="0">
                <a:solidFill>
                  <a:srgbClr val="0070C0"/>
                </a:solidFill>
              </a:rPr>
              <a:t>sonuçlandırılmış, </a:t>
            </a:r>
            <a:r>
              <a:rPr lang="tr-TR" sz="2100" dirty="0">
                <a:solidFill>
                  <a:srgbClr val="0070C0"/>
                </a:solidFill>
              </a:rPr>
              <a:t>sonuçtan birimlerinin haberdar edilmesi </a:t>
            </a:r>
            <a:r>
              <a:rPr lang="tr-TR" sz="2100" dirty="0" smtClean="0">
                <a:solidFill>
                  <a:srgbClr val="0070C0"/>
                </a:solidFill>
              </a:rPr>
              <a:t>sağlanmıştır</a:t>
            </a:r>
            <a:r>
              <a:rPr lang="tr-TR" sz="2100" dirty="0">
                <a:solidFill>
                  <a:srgbClr val="0070C0"/>
                </a:solidFill>
              </a:rPr>
              <a:t>. </a:t>
            </a:r>
            <a:endParaRPr lang="tr-TR" sz="2100" dirty="0" smtClean="0">
              <a:solidFill>
                <a:srgbClr val="0070C0"/>
              </a:solidFill>
            </a:endParaRPr>
          </a:p>
          <a:p>
            <a:pPr marL="0" indent="0">
              <a:buNone/>
            </a:pPr>
            <a:r>
              <a:rPr lang="tr-TR" sz="2100" i="1" dirty="0">
                <a:solidFill>
                  <a:srgbClr val="0070C0"/>
                </a:solidFill>
              </a:rPr>
              <a:t>	</a:t>
            </a:r>
            <a:r>
              <a:rPr lang="tr-TR" sz="2100" i="1" dirty="0" smtClean="0">
                <a:solidFill>
                  <a:srgbClr val="0070C0"/>
                </a:solidFill>
              </a:rPr>
              <a:t>c)Sözleşmeli </a:t>
            </a:r>
            <a:r>
              <a:rPr lang="tr-TR" sz="2100" i="1" dirty="0">
                <a:solidFill>
                  <a:srgbClr val="0070C0"/>
                </a:solidFill>
              </a:rPr>
              <a:t>Personel: </a:t>
            </a:r>
            <a:endParaRPr lang="tr-TR" sz="2100" i="1" dirty="0" smtClean="0">
              <a:solidFill>
                <a:srgbClr val="0070C0"/>
              </a:solidFill>
            </a:endParaRPr>
          </a:p>
          <a:p>
            <a:pPr marL="0" indent="0">
              <a:buNone/>
            </a:pPr>
            <a:r>
              <a:rPr lang="tr-TR" sz="2100" i="1" dirty="0">
                <a:solidFill>
                  <a:srgbClr val="0070C0"/>
                </a:solidFill>
              </a:rPr>
              <a:t> </a:t>
            </a:r>
            <a:r>
              <a:rPr lang="tr-TR" sz="2100" i="1" dirty="0" smtClean="0">
                <a:solidFill>
                  <a:srgbClr val="0070C0"/>
                </a:solidFill>
              </a:rPr>
              <a:t>  </a:t>
            </a:r>
            <a:r>
              <a:rPr lang="tr-TR" sz="2100" dirty="0" smtClean="0">
                <a:solidFill>
                  <a:srgbClr val="0070C0"/>
                </a:solidFill>
              </a:rPr>
              <a:t>-</a:t>
            </a:r>
            <a:r>
              <a:rPr lang="tr-TR" sz="2100" dirty="0">
                <a:solidFill>
                  <a:srgbClr val="0070C0"/>
                </a:solidFill>
              </a:rPr>
              <a:t>Belediyemizde geçen yıl olduğu gibi bu yıl da 5393 Sayılı Belediye Kanununun 49.maddesi gereğince </a:t>
            </a:r>
            <a:r>
              <a:rPr lang="tr-TR" sz="2100" dirty="0" smtClean="0">
                <a:solidFill>
                  <a:srgbClr val="0070C0"/>
                </a:solidFill>
              </a:rPr>
              <a:t>çalışmakta olan 1 adet Avukat  </a:t>
            </a:r>
            <a:r>
              <a:rPr lang="tr-TR" sz="2100" dirty="0">
                <a:solidFill>
                  <a:srgbClr val="0070C0"/>
                </a:solidFill>
              </a:rPr>
              <a:t>Belediyemizde </a:t>
            </a:r>
            <a:r>
              <a:rPr lang="tr-TR" sz="2100" dirty="0" smtClean="0">
                <a:solidFill>
                  <a:srgbClr val="0070C0"/>
                </a:solidFill>
              </a:rPr>
              <a:t> Kısmi zamanlı sözleşmeli </a:t>
            </a:r>
            <a:r>
              <a:rPr lang="tr-TR" sz="2100" dirty="0">
                <a:solidFill>
                  <a:srgbClr val="0070C0"/>
                </a:solidFill>
              </a:rPr>
              <a:t>personel </a:t>
            </a:r>
            <a:r>
              <a:rPr lang="tr-TR" sz="2100" dirty="0" smtClean="0">
                <a:solidFill>
                  <a:srgbClr val="0070C0"/>
                </a:solidFill>
              </a:rPr>
              <a:t>ve 1 adet Tam Zamanlı Tekniker olmak </a:t>
            </a:r>
            <a:r>
              <a:rPr lang="tr-TR" sz="2100" dirty="0">
                <a:solidFill>
                  <a:srgbClr val="0070C0"/>
                </a:solidFill>
              </a:rPr>
              <a:t>üzere </a:t>
            </a:r>
            <a:r>
              <a:rPr lang="tr-TR" sz="2100" dirty="0" smtClean="0">
                <a:solidFill>
                  <a:srgbClr val="0070C0"/>
                </a:solidFill>
              </a:rPr>
              <a:t>2 adet sözleşme yapılmıştır</a:t>
            </a:r>
            <a:r>
              <a:rPr lang="tr-TR" sz="2100" dirty="0">
                <a:solidFill>
                  <a:srgbClr val="0070C0"/>
                </a:solidFill>
              </a:rPr>
              <a:t>.</a:t>
            </a:r>
          </a:p>
        </p:txBody>
      </p:sp>
    </p:spTree>
    <p:extLst>
      <p:ext uri="{BB962C8B-B14F-4D97-AF65-F5344CB8AC3E}">
        <p14:creationId xmlns="" xmlns:p14="http://schemas.microsoft.com/office/powerpoint/2010/main" val="4120106435"/>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idx="4294967295"/>
          </p:nvPr>
        </p:nvSpPr>
        <p:spPr>
          <a:xfrm>
            <a:off x="857224" y="285729"/>
            <a:ext cx="7715305" cy="857256"/>
          </a:xfrm>
          <a:solidFill>
            <a:schemeClr val="tx1">
              <a:lumMod val="50000"/>
              <a:lumOff val="50000"/>
            </a:schemeClr>
          </a:solidFill>
        </p:spPr>
        <p:txBody>
          <a:bodyPr>
            <a:normAutofit/>
          </a:bodyPr>
          <a:lstStyle/>
          <a:p>
            <a:r>
              <a:rPr lang="tr-TR" sz="4000" dirty="0" smtClean="0">
                <a:solidFill>
                  <a:schemeClr val="bg1">
                    <a:lumMod val="85000"/>
                  </a:schemeClr>
                </a:solidFill>
              </a:rPr>
              <a:t>İÇ </a:t>
            </a:r>
            <a:r>
              <a:rPr lang="tr-TR" sz="4000" dirty="0">
                <a:solidFill>
                  <a:schemeClr val="bg1">
                    <a:lumMod val="85000"/>
                  </a:schemeClr>
                </a:solidFill>
              </a:rPr>
              <a:t>KONTROL GÜVENCE BEYANI</a:t>
            </a:r>
          </a:p>
        </p:txBody>
      </p:sp>
      <p:sp>
        <p:nvSpPr>
          <p:cNvPr id="3" name="İçerik Yer Tutucusu 2"/>
          <p:cNvSpPr>
            <a:spLocks noGrp="1"/>
          </p:cNvSpPr>
          <p:nvPr>
            <p:ph idx="4294967295"/>
          </p:nvPr>
        </p:nvSpPr>
        <p:spPr>
          <a:xfrm>
            <a:off x="0" y="1412875"/>
            <a:ext cx="9163050" cy="4968875"/>
          </a:xfrm>
        </p:spPr>
        <p:txBody>
          <a:bodyPr>
            <a:normAutofit fontScale="77500" lnSpcReduction="20000"/>
          </a:bodyPr>
          <a:lstStyle/>
          <a:p>
            <a:pPr marL="0" indent="0" algn="just">
              <a:buNone/>
            </a:pPr>
            <a:r>
              <a:rPr lang="tr-TR" b="1" dirty="0"/>
              <a:t>	</a:t>
            </a:r>
            <a:r>
              <a:rPr lang="tr-TR" dirty="0" smtClean="0">
                <a:latin typeface="Times New Roman" pitchFamily="18" charset="0"/>
                <a:cs typeface="Times New Roman" pitchFamily="18" charset="0"/>
              </a:rPr>
              <a:t>Harcama </a:t>
            </a:r>
            <a:r>
              <a:rPr lang="tr-TR" dirty="0">
                <a:latin typeface="Times New Roman" pitchFamily="18" charset="0"/>
                <a:cs typeface="Times New Roman" pitchFamily="18" charset="0"/>
              </a:rPr>
              <a:t>yetkilisi olarak yetkim dahilinde; Bu raporda yer alan bilgilerin güvenilir, tam ve doğru olduğunu beyan ederim. Bu raporda açıklanan faaliyetler için idare bütçesinden harcama birimimize tahsis </a:t>
            </a:r>
            <a:r>
              <a:rPr lang="tr-TR" dirty="0" smtClean="0">
                <a:latin typeface="Times New Roman" pitchFamily="18" charset="0"/>
                <a:cs typeface="Times New Roman" pitchFamily="18" charset="0"/>
              </a:rPr>
              <a:t>edilmiş </a:t>
            </a:r>
            <a:r>
              <a:rPr lang="tr-TR" dirty="0">
                <a:latin typeface="Times New Roman" pitchFamily="18" charset="0"/>
                <a:cs typeface="Times New Roman" pitchFamily="18" charset="0"/>
              </a:rPr>
              <a:t>kaynakların etkili, ekonomik ve verimli bir </a:t>
            </a:r>
            <a:r>
              <a:rPr lang="tr-TR" dirty="0" smtClean="0">
                <a:latin typeface="Times New Roman" pitchFamily="18" charset="0"/>
                <a:cs typeface="Times New Roman" pitchFamily="18" charset="0"/>
              </a:rPr>
              <a:t>şekilde </a:t>
            </a:r>
            <a:r>
              <a:rPr lang="tr-TR" dirty="0">
                <a:latin typeface="Times New Roman" pitchFamily="18" charset="0"/>
                <a:cs typeface="Times New Roman" pitchFamily="18" charset="0"/>
              </a:rPr>
              <a:t>kullanıldığını, görev ve yetki alanım çerçevesinde iç kontrol sisteminin idari ve mali kararlar ile bunlara </a:t>
            </a:r>
            <a:r>
              <a:rPr lang="tr-TR" dirty="0" smtClean="0">
                <a:latin typeface="Times New Roman" pitchFamily="18" charset="0"/>
                <a:cs typeface="Times New Roman" pitchFamily="18" charset="0"/>
              </a:rPr>
              <a:t>ilişkin işlemlerin </a:t>
            </a:r>
            <a:r>
              <a:rPr lang="tr-TR" dirty="0">
                <a:latin typeface="Times New Roman" pitchFamily="18" charset="0"/>
                <a:cs typeface="Times New Roman" pitchFamily="18" charset="0"/>
              </a:rPr>
              <a:t>yasallık ve düzenliliği hususunda yeterli güvenceyi sağladığını ve harcama birimimizde süreç kontrolünün etkin olarak uygulandığını bildiririm</a:t>
            </a:r>
            <a:r>
              <a:rPr lang="tr-TR" dirty="0" smtClean="0">
                <a:latin typeface="Times New Roman" pitchFamily="18" charset="0"/>
                <a:cs typeface="Times New Roman" pitchFamily="18" charset="0"/>
              </a:rPr>
              <a:t>. 	Bu </a:t>
            </a:r>
            <a:r>
              <a:rPr lang="tr-TR" dirty="0">
                <a:latin typeface="Times New Roman" pitchFamily="18" charset="0"/>
                <a:cs typeface="Times New Roman" pitchFamily="18" charset="0"/>
              </a:rPr>
              <a:t>güvence, harcama yetkilisi olarak sahip olduğum bilgi ve değerlendirmeler, iç kontroller, iç denetçi raporları ile </a:t>
            </a:r>
            <a:r>
              <a:rPr lang="tr-TR" dirty="0" smtClean="0">
                <a:latin typeface="Times New Roman" pitchFamily="18" charset="0"/>
                <a:cs typeface="Times New Roman" pitchFamily="18" charset="0"/>
              </a:rPr>
              <a:t>Sayıştay </a:t>
            </a:r>
            <a:r>
              <a:rPr lang="tr-TR" dirty="0">
                <a:latin typeface="Times New Roman" pitchFamily="18" charset="0"/>
                <a:cs typeface="Times New Roman" pitchFamily="18" charset="0"/>
              </a:rPr>
              <a:t>raporları gibi bilgim dahilindeki hususlara dayanmaktadır</a:t>
            </a:r>
            <a:r>
              <a:rPr lang="tr-TR" dirty="0" smtClean="0">
                <a:latin typeface="Times New Roman" pitchFamily="18" charset="0"/>
                <a:cs typeface="Times New Roman" pitchFamily="18" charset="0"/>
              </a:rPr>
              <a:t>. </a:t>
            </a:r>
          </a:p>
          <a:p>
            <a:pPr marL="0" indent="0" algn="just">
              <a:buNone/>
            </a:pPr>
            <a:r>
              <a:rPr lang="tr-TR" dirty="0" smtClean="0">
                <a:latin typeface="Times New Roman" pitchFamily="18" charset="0"/>
                <a:cs typeface="Times New Roman" pitchFamily="18" charset="0"/>
              </a:rPr>
              <a:t>	Burada </a:t>
            </a:r>
            <a:r>
              <a:rPr lang="tr-TR" dirty="0">
                <a:latin typeface="Times New Roman" pitchFamily="18" charset="0"/>
                <a:cs typeface="Times New Roman" pitchFamily="18" charset="0"/>
              </a:rPr>
              <a:t>raporlanmayan idarenin menfaatlerine zarar veren herhangi bir husus hakkında bilgim olmadığını beyan ederim . </a:t>
            </a:r>
          </a:p>
          <a:p>
            <a:pPr lvl="8"/>
            <a:endParaRPr lang="tr-TR" dirty="0" smtClean="0"/>
          </a:p>
          <a:p>
            <a:pPr marL="2286000" lvl="8" indent="0">
              <a:buNone/>
            </a:pPr>
            <a:r>
              <a:rPr lang="tr-TR" dirty="0" smtClean="0"/>
              <a:t>				  	</a:t>
            </a:r>
            <a:r>
              <a:rPr lang="tr-TR" b="1" i="1" dirty="0" smtClean="0">
                <a:latin typeface="Times New Roman" pitchFamily="18" charset="0"/>
                <a:cs typeface="Times New Roman" pitchFamily="18" charset="0"/>
              </a:rPr>
              <a:t>   </a:t>
            </a:r>
            <a:r>
              <a:rPr lang="tr-TR" sz="2200" b="1" i="1" dirty="0" smtClean="0">
                <a:latin typeface="Times New Roman" pitchFamily="18" charset="0"/>
                <a:cs typeface="Times New Roman" pitchFamily="18" charset="0"/>
              </a:rPr>
              <a:t>Erdal AKCELEP</a:t>
            </a:r>
          </a:p>
          <a:p>
            <a:pPr marL="2286000" lvl="8" indent="0">
              <a:buNone/>
            </a:pPr>
            <a:r>
              <a:rPr lang="tr-TR" sz="2200" b="1" i="1" dirty="0">
                <a:latin typeface="Times New Roman" pitchFamily="18" charset="0"/>
                <a:cs typeface="Times New Roman" pitchFamily="18" charset="0"/>
              </a:rPr>
              <a:t>	</a:t>
            </a:r>
            <a:r>
              <a:rPr lang="tr-TR" sz="2200" b="1" i="1" dirty="0" smtClean="0">
                <a:latin typeface="Times New Roman" pitchFamily="18" charset="0"/>
                <a:cs typeface="Times New Roman" pitchFamily="18" charset="0"/>
              </a:rPr>
              <a:t>				  Yazı İşleri </a:t>
            </a:r>
            <a:r>
              <a:rPr lang="tr-TR" sz="2200" b="1" i="1" dirty="0">
                <a:latin typeface="Times New Roman" pitchFamily="18" charset="0"/>
                <a:cs typeface="Times New Roman" pitchFamily="18" charset="0"/>
              </a:rPr>
              <a:t>Müdürü</a:t>
            </a:r>
          </a:p>
        </p:txBody>
      </p:sp>
    </p:spTree>
    <p:extLst>
      <p:ext uri="{BB962C8B-B14F-4D97-AF65-F5344CB8AC3E}">
        <p14:creationId xmlns:p14="http://schemas.microsoft.com/office/powerpoint/2010/main" xmlns="" val="3036234264"/>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Resim1.jpg"/>
          <p:cNvPicPr>
            <a:picLocks noChangeAspect="1"/>
          </p:cNvPicPr>
          <p:nvPr/>
        </p:nvPicPr>
        <p:blipFill>
          <a:blip r:embed="rId2" cstate="print"/>
          <a:stretch>
            <a:fillRect/>
          </a:stretch>
        </p:blipFill>
        <p:spPr>
          <a:xfrm>
            <a:off x="1357290" y="571480"/>
            <a:ext cx="6429420" cy="551232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txBody>
          <a:bodyPr>
            <a:normAutofit/>
          </a:bodyPr>
          <a:lstStyle/>
          <a:p>
            <a:r>
              <a:rPr lang="tr-TR" sz="3500" b="1" dirty="0" smtClean="0">
                <a:solidFill>
                  <a:schemeClr val="accent6">
                    <a:lumMod val="75000"/>
                  </a:schemeClr>
                </a:solidFill>
              </a:rPr>
              <a:t>KÜLTÜR VE SOSYAL İŞLER MÜDÜRLÜĞÜ</a:t>
            </a:r>
            <a:endParaRPr lang="tr-TR" sz="3500" b="1" dirty="0">
              <a:solidFill>
                <a:schemeClr val="accent6">
                  <a:lumMod val="75000"/>
                </a:schemeClr>
              </a:solidFill>
            </a:endParaRPr>
          </a:p>
        </p:txBody>
      </p:sp>
      <p:pic>
        <p:nvPicPr>
          <p:cNvPr id="6" name="5 İçerik Yer Tutucusu" descr="KLTR1.jpg"/>
          <p:cNvPicPr>
            <a:picLocks noGrp="1" noChangeAspect="1"/>
          </p:cNvPicPr>
          <p:nvPr>
            <p:ph sz="half" idx="1"/>
          </p:nvPr>
        </p:nvPicPr>
        <p:blipFill>
          <a:blip r:embed="rId2" cstate="print"/>
          <a:stretch>
            <a:fillRect/>
          </a:stretch>
        </p:blipFill>
        <p:spPr>
          <a:xfrm>
            <a:off x="457200" y="2214554"/>
            <a:ext cx="4038600" cy="3071834"/>
          </a:xfrm>
          <a:prstGeom prst="roundRect">
            <a:avLst>
              <a:gd name="adj" fmla="val 11111"/>
            </a:avLst>
          </a:prstGeom>
          <a:ln w="190500" cap="rnd">
            <a:solidFill>
              <a:schemeClr val="accent1">
                <a:lumMod val="60000"/>
                <a:lumOff val="40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7" name="6 İçerik Yer Tutucusu" descr="KLTR.jpg"/>
          <p:cNvPicPr>
            <a:picLocks noGrp="1" noChangeAspect="1"/>
          </p:cNvPicPr>
          <p:nvPr>
            <p:ph sz="half" idx="2"/>
          </p:nvPr>
        </p:nvPicPr>
        <p:blipFill>
          <a:blip r:embed="rId3" cstate="print"/>
          <a:stretch>
            <a:fillRect/>
          </a:stretch>
        </p:blipFill>
        <p:spPr>
          <a:xfrm>
            <a:off x="4648200" y="2214554"/>
            <a:ext cx="4038600" cy="3071834"/>
          </a:xfrm>
          <a:prstGeom prst="roundRect">
            <a:avLst>
              <a:gd name="adj" fmla="val 11111"/>
            </a:avLst>
          </a:prstGeom>
          <a:ln w="190500" cap="rnd">
            <a:solidFill>
              <a:schemeClr val="accent1">
                <a:lumMod val="60000"/>
                <a:lumOff val="40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gradFill flip="none" rotWithShape="1">
            <a:gsLst>
              <a:gs pos="0">
                <a:schemeClr val="accent4">
                  <a:lumMod val="75000"/>
                  <a:shade val="30000"/>
                  <a:satMod val="115000"/>
                </a:schemeClr>
              </a:gs>
              <a:gs pos="50000">
                <a:schemeClr val="accent4">
                  <a:lumMod val="75000"/>
                  <a:shade val="67500"/>
                  <a:satMod val="115000"/>
                </a:schemeClr>
              </a:gs>
              <a:gs pos="100000">
                <a:schemeClr val="accent4">
                  <a:lumMod val="75000"/>
                  <a:shade val="100000"/>
                  <a:satMod val="115000"/>
                </a:schemeClr>
              </a:gs>
            </a:gsLst>
            <a:lin ang="2700000" scaled="1"/>
            <a:tileRect/>
          </a:gradFill>
        </p:spPr>
        <p:txBody>
          <a:bodyPr/>
          <a:lstStyle/>
          <a:p>
            <a:r>
              <a:rPr lang="tr-TR" dirty="0" smtClean="0">
                <a:solidFill>
                  <a:schemeClr val="accent4">
                    <a:lumMod val="60000"/>
                    <a:lumOff val="40000"/>
                  </a:schemeClr>
                </a:solidFill>
              </a:rPr>
              <a:t>EVDE BAKIM HİZMETLERİ</a:t>
            </a:r>
            <a:endParaRPr lang="tr-TR" dirty="0">
              <a:solidFill>
                <a:schemeClr val="accent4">
                  <a:lumMod val="60000"/>
                  <a:lumOff val="40000"/>
                </a:schemeClr>
              </a:solidFill>
            </a:endParaRPr>
          </a:p>
        </p:txBody>
      </p:sp>
      <p:pic>
        <p:nvPicPr>
          <p:cNvPr id="5" name="4 İçerik Yer Tutucusu" descr="EVDE BKM.jpg"/>
          <p:cNvPicPr>
            <a:picLocks noGrp="1" noChangeAspect="1"/>
          </p:cNvPicPr>
          <p:nvPr>
            <p:ph sz="half" idx="1"/>
          </p:nvPr>
        </p:nvPicPr>
        <p:blipFill>
          <a:blip r:embed="rId2" cstate="print"/>
          <a:stretch>
            <a:fillRect/>
          </a:stretch>
        </p:blipFill>
        <p:spPr>
          <a:xfrm>
            <a:off x="457200" y="2276872"/>
            <a:ext cx="4038600" cy="2808312"/>
          </a:xfrm>
          <a:prstGeom prst="roundRect">
            <a:avLst>
              <a:gd name="adj" fmla="val 11111"/>
            </a:avLst>
          </a:prstGeom>
          <a:ln w="190500" cap="rnd">
            <a:solidFill>
              <a:schemeClr val="accent4">
                <a:lumMod val="75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6" name="5 İçerik Yer Tutucusu" descr="EVDE BKM 2.jpg"/>
          <p:cNvPicPr>
            <a:picLocks noGrp="1" noChangeAspect="1"/>
          </p:cNvPicPr>
          <p:nvPr>
            <p:ph sz="half" idx="2"/>
          </p:nvPr>
        </p:nvPicPr>
        <p:blipFill>
          <a:blip r:embed="rId3" cstate="print"/>
          <a:stretch>
            <a:fillRect/>
          </a:stretch>
        </p:blipFill>
        <p:spPr>
          <a:xfrm>
            <a:off x="4648200" y="2276872"/>
            <a:ext cx="4038600" cy="2808312"/>
          </a:xfrm>
          <a:prstGeom prst="roundRect">
            <a:avLst>
              <a:gd name="adj" fmla="val 11111"/>
            </a:avLst>
          </a:prstGeom>
          <a:ln w="190500" cap="rnd">
            <a:solidFill>
              <a:schemeClr val="accent4">
                <a:lumMod val="75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idx="4294967295"/>
          </p:nvPr>
        </p:nvSpPr>
        <p:spPr>
          <a:xfrm>
            <a:off x="500034" y="333375"/>
            <a:ext cx="8001056" cy="1238237"/>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spPr>
        <p:txBody>
          <a:bodyPr>
            <a:normAutofit/>
          </a:bodyPr>
          <a:lstStyle/>
          <a:p>
            <a:pPr algn="ctr"/>
            <a:r>
              <a:rPr lang="tr-TR" dirty="0" smtClean="0">
                <a:solidFill>
                  <a:schemeClr val="accent4">
                    <a:lumMod val="75000"/>
                  </a:schemeClr>
                </a:solidFill>
              </a:rPr>
              <a:t>EVDE HASTA BAKIM PROJEMİZ</a:t>
            </a:r>
            <a:endParaRPr lang="tr-TR" dirty="0">
              <a:solidFill>
                <a:schemeClr val="accent4">
                  <a:lumMod val="75000"/>
                </a:schemeClr>
              </a:solidFill>
            </a:endParaRPr>
          </a:p>
        </p:txBody>
      </p:sp>
      <p:sp>
        <p:nvSpPr>
          <p:cNvPr id="3" name="İçerik Yer Tutucusu 2"/>
          <p:cNvSpPr>
            <a:spLocks noGrp="1"/>
          </p:cNvSpPr>
          <p:nvPr>
            <p:ph idx="4294967295"/>
          </p:nvPr>
        </p:nvSpPr>
        <p:spPr>
          <a:xfrm>
            <a:off x="357158" y="1600200"/>
            <a:ext cx="8143932" cy="4525963"/>
          </a:xfrm>
        </p:spPr>
        <p:txBody>
          <a:bodyPr>
            <a:normAutofit fontScale="77500" lnSpcReduction="20000"/>
          </a:bodyPr>
          <a:lstStyle/>
          <a:p>
            <a:pPr>
              <a:buNone/>
            </a:pPr>
            <a:endParaRPr lang="tr-TR" dirty="0" smtClean="0"/>
          </a:p>
          <a:p>
            <a:pPr algn="just">
              <a:buNone/>
            </a:pPr>
            <a:r>
              <a:rPr lang="tr-TR" dirty="0" smtClean="0"/>
              <a:t>		</a:t>
            </a:r>
            <a:r>
              <a:rPr lang="tr-TR" dirty="0" smtClean="0">
                <a:solidFill>
                  <a:schemeClr val="accent1">
                    <a:lumMod val="50000"/>
                  </a:schemeClr>
                </a:solidFill>
              </a:rPr>
              <a:t>HASTALARIN EVLERİNE GİDİLEREK TANSİYON VE ŞEKER ÖLÇÜMÜ, AYRICA İHTİYAÇ DURUMLARINDA PANSUMANLARI YAPILMAKTADIR.</a:t>
            </a:r>
          </a:p>
          <a:p>
            <a:pPr algn="just">
              <a:buNone/>
            </a:pPr>
            <a:r>
              <a:rPr lang="tr-TR" dirty="0" smtClean="0">
                <a:solidFill>
                  <a:schemeClr val="accent1">
                    <a:lumMod val="50000"/>
                  </a:schemeClr>
                </a:solidFill>
              </a:rPr>
              <a:t>		HASTA YAKINLARININ MÜRACAATI ÜZERİNE BELEDİYEMİZE AİT SAĞLIK HİZMET ARACI İLE HASTA EVİNE BİLGİ VERİLEREK SAĞLIK PERSONELİMİZLE GİDİLMEKTE GEREKLİ İŞLEMLER YAPILMAKTADIR.</a:t>
            </a:r>
          </a:p>
          <a:p>
            <a:pPr algn="just">
              <a:buNone/>
            </a:pPr>
            <a:r>
              <a:rPr lang="tr-TR" dirty="0" smtClean="0">
                <a:solidFill>
                  <a:schemeClr val="accent1">
                    <a:lumMod val="50000"/>
                  </a:schemeClr>
                </a:solidFill>
              </a:rPr>
              <a:t>		UYGUN GÖRÜLMESİ VEYA TALEP EDİLMESİ DURUMUNDA İSE HASTAMIZ SAĞLIK PERSONELİ EŞLİĞİNDE  HASTANEYE GÖTÜRÜLMEKTE VE GEREKLİ TEDAVİSİ YAPILDIKTAN SONRA YENİDEN EVİNE BIRAKILARAK HALKIMIZA HİZMET VERİLMEKTEDİR. </a:t>
            </a:r>
          </a:p>
          <a:p>
            <a:endParaRPr lang="tr-TR" dirty="0"/>
          </a:p>
        </p:txBody>
      </p:sp>
    </p:spTree>
    <p:extLst>
      <p:ext uri="{BB962C8B-B14F-4D97-AF65-F5344CB8AC3E}">
        <p14:creationId xmlns="" xmlns:p14="http://schemas.microsoft.com/office/powerpoint/2010/main" val="670039750"/>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785786" y="1028343"/>
            <a:ext cx="7715304" cy="4401205"/>
          </a:xfrm>
          <a:prstGeom prst="rect">
            <a:avLst/>
          </a:prstGeom>
        </p:spPr>
        <p:txBody>
          <a:bodyPr wrap="square">
            <a:spAutoFit/>
          </a:bodyPr>
          <a:lstStyle/>
          <a:p>
            <a:pPr algn="just">
              <a:buNone/>
            </a:pPr>
            <a:r>
              <a:rPr lang="tr-TR" sz="2000" dirty="0" smtClean="0">
                <a:solidFill>
                  <a:schemeClr val="accent1">
                    <a:lumMod val="50000"/>
                  </a:schemeClr>
                </a:solidFill>
                <a:latin typeface="Times New Roman" pitchFamily="18" charset="0"/>
                <a:cs typeface="Times New Roman" pitchFamily="18" charset="0"/>
              </a:rPr>
              <a:t>HASTALARIN EVLERİNE GİDİLEREK TANSİYON VE ŞEKER ÖLÇÜMÜ, AYRICA İHTİYAÇ DURUMLARINDA PANSUMANLARI YAPILMAKTADIR.</a:t>
            </a:r>
          </a:p>
          <a:p>
            <a:pPr algn="just">
              <a:buNone/>
            </a:pPr>
            <a:endParaRPr lang="tr-TR" sz="2000" dirty="0" smtClean="0">
              <a:solidFill>
                <a:schemeClr val="accent1">
                  <a:lumMod val="50000"/>
                </a:schemeClr>
              </a:solidFill>
              <a:latin typeface="Times New Roman" pitchFamily="18" charset="0"/>
              <a:cs typeface="Times New Roman" pitchFamily="18" charset="0"/>
            </a:endParaRPr>
          </a:p>
          <a:p>
            <a:pPr algn="just">
              <a:buNone/>
            </a:pPr>
            <a:r>
              <a:rPr lang="tr-TR" sz="2000" dirty="0" smtClean="0">
                <a:solidFill>
                  <a:schemeClr val="accent1">
                    <a:lumMod val="50000"/>
                  </a:schemeClr>
                </a:solidFill>
                <a:latin typeface="Times New Roman" pitchFamily="18" charset="0"/>
                <a:cs typeface="Times New Roman" pitchFamily="18" charset="0"/>
              </a:rPr>
              <a:t>HASTA YAKINLARININ MÜRACAATI ÜZERİNE BELEDİYEMİZE AİT SAĞLIK HİZMET ARACI İLE HASTA EVİNE BİLGİ VERİLEREK SAĞLIK PERSONELİMİZLE GİDİLMEKTE GEREKLİ İŞLEMLER YAPILMAKTADIR.</a:t>
            </a:r>
          </a:p>
          <a:p>
            <a:pPr algn="just">
              <a:buNone/>
            </a:pPr>
            <a:endParaRPr lang="tr-TR" sz="2000" dirty="0" smtClean="0">
              <a:solidFill>
                <a:schemeClr val="accent1">
                  <a:lumMod val="50000"/>
                </a:schemeClr>
              </a:solidFill>
              <a:latin typeface="Times New Roman" pitchFamily="18" charset="0"/>
              <a:cs typeface="Times New Roman" pitchFamily="18" charset="0"/>
            </a:endParaRPr>
          </a:p>
          <a:p>
            <a:pPr algn="just">
              <a:buNone/>
            </a:pPr>
            <a:r>
              <a:rPr lang="tr-TR" sz="2000" dirty="0" smtClean="0">
                <a:solidFill>
                  <a:schemeClr val="accent1">
                    <a:lumMod val="50000"/>
                  </a:schemeClr>
                </a:solidFill>
                <a:latin typeface="Times New Roman" pitchFamily="18" charset="0"/>
                <a:cs typeface="Times New Roman" pitchFamily="18" charset="0"/>
              </a:rPr>
              <a:t>UYGUN GÖRÜLMESİ VEYA TALEP EDİLMESİ DURUMUNDA İSE HASTAMIZ SAĞLIK PERSONELİ EŞLİĞİNDE  HASTANEYE GÖTÜRÜLMEKTE VE GEREKLİ TEDAVİSİ YAPILDIKTAN SONRA YENİDEN EVİNE BIRAKILARAK HALKIMIZA HİZMET VERİLMEKTEDİR.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gradFill flip="none" rotWithShape="1">
            <a:gsLst>
              <a:gs pos="0">
                <a:schemeClr val="accent5">
                  <a:lumMod val="60000"/>
                  <a:lumOff val="40000"/>
                  <a:shade val="30000"/>
                  <a:satMod val="115000"/>
                </a:schemeClr>
              </a:gs>
              <a:gs pos="50000">
                <a:schemeClr val="accent5">
                  <a:lumMod val="60000"/>
                  <a:lumOff val="40000"/>
                  <a:shade val="67500"/>
                  <a:satMod val="115000"/>
                </a:schemeClr>
              </a:gs>
              <a:gs pos="100000">
                <a:schemeClr val="accent5">
                  <a:lumMod val="60000"/>
                  <a:lumOff val="40000"/>
                  <a:shade val="100000"/>
                  <a:satMod val="115000"/>
                </a:schemeClr>
              </a:gs>
            </a:gsLst>
            <a:lin ang="2700000" scaled="1"/>
            <a:tileRect/>
          </a:gradFill>
        </p:spPr>
        <p:txBody>
          <a:bodyPr>
            <a:normAutofit/>
          </a:bodyPr>
          <a:lstStyle/>
          <a:p>
            <a:r>
              <a:rPr lang="tr-TR" sz="4800" dirty="0" smtClean="0">
                <a:solidFill>
                  <a:schemeClr val="accent5">
                    <a:lumMod val="75000"/>
                  </a:schemeClr>
                </a:solidFill>
              </a:rPr>
              <a:t>SOSYAL MARKET</a:t>
            </a:r>
            <a:endParaRPr lang="tr-TR" sz="4800" dirty="0">
              <a:solidFill>
                <a:schemeClr val="accent5">
                  <a:lumMod val="75000"/>
                </a:schemeClr>
              </a:solidFill>
            </a:endParaRPr>
          </a:p>
        </p:txBody>
      </p:sp>
      <p:pic>
        <p:nvPicPr>
          <p:cNvPr id="4" name="3 İçerik Yer Tutucusu" descr="SOSYL MARKET.jpg"/>
          <p:cNvPicPr>
            <a:picLocks noGrp="1" noChangeAspect="1"/>
          </p:cNvPicPr>
          <p:nvPr>
            <p:ph idx="1"/>
          </p:nvPr>
        </p:nvPicPr>
        <p:blipFill>
          <a:blip r:embed="rId2" cstate="print"/>
          <a:stretch>
            <a:fillRect/>
          </a:stretch>
        </p:blipFill>
        <p:spPr>
          <a:xfrm>
            <a:off x="792480" y="1659477"/>
            <a:ext cx="7559040" cy="4407408"/>
          </a:xfrm>
          <a:prstGeom prst="roundRect">
            <a:avLst>
              <a:gd name="adj" fmla="val 11111"/>
            </a:avLst>
          </a:prstGeom>
          <a:ln w="190500" cap="rnd">
            <a:solidFill>
              <a:schemeClr val="accent5">
                <a:lumMod val="75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32656"/>
            <a:ext cx="8229600" cy="1024642"/>
          </a:xfrm>
          <a:solidFill>
            <a:schemeClr val="accent5">
              <a:lumMod val="60000"/>
              <a:lumOff val="40000"/>
            </a:schemeClr>
          </a:solidFill>
        </p:spPr>
        <p:txBody>
          <a:bodyPr>
            <a:normAutofit/>
          </a:bodyPr>
          <a:lstStyle/>
          <a:p>
            <a:pPr algn="ctr"/>
            <a:r>
              <a:rPr lang="tr-TR" dirty="0" smtClean="0">
                <a:solidFill>
                  <a:schemeClr val="accent5">
                    <a:lumMod val="75000"/>
                  </a:schemeClr>
                </a:solidFill>
              </a:rPr>
              <a:t>SOSYAL MARKET PROJE İÇERİĞİ </a:t>
            </a:r>
            <a:endParaRPr lang="tr-TR" dirty="0">
              <a:solidFill>
                <a:schemeClr val="accent5">
                  <a:lumMod val="75000"/>
                </a:schemeClr>
              </a:solidFill>
            </a:endParaRPr>
          </a:p>
        </p:txBody>
      </p:sp>
      <p:sp>
        <p:nvSpPr>
          <p:cNvPr id="3" name="İçerik Yer Tutucusu 2"/>
          <p:cNvSpPr>
            <a:spLocks noGrp="1"/>
          </p:cNvSpPr>
          <p:nvPr>
            <p:ph idx="1"/>
          </p:nvPr>
        </p:nvSpPr>
        <p:spPr/>
        <p:txBody>
          <a:bodyPr>
            <a:normAutofit fontScale="92500" lnSpcReduction="10000"/>
          </a:bodyPr>
          <a:lstStyle/>
          <a:p>
            <a:pPr algn="just">
              <a:buNone/>
            </a:pPr>
            <a:r>
              <a:rPr lang="tr-TR" dirty="0" smtClean="0"/>
              <a:t>		</a:t>
            </a:r>
            <a:r>
              <a:rPr lang="tr-TR" dirty="0" smtClean="0">
                <a:solidFill>
                  <a:schemeClr val="accent5">
                    <a:lumMod val="75000"/>
                  </a:schemeClr>
                </a:solidFill>
              </a:rPr>
              <a:t>HAYIRSEVER VATANDAŞLARIMIZIN İHTİYAÇ FAZLASI KIYAFETLERİ MARKETİMİZDE TOPLANARAK YENİDEN ELDEN GEÇİRİLİP KULLANILIR HALE GETİRİLMEKTEDİR.	</a:t>
            </a:r>
          </a:p>
          <a:p>
            <a:pPr algn="just">
              <a:buNone/>
            </a:pPr>
            <a:r>
              <a:rPr lang="tr-TR" dirty="0" smtClean="0">
                <a:solidFill>
                  <a:schemeClr val="accent5">
                    <a:lumMod val="75000"/>
                  </a:schemeClr>
                </a:solidFill>
              </a:rPr>
              <a:t>		AYRICA FİRMALARDAN BEDELSİZ OLARAK TEMİN EDİLEN KIYAFETLER  ALINMAKTADIR. </a:t>
            </a:r>
          </a:p>
          <a:p>
            <a:pPr algn="just">
              <a:buNone/>
            </a:pPr>
            <a:r>
              <a:rPr lang="tr-TR" dirty="0" smtClean="0">
                <a:solidFill>
                  <a:schemeClr val="accent5">
                    <a:lumMod val="75000"/>
                  </a:schemeClr>
                </a:solidFill>
              </a:rPr>
              <a:t>		2019 YILINDA MAHALLE MUHTARLARI VE BELEDİYEMİZ TARAFINDAN TESPİT EDİLEN İHTİYAÇ SAHİBİ 1950 AİLEDEN 6800 KİŞİYE    14500 PARÇA KİYAFET YARDIM YAPILDI</a:t>
            </a:r>
            <a:r>
              <a:rPr lang="tr-TR" dirty="0" smtClean="0">
                <a:solidFill>
                  <a:schemeClr val="accent5">
                    <a:lumMod val="60000"/>
                    <a:lumOff val="40000"/>
                  </a:schemeClr>
                </a:solidFill>
              </a:rPr>
              <a:t>.</a:t>
            </a:r>
            <a:endParaRPr lang="tr-TR" dirty="0">
              <a:solidFill>
                <a:schemeClr val="accent5">
                  <a:lumMod val="60000"/>
                  <a:lumOff val="40000"/>
                </a:schemeClr>
              </a:solidFill>
            </a:endParaRPr>
          </a:p>
        </p:txBody>
      </p:sp>
    </p:spTree>
    <p:extLst>
      <p:ext uri="{BB962C8B-B14F-4D97-AF65-F5344CB8AC3E}">
        <p14:creationId xmlns:p14="http://schemas.microsoft.com/office/powerpoint/2010/main" xmlns="" val="3920323665"/>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Başlık"/>
          <p:cNvSpPr>
            <a:spLocks noGrp="1"/>
          </p:cNvSpPr>
          <p:nvPr>
            <p:ph type="title"/>
          </p:nvPr>
        </p:nvSpPr>
        <p:spPr>
          <a:solidFill>
            <a:schemeClr val="accent2">
              <a:lumMod val="60000"/>
              <a:lumOff val="40000"/>
            </a:schemeClr>
          </a:solidFill>
        </p:spPr>
        <p:txBody>
          <a:bodyPr/>
          <a:lstStyle/>
          <a:p>
            <a:r>
              <a:rPr lang="tr-TR" dirty="0" smtClean="0">
                <a:solidFill>
                  <a:schemeClr val="bg1">
                    <a:lumMod val="95000"/>
                  </a:schemeClr>
                </a:solidFill>
              </a:rPr>
              <a:t>24 KASIM ÖĞRETMENLER GÜNÜ</a:t>
            </a:r>
            <a:endParaRPr lang="tr-TR" dirty="0">
              <a:solidFill>
                <a:schemeClr val="bg1">
                  <a:lumMod val="95000"/>
                </a:schemeClr>
              </a:solidFill>
            </a:endParaRPr>
          </a:p>
        </p:txBody>
      </p:sp>
      <p:sp>
        <p:nvSpPr>
          <p:cNvPr id="5" name="4 Metin Yer Tutucusu"/>
          <p:cNvSpPr>
            <a:spLocks noGrp="1"/>
          </p:cNvSpPr>
          <p:nvPr>
            <p:ph type="body" idx="1"/>
          </p:nvPr>
        </p:nvSpPr>
        <p:spPr/>
        <p:txBody>
          <a:bodyPr>
            <a:noAutofit/>
          </a:bodyPr>
          <a:lstStyle/>
          <a:p>
            <a:pPr algn="r"/>
            <a:r>
              <a:rPr lang="tr-TR" sz="3600" dirty="0" smtClean="0">
                <a:solidFill>
                  <a:schemeClr val="accent2"/>
                </a:solidFill>
              </a:rPr>
              <a:t>24 KASIM</a:t>
            </a:r>
            <a:endParaRPr lang="tr-TR" sz="3600" dirty="0">
              <a:solidFill>
                <a:schemeClr val="accent2"/>
              </a:solidFill>
            </a:endParaRPr>
          </a:p>
        </p:txBody>
      </p:sp>
      <p:pic>
        <p:nvPicPr>
          <p:cNvPr id="9" name="8 İçerik Yer Tutucusu" descr="24 KASIM.jpg2.jpg"/>
          <p:cNvPicPr>
            <a:picLocks noGrp="1" noChangeAspect="1"/>
          </p:cNvPicPr>
          <p:nvPr>
            <p:ph sz="half" idx="2"/>
          </p:nvPr>
        </p:nvPicPr>
        <p:blipFill>
          <a:blip r:embed="rId2" cstate="print"/>
          <a:stretch>
            <a:fillRect/>
          </a:stretch>
        </p:blipFill>
        <p:spPr>
          <a:xfrm>
            <a:off x="457200" y="2634624"/>
            <a:ext cx="4040188" cy="3031789"/>
          </a:xfrm>
          <a:prstGeom prst="roundRect">
            <a:avLst>
              <a:gd name="adj" fmla="val 11111"/>
            </a:avLst>
          </a:prstGeom>
          <a:ln w="190500" cap="rnd">
            <a:solidFill>
              <a:schemeClr val="accent2">
                <a:lumMod val="60000"/>
                <a:lumOff val="40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7" name="6 Metin Yer Tutucusu"/>
          <p:cNvSpPr>
            <a:spLocks noGrp="1"/>
          </p:cNvSpPr>
          <p:nvPr>
            <p:ph type="body" sz="quarter" idx="3"/>
          </p:nvPr>
        </p:nvSpPr>
        <p:spPr/>
        <p:txBody>
          <a:bodyPr>
            <a:noAutofit/>
          </a:bodyPr>
          <a:lstStyle/>
          <a:p>
            <a:r>
              <a:rPr lang="tr-TR" sz="3600" dirty="0" smtClean="0">
                <a:solidFill>
                  <a:schemeClr val="accent2"/>
                </a:solidFill>
              </a:rPr>
              <a:t>2019</a:t>
            </a:r>
            <a:endParaRPr lang="tr-TR" sz="3600" dirty="0">
              <a:solidFill>
                <a:schemeClr val="accent2"/>
              </a:solidFill>
            </a:endParaRPr>
          </a:p>
        </p:txBody>
      </p:sp>
      <p:pic>
        <p:nvPicPr>
          <p:cNvPr id="10" name="9 İçerik Yer Tutucusu" descr="24 KASIM.jpg"/>
          <p:cNvPicPr>
            <a:picLocks noGrp="1" noChangeAspect="1"/>
          </p:cNvPicPr>
          <p:nvPr>
            <p:ph sz="quarter" idx="4"/>
          </p:nvPr>
        </p:nvPicPr>
        <p:blipFill>
          <a:blip r:embed="rId3" cstate="print"/>
          <a:stretch>
            <a:fillRect/>
          </a:stretch>
        </p:blipFill>
        <p:spPr>
          <a:xfrm>
            <a:off x="4645025" y="2634029"/>
            <a:ext cx="4041775" cy="3032980"/>
          </a:xfrm>
          <a:prstGeom prst="roundRect">
            <a:avLst>
              <a:gd name="adj" fmla="val 11111"/>
            </a:avLst>
          </a:prstGeom>
          <a:ln w="190500" cap="rnd">
            <a:solidFill>
              <a:schemeClr val="accent2">
                <a:lumMod val="60000"/>
                <a:lumOff val="40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Başlık"/>
          <p:cNvSpPr>
            <a:spLocks noGrp="1"/>
          </p:cNvSpPr>
          <p:nvPr>
            <p:ph type="title"/>
          </p:nvPr>
        </p:nvSpPr>
        <p:spPr>
          <a:solidFill>
            <a:schemeClr val="bg1">
              <a:lumMod val="75000"/>
            </a:schemeClr>
          </a:solidFill>
        </p:spPr>
        <p:txBody>
          <a:bodyPr/>
          <a:lstStyle/>
          <a:p>
            <a:r>
              <a:rPr lang="tr-TR" dirty="0" smtClean="0">
                <a:solidFill>
                  <a:schemeClr val="tx1">
                    <a:lumMod val="95000"/>
                    <a:lumOff val="5000"/>
                  </a:schemeClr>
                </a:solidFill>
              </a:rPr>
              <a:t>OKULA MERHABA PROJESİ</a:t>
            </a:r>
            <a:endParaRPr lang="tr-TR" dirty="0">
              <a:solidFill>
                <a:schemeClr val="tx1">
                  <a:lumMod val="95000"/>
                  <a:lumOff val="5000"/>
                </a:schemeClr>
              </a:solidFill>
            </a:endParaRPr>
          </a:p>
        </p:txBody>
      </p:sp>
      <p:pic>
        <p:nvPicPr>
          <p:cNvPr id="10" name="9 İçerik Yer Tutucusu" descr="OKULA MERHABA.jpg"/>
          <p:cNvPicPr>
            <a:picLocks noGrp="1" noChangeAspect="1"/>
          </p:cNvPicPr>
          <p:nvPr>
            <p:ph sz="half" idx="1"/>
          </p:nvPr>
        </p:nvPicPr>
        <p:blipFill>
          <a:blip r:embed="rId2" cstate="print"/>
          <a:stretch>
            <a:fillRect/>
          </a:stretch>
        </p:blipFill>
        <p:spPr>
          <a:xfrm>
            <a:off x="457200" y="2348034"/>
            <a:ext cx="4038600" cy="3030294"/>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1" name="10 İçerik Yer Tutucusu" descr="OKULA MERHABA.jpg2.jpg"/>
          <p:cNvPicPr>
            <a:picLocks noGrp="1" noChangeAspect="1"/>
          </p:cNvPicPr>
          <p:nvPr>
            <p:ph sz="half" idx="2"/>
          </p:nvPr>
        </p:nvPicPr>
        <p:blipFill>
          <a:blip r:embed="rId3" cstate="print"/>
          <a:stretch>
            <a:fillRect/>
          </a:stretch>
        </p:blipFill>
        <p:spPr>
          <a:xfrm>
            <a:off x="4648200" y="2360043"/>
            <a:ext cx="4038600" cy="3006276"/>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txBody>
          <a:bodyPr/>
          <a:lstStyle/>
          <a:p>
            <a:r>
              <a:rPr lang="tr-TR" dirty="0" smtClean="0">
                <a:gradFill flip="none" rotWithShape="1">
                  <a:gsLst>
                    <a:gs pos="0">
                      <a:schemeClr val="accent4">
                        <a:lumMod val="75000"/>
                        <a:shade val="30000"/>
                        <a:satMod val="115000"/>
                      </a:schemeClr>
                    </a:gs>
                    <a:gs pos="50000">
                      <a:schemeClr val="accent4">
                        <a:lumMod val="75000"/>
                        <a:shade val="67500"/>
                        <a:satMod val="115000"/>
                      </a:schemeClr>
                    </a:gs>
                    <a:gs pos="100000">
                      <a:schemeClr val="accent4">
                        <a:lumMod val="75000"/>
                        <a:shade val="100000"/>
                        <a:satMod val="115000"/>
                      </a:schemeClr>
                    </a:gs>
                  </a:gsLst>
                  <a:lin ang="2700000" scaled="1"/>
                  <a:tileRect/>
                </a:gradFill>
              </a:rPr>
              <a:t>14 MART TIP BAYRAMI</a:t>
            </a:r>
            <a:endParaRPr lang="tr-TR" dirty="0">
              <a:gradFill flip="none" rotWithShape="1">
                <a:gsLst>
                  <a:gs pos="0">
                    <a:schemeClr val="accent4">
                      <a:lumMod val="75000"/>
                      <a:shade val="30000"/>
                      <a:satMod val="115000"/>
                    </a:schemeClr>
                  </a:gs>
                  <a:gs pos="50000">
                    <a:schemeClr val="accent4">
                      <a:lumMod val="75000"/>
                      <a:shade val="67500"/>
                      <a:satMod val="115000"/>
                    </a:schemeClr>
                  </a:gs>
                  <a:gs pos="100000">
                    <a:schemeClr val="accent4">
                      <a:lumMod val="75000"/>
                      <a:shade val="100000"/>
                      <a:satMod val="115000"/>
                    </a:schemeClr>
                  </a:gs>
                </a:gsLst>
                <a:lin ang="2700000" scaled="1"/>
                <a:tileRect/>
              </a:gradFill>
            </a:endParaRPr>
          </a:p>
        </p:txBody>
      </p:sp>
      <p:pic>
        <p:nvPicPr>
          <p:cNvPr id="5" name="4 İçerik Yer Tutucusu" descr="14 MART.jpg"/>
          <p:cNvPicPr>
            <a:picLocks noGrp="1" noChangeAspect="1"/>
          </p:cNvPicPr>
          <p:nvPr>
            <p:ph sz="half" idx="1"/>
          </p:nvPr>
        </p:nvPicPr>
        <p:blipFill>
          <a:blip r:embed="rId2" cstate="print"/>
          <a:stretch>
            <a:fillRect/>
          </a:stretch>
        </p:blipFill>
        <p:spPr>
          <a:xfrm>
            <a:off x="457200" y="1571612"/>
            <a:ext cx="3829048" cy="4500594"/>
          </a:xfrm>
          <a:prstGeom prst="rect">
            <a:avLst/>
          </a:prstGeom>
          <a:ln w="190500" cap="sq">
            <a:solidFill>
              <a:schemeClr val="accent1">
                <a:lumMod val="40000"/>
                <a:lumOff val="6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5 İçerik Yer Tutucusu" descr="14 MART 3.jpg"/>
          <p:cNvPicPr>
            <a:picLocks noGrp="1" noChangeAspect="1"/>
          </p:cNvPicPr>
          <p:nvPr>
            <p:ph sz="half" idx="2"/>
          </p:nvPr>
        </p:nvPicPr>
        <p:blipFill>
          <a:blip r:embed="rId3" cstate="print"/>
          <a:stretch>
            <a:fillRect/>
          </a:stretch>
        </p:blipFill>
        <p:spPr>
          <a:xfrm>
            <a:off x="4786315" y="1571612"/>
            <a:ext cx="3786214" cy="4554551"/>
          </a:xfrm>
          <a:prstGeom prst="rect">
            <a:avLst/>
          </a:prstGeom>
          <a:ln w="190500" cap="sq">
            <a:solidFill>
              <a:schemeClr val="accent1">
                <a:lumMod val="40000"/>
                <a:lumOff val="6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Başlık"/>
          <p:cNvSpPr>
            <a:spLocks noGrp="1"/>
          </p:cNvSpPr>
          <p:nvPr>
            <p:ph type="title"/>
          </p:nvPr>
        </p:nvSpPr>
        <p:spPr>
          <a:solidFill>
            <a:schemeClr val="accent2">
              <a:lumMod val="40000"/>
              <a:lumOff val="60000"/>
            </a:schemeClr>
          </a:solidFill>
        </p:spPr>
        <p:txBody>
          <a:bodyPr/>
          <a:lstStyle/>
          <a:p>
            <a:r>
              <a:rPr lang="tr-TR" dirty="0" smtClean="0"/>
              <a:t>2019 ANNELER GÜNÜ</a:t>
            </a:r>
            <a:endParaRPr lang="tr-TR" dirty="0"/>
          </a:p>
        </p:txBody>
      </p:sp>
      <p:pic>
        <p:nvPicPr>
          <p:cNvPr id="5" name="4 İçerik Yer Tutucusu" descr="ANNELER GÜNÜ.jpg"/>
          <p:cNvPicPr>
            <a:picLocks noGrp="1" noChangeAspect="1"/>
          </p:cNvPicPr>
          <p:nvPr>
            <p:ph idx="1"/>
          </p:nvPr>
        </p:nvPicPr>
        <p:blipFill>
          <a:blip r:embed="rId2" cstate="print"/>
          <a:stretch>
            <a:fillRect/>
          </a:stretch>
        </p:blipFill>
        <p:spPr>
          <a:xfrm>
            <a:off x="611559" y="1600200"/>
            <a:ext cx="7920881" cy="4525963"/>
          </a:xfrm>
          <a:prstGeom prst="rect">
            <a:avLst/>
          </a:prstGeom>
          <a:solidFill>
            <a:srgbClr val="FFFFFF">
              <a:shade val="85000"/>
            </a:srgbClr>
          </a:solidFill>
          <a:ln w="190500" cap="rnd">
            <a:solidFill>
              <a:schemeClr val="accent2">
                <a:lumMod val="40000"/>
                <a:lumOff val="60000"/>
              </a:schemeClr>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çerik Yer Tutucusu" descr="WhatsApp Image 2020-06-04 at 11.53.00 (1).jpeg"/>
          <p:cNvPicPr>
            <a:picLocks noGrp="1" noChangeAspect="1"/>
          </p:cNvPicPr>
          <p:nvPr>
            <p:ph sz="half" idx="4294967295"/>
          </p:nvPr>
        </p:nvPicPr>
        <p:blipFill>
          <a:blip r:embed="rId2" cstate="print"/>
          <a:stretch>
            <a:fillRect/>
          </a:stretch>
        </p:blipFill>
        <p:spPr>
          <a:xfrm>
            <a:off x="5143504" y="1071546"/>
            <a:ext cx="3500437" cy="500062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7 İçerik Yer Tutucusu" descr="mustafkemalataturk.jpg"/>
          <p:cNvPicPr>
            <a:picLocks noGrp="1" noChangeAspect="1"/>
          </p:cNvPicPr>
          <p:nvPr>
            <p:ph sz="half" idx="4294967295"/>
          </p:nvPr>
        </p:nvPicPr>
        <p:blipFill>
          <a:blip r:embed="rId3" cstate="print"/>
          <a:stretch>
            <a:fillRect/>
          </a:stretch>
        </p:blipFill>
        <p:spPr>
          <a:xfrm>
            <a:off x="500034" y="1071546"/>
            <a:ext cx="3571900" cy="500062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500034" y="928670"/>
            <a:ext cx="8001056" cy="5632311"/>
          </a:xfrm>
          <a:prstGeom prst="rect">
            <a:avLst/>
          </a:prstGeom>
        </p:spPr>
        <p:txBody>
          <a:bodyPr wrap="square">
            <a:spAutoFit/>
          </a:bodyPr>
          <a:lstStyle/>
          <a:p>
            <a:pPr algn="just"/>
            <a:r>
              <a:rPr lang="tr-TR" sz="2000" dirty="0" smtClean="0">
                <a:latin typeface="Times New Roman" pitchFamily="18" charset="0"/>
                <a:cs typeface="Times New Roman" pitchFamily="18" charset="0"/>
              </a:rPr>
              <a:t>İlçemizden Üniversiteyi kazanan  öğrencilere Başkanımızın Tebrik Kartları gönderilmiştir. </a:t>
            </a:r>
          </a:p>
          <a:p>
            <a:pPr algn="just"/>
            <a:endParaRPr lang="tr-TR" sz="2000" dirty="0" smtClean="0">
              <a:latin typeface="Times New Roman" pitchFamily="18" charset="0"/>
              <a:cs typeface="Times New Roman" pitchFamily="18" charset="0"/>
            </a:endParaRPr>
          </a:p>
          <a:p>
            <a:pPr algn="just"/>
            <a:r>
              <a:rPr lang="tr-TR" sz="2000" dirty="0" smtClean="0">
                <a:latin typeface="Times New Roman" pitchFamily="18" charset="0"/>
                <a:cs typeface="Times New Roman" pitchFamily="18" charset="0"/>
              </a:rPr>
              <a:t>Okula Merhaba Projesi Kapsamında 410 öğrencimize okul çantası ve Kırtasiye malzemesi dağıtıldı.</a:t>
            </a:r>
          </a:p>
          <a:p>
            <a:pPr algn="just"/>
            <a:endParaRPr lang="tr-TR" sz="2000" dirty="0" smtClean="0">
              <a:latin typeface="Times New Roman" pitchFamily="18" charset="0"/>
              <a:cs typeface="Times New Roman" pitchFamily="18" charset="0"/>
            </a:endParaRPr>
          </a:p>
          <a:p>
            <a:pPr algn="just"/>
            <a:r>
              <a:rPr lang="tr-TR" sz="2000" dirty="0" smtClean="0">
                <a:latin typeface="Times New Roman" pitchFamily="18" charset="0"/>
                <a:cs typeface="Times New Roman" pitchFamily="18" charset="0"/>
              </a:rPr>
              <a:t>Aşure Gününde İlçemiz halkına Aşure Dağıtımı yapıldı.</a:t>
            </a:r>
          </a:p>
          <a:p>
            <a:pPr algn="just"/>
            <a:endParaRPr lang="tr-TR" sz="2000" dirty="0" smtClean="0">
              <a:latin typeface="Times New Roman" pitchFamily="18" charset="0"/>
              <a:cs typeface="Times New Roman" pitchFamily="18" charset="0"/>
            </a:endParaRPr>
          </a:p>
          <a:p>
            <a:pPr algn="just"/>
            <a:r>
              <a:rPr lang="tr-TR" sz="2000" dirty="0" smtClean="0">
                <a:latin typeface="Times New Roman" pitchFamily="18" charset="0"/>
                <a:cs typeface="Times New Roman" pitchFamily="18" charset="0"/>
              </a:rPr>
              <a:t>24 Kasım Öğretmenler Gününde Öğretmenlerimize Hediyeler verildi.</a:t>
            </a:r>
          </a:p>
          <a:p>
            <a:pPr algn="just"/>
            <a:endParaRPr lang="tr-TR" sz="2000" dirty="0" smtClean="0">
              <a:latin typeface="Times New Roman" pitchFamily="18" charset="0"/>
              <a:cs typeface="Times New Roman" pitchFamily="18" charset="0"/>
            </a:endParaRPr>
          </a:p>
          <a:p>
            <a:pPr algn="just"/>
            <a:r>
              <a:rPr lang="tr-TR" sz="2000" dirty="0" smtClean="0">
                <a:latin typeface="Times New Roman" pitchFamily="18" charset="0"/>
                <a:cs typeface="Times New Roman" pitchFamily="18" charset="0"/>
              </a:rPr>
              <a:t>İlçemizde Bulunan Özel Rehabilitasyon Merkezi ziyaret edilerek Öğrencilere hediyeler Verildi.</a:t>
            </a:r>
          </a:p>
          <a:p>
            <a:pPr algn="just"/>
            <a:endParaRPr lang="tr-TR" sz="2000" dirty="0" smtClean="0">
              <a:latin typeface="Times New Roman" pitchFamily="18" charset="0"/>
              <a:cs typeface="Times New Roman" pitchFamily="18" charset="0"/>
            </a:endParaRPr>
          </a:p>
          <a:p>
            <a:pPr algn="just"/>
            <a:r>
              <a:rPr lang="tr-TR" sz="2000" dirty="0" smtClean="0">
                <a:latin typeface="Times New Roman" pitchFamily="18" charset="0"/>
                <a:cs typeface="Times New Roman" pitchFamily="18" charset="0"/>
              </a:rPr>
              <a:t>Hoş geldin bebek projesi kapsamında 150 bebek ve ailesi ziyaret edildi.</a:t>
            </a:r>
          </a:p>
          <a:p>
            <a:pPr algn="just"/>
            <a:endParaRPr lang="tr-TR" sz="2000" dirty="0" smtClean="0">
              <a:latin typeface="Times New Roman" pitchFamily="18" charset="0"/>
              <a:cs typeface="Times New Roman" pitchFamily="18" charset="0"/>
            </a:endParaRPr>
          </a:p>
          <a:p>
            <a:pPr algn="just"/>
            <a:r>
              <a:rPr lang="tr-TR" sz="2000" dirty="0" smtClean="0">
                <a:latin typeface="Times New Roman" pitchFamily="18" charset="0"/>
                <a:cs typeface="Times New Roman" pitchFamily="18" charset="0"/>
              </a:rPr>
              <a:t>2019 yılı Ramazan ayında günlük 500 aileye gıda ve yemek verildi.</a:t>
            </a:r>
          </a:p>
          <a:p>
            <a:pPr algn="just"/>
            <a:endParaRPr lang="tr-TR" sz="2000" dirty="0" smtClean="0">
              <a:latin typeface="Times New Roman" pitchFamily="18" charset="0"/>
              <a:cs typeface="Times New Roman" pitchFamily="18" charset="0"/>
            </a:endParaRPr>
          </a:p>
          <a:p>
            <a:pPr algn="just"/>
            <a:endParaRPr lang="tr-TR" sz="2000" dirty="0" smtClean="0">
              <a:latin typeface="Times New Roman" pitchFamily="18" charset="0"/>
              <a:cs typeface="Times New Roman" pitchFamily="18"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Başlık"/>
          <p:cNvSpPr>
            <a:spLocks noGrp="1"/>
          </p:cNvSpPr>
          <p:nvPr>
            <p:ph type="title"/>
          </p:nvPr>
        </p:nvSpPr>
        <p:spPr>
          <a:solidFill>
            <a:schemeClr val="tx2"/>
          </a:solidFill>
        </p:spPr>
        <p:txBody>
          <a:bodyPr/>
          <a:lstStyle/>
          <a:p>
            <a:r>
              <a:rPr lang="tr-TR" dirty="0" smtClean="0">
                <a:solidFill>
                  <a:schemeClr val="bg1">
                    <a:lumMod val="85000"/>
                  </a:schemeClr>
                </a:solidFill>
              </a:rPr>
              <a:t>ZABITA MÜDÜRLÜĞÜ</a:t>
            </a:r>
            <a:endParaRPr lang="tr-TR" dirty="0">
              <a:solidFill>
                <a:schemeClr val="bg1">
                  <a:lumMod val="85000"/>
                </a:schemeClr>
              </a:solidFill>
            </a:endParaRPr>
          </a:p>
        </p:txBody>
      </p:sp>
      <p:pic>
        <p:nvPicPr>
          <p:cNvPr id="8" name="7 İçerik Yer Tutucusu" descr="Resim1.jpg"/>
          <p:cNvPicPr>
            <a:picLocks noGrp="1" noChangeAspect="1"/>
          </p:cNvPicPr>
          <p:nvPr>
            <p:ph sz="half" idx="1"/>
          </p:nvPr>
        </p:nvPicPr>
        <p:blipFill>
          <a:blip r:embed="rId2" cstate="print"/>
          <a:stretch>
            <a:fillRect/>
          </a:stretch>
        </p:blipFill>
        <p:spPr>
          <a:xfrm>
            <a:off x="457200" y="1846197"/>
            <a:ext cx="4038600" cy="4033969"/>
          </a:xfrm>
          <a:prstGeom prst="ellipse">
            <a:avLst/>
          </a:prstGeom>
          <a:ln w="190500" cap="rnd">
            <a:solidFill>
              <a:schemeClr val="tx2"/>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9" name="8 İçerik Yer Tutucusu" descr="WhatsApp Image 2020-06-05 at 14.00.57.jpeg"/>
          <p:cNvPicPr>
            <a:picLocks noGrp="1" noChangeAspect="1"/>
          </p:cNvPicPr>
          <p:nvPr>
            <p:ph sz="half" idx="2"/>
          </p:nvPr>
        </p:nvPicPr>
        <p:blipFill>
          <a:blip r:embed="rId3" cstate="print"/>
          <a:stretch>
            <a:fillRect/>
          </a:stretch>
        </p:blipFill>
        <p:spPr>
          <a:xfrm>
            <a:off x="4648200" y="1769286"/>
            <a:ext cx="4038600" cy="4187790"/>
          </a:xfrm>
          <a:prstGeom prst="roundRect">
            <a:avLst>
              <a:gd name="adj" fmla="val 11111"/>
            </a:avLst>
          </a:prstGeom>
          <a:ln w="190500" cap="rnd">
            <a:solidFill>
              <a:schemeClr val="tx2"/>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Başlık"/>
          <p:cNvSpPr>
            <a:spLocks noGrp="1"/>
          </p:cNvSpPr>
          <p:nvPr>
            <p:ph type="title"/>
          </p:nvPr>
        </p:nvSpPr>
        <p:spPr>
          <a:gradFill flip="none" rotWithShape="1">
            <a:gsLst>
              <a:gs pos="0">
                <a:schemeClr val="tx2">
                  <a:tint val="66000"/>
                  <a:satMod val="160000"/>
                </a:schemeClr>
              </a:gs>
              <a:gs pos="50000">
                <a:schemeClr val="tx2">
                  <a:tint val="44500"/>
                  <a:satMod val="160000"/>
                </a:schemeClr>
              </a:gs>
              <a:gs pos="100000">
                <a:schemeClr val="tx2">
                  <a:tint val="23500"/>
                  <a:satMod val="160000"/>
                </a:schemeClr>
              </a:gs>
            </a:gsLst>
            <a:lin ang="18900000" scaled="1"/>
            <a:tileRect/>
          </a:gradFill>
        </p:spPr>
        <p:txBody>
          <a:bodyPr/>
          <a:lstStyle/>
          <a:p>
            <a:r>
              <a:rPr lang="tr-TR" dirty="0" smtClean="0"/>
              <a:t>ZABITA MÜDÜRLÜĞÜ</a:t>
            </a:r>
            <a:endParaRPr lang="tr-TR" dirty="0"/>
          </a:p>
        </p:txBody>
      </p:sp>
      <p:pic>
        <p:nvPicPr>
          <p:cNvPr id="10" name="9 İçerik Yer Tutucusu" descr="WhatsApp Image 2020-06-05 at 16.47.18 (2).jpeg"/>
          <p:cNvPicPr>
            <a:picLocks noGrp="1" noChangeAspect="1"/>
          </p:cNvPicPr>
          <p:nvPr>
            <p:ph sz="half" idx="1"/>
          </p:nvPr>
        </p:nvPicPr>
        <p:blipFill>
          <a:blip r:embed="rId2" cstate="print"/>
          <a:stretch>
            <a:fillRect/>
          </a:stretch>
        </p:blipFill>
        <p:spPr>
          <a:xfrm>
            <a:off x="457200" y="1988840"/>
            <a:ext cx="4038600" cy="338437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6 İçerik Yer Tutucusu" descr="Resim2.jpg"/>
          <p:cNvPicPr>
            <a:picLocks noGrp="1" noChangeAspect="1"/>
          </p:cNvPicPr>
          <p:nvPr>
            <p:ph sz="half" idx="2"/>
          </p:nvPr>
        </p:nvPicPr>
        <p:blipFill>
          <a:blip r:embed="rId3" cstate="print"/>
          <a:stretch>
            <a:fillRect/>
          </a:stretch>
        </p:blipFill>
        <p:spPr>
          <a:xfrm>
            <a:off x="4648200" y="1988840"/>
            <a:ext cx="4038600" cy="338948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14290"/>
            <a:ext cx="8229600" cy="928694"/>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txBody>
          <a:bodyPr>
            <a:normAutofit fontScale="90000"/>
          </a:bodyPr>
          <a:lstStyle/>
          <a:p>
            <a:r>
              <a:rPr lang="tr-TR" b="1" dirty="0" smtClean="0">
                <a:solidFill>
                  <a:schemeClr val="tx2"/>
                </a:solidFill>
                <a:latin typeface="Times New Roman" pitchFamily="18" charset="0"/>
                <a:cs typeface="Times New Roman" pitchFamily="18" charset="0"/>
              </a:rPr>
              <a:t>ZABITA GÖREV VE YETKİLERİ</a:t>
            </a:r>
            <a:endParaRPr lang="tr-TR" b="1" dirty="0">
              <a:solidFill>
                <a:schemeClr val="tx2"/>
              </a:solidFill>
              <a:latin typeface="Times New Roman" pitchFamily="18" charset="0"/>
              <a:cs typeface="Times New Roman" pitchFamily="18" charset="0"/>
            </a:endParaRPr>
          </a:p>
        </p:txBody>
      </p:sp>
      <p:sp>
        <p:nvSpPr>
          <p:cNvPr id="3" name="2 Dikdörtgen"/>
          <p:cNvSpPr/>
          <p:nvPr/>
        </p:nvSpPr>
        <p:spPr>
          <a:xfrm>
            <a:off x="500034" y="1428737"/>
            <a:ext cx="8143932" cy="4555093"/>
          </a:xfrm>
          <a:prstGeom prst="rect">
            <a:avLst/>
          </a:prstGeom>
        </p:spPr>
        <p:txBody>
          <a:bodyPr wrap="square">
            <a:spAutoFit/>
          </a:bodyPr>
          <a:lstStyle/>
          <a:p>
            <a:r>
              <a:rPr lang="tr-TR" sz="1500" dirty="0" smtClean="0">
                <a:solidFill>
                  <a:schemeClr val="tx2"/>
                </a:solidFill>
                <a:latin typeface="Times New Roman" pitchFamily="18" charset="0"/>
                <a:cs typeface="Times New Roman" pitchFamily="18" charset="0"/>
              </a:rPr>
              <a:t>Belediye zabıtası;</a:t>
            </a:r>
          </a:p>
          <a:p>
            <a:pPr algn="just"/>
            <a:r>
              <a:rPr lang="tr-TR" sz="1500" dirty="0" smtClean="0">
                <a:solidFill>
                  <a:schemeClr val="tx2"/>
                </a:solidFill>
                <a:latin typeface="Times New Roman" pitchFamily="18" charset="0"/>
                <a:cs typeface="Times New Roman" pitchFamily="18" charset="0"/>
              </a:rPr>
              <a:t>	Beldenin düzenini muhafaza eden, belde halkının esenlik, sağlık ve huzurunu koruyan, yetkili organların bu amaçla alacakları kararları uygulayan özel zabıta kuvvetini, </a:t>
            </a:r>
          </a:p>
          <a:p>
            <a:pPr algn="just"/>
            <a:r>
              <a:rPr lang="tr-TR" sz="1500" dirty="0" smtClean="0">
                <a:solidFill>
                  <a:schemeClr val="tx2"/>
                </a:solidFill>
                <a:latin typeface="Times New Roman" pitchFamily="18" charset="0"/>
                <a:cs typeface="Times New Roman" pitchFamily="18" charset="0"/>
              </a:rPr>
              <a:t>	Beldenin nüfusu, fiziki ve coğrafi yapısı ile gelişme potansiyeli dikkate alınarak, zabıta teşkilatı için ihtiyaç duyulacak norm kadroya uygun olarak birimler kurulabilir.</a:t>
            </a:r>
          </a:p>
          <a:p>
            <a:pPr algn="just"/>
            <a:r>
              <a:rPr lang="tr-TR" sz="1500" dirty="0" smtClean="0">
                <a:solidFill>
                  <a:schemeClr val="tx2"/>
                </a:solidFill>
                <a:latin typeface="Times New Roman" pitchFamily="18" charset="0"/>
                <a:cs typeface="Times New Roman" pitchFamily="18" charset="0"/>
              </a:rPr>
              <a:t>	Belediye zabıtası, hizmetin gereğine ve yoğunluğuna göre, imar, çevre, sağlık, trafik ve turizm gibi kısımlara ayrılabilir.</a:t>
            </a:r>
          </a:p>
          <a:p>
            <a:pPr algn="just"/>
            <a:r>
              <a:rPr lang="tr-TR" sz="1500" dirty="0" smtClean="0">
                <a:solidFill>
                  <a:schemeClr val="tx2"/>
                </a:solidFill>
                <a:latin typeface="Times New Roman" pitchFamily="18" charset="0"/>
                <a:cs typeface="Times New Roman" pitchFamily="18" charset="0"/>
              </a:rPr>
              <a:t>	Belediye zabıtası, hizmetin özelliğine göre sabit, gezici veya toplu olarak görev yapar. </a:t>
            </a:r>
          </a:p>
          <a:p>
            <a:pPr algn="just"/>
            <a:r>
              <a:rPr lang="tr-TR" sz="1500" dirty="0" smtClean="0">
                <a:solidFill>
                  <a:schemeClr val="tx2"/>
                </a:solidFill>
                <a:latin typeface="Times New Roman" pitchFamily="18" charset="0"/>
                <a:cs typeface="Times New Roman" pitchFamily="18" charset="0"/>
              </a:rPr>
              <a:t>	Belediye zabıta teşkilatı belediye başkanına bağlıdır. Belediye başkanı, zabıta teşkilatı üzerindeki yetkilerini belediye başkan yardımcısına; büyükşehirlerde genel sekreter veya genel sekreter yardımcısına devredebilir.</a:t>
            </a:r>
          </a:p>
          <a:p>
            <a:pPr algn="just"/>
            <a:endParaRPr lang="tr-TR" sz="1400" dirty="0" smtClean="0"/>
          </a:p>
          <a:p>
            <a:pPr algn="just"/>
            <a:endParaRPr lang="tr-TR" sz="1400" dirty="0" smtClean="0"/>
          </a:p>
          <a:p>
            <a:pPr algn="just"/>
            <a:endParaRPr lang="tr-TR" sz="1400" dirty="0" smtClean="0"/>
          </a:p>
          <a:p>
            <a:pPr algn="just"/>
            <a:endParaRPr lang="tr-TR" dirty="0" smtClean="0"/>
          </a:p>
          <a:p>
            <a:pPr algn="just"/>
            <a:endParaRPr lang="tr-TR" dirty="0" smtClean="0"/>
          </a:p>
          <a:p>
            <a:pPr algn="just"/>
            <a:endParaRPr lang="tr-TR" dirty="0" smtClean="0"/>
          </a:p>
          <a:p>
            <a:endParaRPr lang="tr-TR" dirty="0"/>
          </a:p>
        </p:txBody>
      </p:sp>
      <p:sp>
        <p:nvSpPr>
          <p:cNvPr id="8" name="7 Dikdörtgen"/>
          <p:cNvSpPr/>
          <p:nvPr/>
        </p:nvSpPr>
        <p:spPr>
          <a:xfrm>
            <a:off x="571472" y="4071943"/>
            <a:ext cx="8072494" cy="3400931"/>
          </a:xfrm>
          <a:prstGeom prst="rect">
            <a:avLst/>
          </a:prstGeom>
        </p:spPr>
        <p:txBody>
          <a:bodyPr wrap="square">
            <a:spAutoFit/>
          </a:bodyPr>
          <a:lstStyle/>
          <a:p>
            <a:pPr algn="just"/>
            <a:r>
              <a:rPr lang="tr-TR" sz="1400" dirty="0" smtClean="0"/>
              <a:t>	</a:t>
            </a:r>
            <a:r>
              <a:rPr lang="tr-TR" sz="1500" dirty="0" smtClean="0">
                <a:solidFill>
                  <a:schemeClr val="tx2"/>
                </a:solidFill>
                <a:latin typeface="Times New Roman" pitchFamily="18" charset="0"/>
                <a:cs typeface="Times New Roman" pitchFamily="18" charset="0"/>
              </a:rPr>
              <a:t>Belediye zabıtası belediye sınırları içerisinde görevli ve yetkilidir. </a:t>
            </a:r>
          </a:p>
          <a:p>
            <a:pPr algn="just"/>
            <a:r>
              <a:rPr lang="tr-TR" sz="1500" dirty="0" smtClean="0">
                <a:solidFill>
                  <a:schemeClr val="tx2"/>
                </a:solidFill>
                <a:latin typeface="Times New Roman" pitchFamily="18" charset="0"/>
                <a:cs typeface="Times New Roman" pitchFamily="18" charset="0"/>
              </a:rPr>
              <a:t>	Ayrıca, mücavir alanlarda kanunlarla belediyenin yetki ve sorumluluğuna verilmiş hizmetler bakımından da yetkili ve görevlidir.</a:t>
            </a:r>
            <a:r>
              <a:rPr lang="tr-TR" sz="1500" dirty="0" smtClean="0"/>
              <a:t> </a:t>
            </a:r>
          </a:p>
          <a:p>
            <a:pPr algn="just"/>
            <a:r>
              <a:rPr lang="tr-TR" sz="1600" dirty="0" smtClean="0">
                <a:solidFill>
                  <a:schemeClr val="tx2"/>
                </a:solidFill>
                <a:latin typeface="Times New Roman" pitchFamily="18" charset="0"/>
                <a:cs typeface="Times New Roman" pitchFamily="18" charset="0"/>
              </a:rPr>
              <a:t>	</a:t>
            </a:r>
            <a:r>
              <a:rPr lang="tr-TR" sz="1500" dirty="0" smtClean="0">
                <a:solidFill>
                  <a:schemeClr val="tx2"/>
                </a:solidFill>
                <a:latin typeface="Times New Roman" pitchFamily="18" charset="0"/>
                <a:cs typeface="Times New Roman" pitchFamily="18" charset="0"/>
              </a:rPr>
              <a:t>Belediye zabıta hizmetleri resmi tatil günleri de dâhil olmak üzere, günün 24 saati aksatılmadan sürdürülür. Zabıta personelinin çalışma süresi ve saatleri 14/7/1965 tarihli ve 657 sayılı Devlet Memurları Kanununda belirtilen çalışma süre ve saatlerine bağlı olmaksızın, hizmetin aksatılmadan yürütülmesini sağlayacak şekilde aynı Kanunun 101 inci maddesi gereğince Devlet Personel Başkanlığının uygun görüşü alındıktan sonra belediye zabıtasının en yüksek dereceli amirinin teklifi ve belediye başkanının onayı ile tespit olunur. Fazla çalışma ücretleri ile ilgili olarak 5393 sayılı Kanunda yer alan hükümler uygulanır.</a:t>
            </a:r>
          </a:p>
          <a:p>
            <a:pPr algn="just"/>
            <a:endParaRPr lang="tr-TR" sz="1600" dirty="0" smtClean="0">
              <a:solidFill>
                <a:schemeClr val="tx2"/>
              </a:solidFill>
              <a:latin typeface="Times New Roman" pitchFamily="18" charset="0"/>
              <a:cs typeface="Times New Roman" pitchFamily="18" charset="0"/>
            </a:endParaRPr>
          </a:p>
          <a:p>
            <a:pPr algn="just"/>
            <a:endParaRPr lang="tr-TR" sz="1600" dirty="0" smtClean="0">
              <a:solidFill>
                <a:schemeClr val="tx2"/>
              </a:solidFill>
              <a:latin typeface="Times New Roman" pitchFamily="18" charset="0"/>
              <a:cs typeface="Times New Roman" pitchFamily="18" charset="0"/>
            </a:endParaRPr>
          </a:p>
          <a:p>
            <a:pPr algn="just"/>
            <a:endParaRPr lang="tr-TR" sz="1600" dirty="0" smtClean="0">
              <a:solidFill>
                <a:schemeClr val="tx2"/>
              </a:solidFill>
              <a:latin typeface="Times New Roman" pitchFamily="18" charset="0"/>
              <a:cs typeface="Times New Roman" pitchFamily="18" charset="0"/>
            </a:endParaRPr>
          </a:p>
          <a:p>
            <a:pPr algn="just"/>
            <a:endParaRPr lang="tr-TR" sz="1600" dirty="0">
              <a:solidFill>
                <a:schemeClr val="tx2"/>
              </a:solidFill>
              <a:latin typeface="Times New Roman" pitchFamily="18" charset="0"/>
              <a:cs typeface="Times New Roman" pitchFamily="18"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Başlık"/>
          <p:cNvSpPr>
            <a:spLocks noGrp="1"/>
          </p:cNvSpPr>
          <p:nvPr>
            <p:ph type="title"/>
          </p:nvPr>
        </p:nvSpPr>
        <p:sp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txBody>
          <a:bodyPr>
            <a:normAutofit fontScale="90000"/>
          </a:bodyPr>
          <a:lstStyle/>
          <a:p>
            <a:r>
              <a:rPr lang="tr-TR" dirty="0" smtClean="0">
                <a:solidFill>
                  <a:schemeClr val="accent1">
                    <a:lumMod val="75000"/>
                  </a:schemeClr>
                </a:solidFill>
              </a:rPr>
              <a:t>ZABITA MÜDÜRLÜĞÜ </a:t>
            </a:r>
            <a:br>
              <a:rPr lang="tr-TR" dirty="0" smtClean="0">
                <a:solidFill>
                  <a:schemeClr val="accent1">
                    <a:lumMod val="75000"/>
                  </a:schemeClr>
                </a:solidFill>
              </a:rPr>
            </a:br>
            <a:r>
              <a:rPr lang="tr-TR" dirty="0" smtClean="0">
                <a:solidFill>
                  <a:schemeClr val="accent1">
                    <a:lumMod val="75000"/>
                  </a:schemeClr>
                </a:solidFill>
              </a:rPr>
              <a:t>2019 YILI FAALİYET RAPORU</a:t>
            </a:r>
            <a:endParaRPr lang="tr-TR" dirty="0">
              <a:solidFill>
                <a:schemeClr val="accent1">
                  <a:lumMod val="75000"/>
                </a:schemeClr>
              </a:solidFill>
            </a:endParaRPr>
          </a:p>
        </p:txBody>
      </p:sp>
      <p:sp>
        <p:nvSpPr>
          <p:cNvPr id="5" name="4 Metin Yer Tutucusu"/>
          <p:cNvSpPr>
            <a:spLocks noGrp="1"/>
          </p:cNvSpPr>
          <p:nvPr>
            <p:ph type="body" sz="half" idx="4294967295"/>
          </p:nvPr>
        </p:nvSpPr>
        <p:spPr>
          <a:xfrm>
            <a:off x="428596" y="1435100"/>
            <a:ext cx="8286808" cy="4691063"/>
          </a:xfrm>
        </p:spPr>
        <p:txBody>
          <a:bodyPr>
            <a:normAutofit fontScale="47500" lnSpcReduction="20000"/>
          </a:bodyPr>
          <a:lstStyle/>
          <a:p>
            <a:r>
              <a:rPr lang="tr-TR" dirty="0" smtClean="0">
                <a:solidFill>
                  <a:schemeClr val="tx2"/>
                </a:solidFill>
              </a:rPr>
              <a:t>* Yıl boyunca Buluntu para, cüzdan, kimlik, telefon ve malzemeler sahiplerine teslim edildi. </a:t>
            </a:r>
          </a:p>
          <a:p>
            <a:r>
              <a:rPr lang="tr-TR" dirty="0" smtClean="0">
                <a:solidFill>
                  <a:schemeClr val="tx2"/>
                </a:solidFill>
              </a:rPr>
              <a:t>* Buluntu para ve ziynet 2825 TL değerinde sahiplerine teslim edildi.</a:t>
            </a:r>
          </a:p>
          <a:p>
            <a:r>
              <a:rPr lang="tr-TR" dirty="0" smtClean="0">
                <a:solidFill>
                  <a:schemeClr val="tx2"/>
                </a:solidFill>
              </a:rPr>
              <a:t>* Kabahatler Kanunundan 5 şahsa toplam 1892 TL cezai işlem uygulandı.</a:t>
            </a:r>
          </a:p>
          <a:p>
            <a:r>
              <a:rPr lang="tr-TR" dirty="0" smtClean="0">
                <a:solidFill>
                  <a:schemeClr val="tx2"/>
                </a:solidFill>
              </a:rPr>
              <a:t>* Dilencilerden 1649 TL Paraya tutanak karşılığında el konulmuş olup ayrıca ceza yazılmıştır.</a:t>
            </a:r>
          </a:p>
          <a:p>
            <a:r>
              <a:rPr lang="tr-TR" dirty="0" smtClean="0">
                <a:solidFill>
                  <a:schemeClr val="tx2"/>
                </a:solidFill>
              </a:rPr>
              <a:t>* Fen işlerine ait 267 evrak şahıslara dağıtıldı.</a:t>
            </a:r>
          </a:p>
          <a:p>
            <a:r>
              <a:rPr lang="tr-TR" dirty="0" smtClean="0">
                <a:solidFill>
                  <a:schemeClr val="tx2"/>
                </a:solidFill>
              </a:rPr>
              <a:t>* Emlak servisine ait 163 ödeme emirleri dağıtıldı.</a:t>
            </a:r>
          </a:p>
          <a:p>
            <a:r>
              <a:rPr lang="tr-TR" dirty="0" smtClean="0">
                <a:solidFill>
                  <a:schemeClr val="tx2"/>
                </a:solidFill>
              </a:rPr>
              <a:t>* Yazı işlerine ait 62 evrak şahıslara tebliğ edildi.</a:t>
            </a:r>
          </a:p>
          <a:p>
            <a:r>
              <a:rPr lang="tr-TR" dirty="0" smtClean="0">
                <a:solidFill>
                  <a:schemeClr val="tx2"/>
                </a:solidFill>
              </a:rPr>
              <a:t>* Zabıta müdürlüğüne ait 5 evrak Hamamlara tebliğ edildi.</a:t>
            </a:r>
          </a:p>
          <a:p>
            <a:r>
              <a:rPr lang="tr-TR" dirty="0" smtClean="0">
                <a:solidFill>
                  <a:schemeClr val="tx2"/>
                </a:solidFill>
              </a:rPr>
              <a:t>* Muhtarlık işlerine ait 15 evrak şahıslara tebliğ edildi.</a:t>
            </a:r>
          </a:p>
          <a:p>
            <a:r>
              <a:rPr lang="tr-TR" dirty="0" smtClean="0">
                <a:solidFill>
                  <a:schemeClr val="tx2"/>
                </a:solidFill>
              </a:rPr>
              <a:t>* 85 şahsa yazılı ihtar verildi.</a:t>
            </a:r>
          </a:p>
          <a:p>
            <a:r>
              <a:rPr lang="tr-TR" dirty="0" smtClean="0">
                <a:solidFill>
                  <a:schemeClr val="tx2"/>
                </a:solidFill>
              </a:rPr>
              <a:t>* 143 şahıs sözlü uyarıldı.</a:t>
            </a:r>
          </a:p>
          <a:p>
            <a:r>
              <a:rPr lang="tr-TR" dirty="0" smtClean="0">
                <a:solidFill>
                  <a:schemeClr val="tx2"/>
                </a:solidFill>
              </a:rPr>
              <a:t>* 44 Seyyar satıcı sözlü uyarıldı.</a:t>
            </a:r>
          </a:p>
          <a:p>
            <a:r>
              <a:rPr lang="tr-TR" dirty="0" smtClean="0">
                <a:solidFill>
                  <a:schemeClr val="tx2"/>
                </a:solidFill>
              </a:rPr>
              <a:t>* Yıl boyunca 6 Kanal temizliği için araçlar kaldırılarak kanal temizliği yapıldı.</a:t>
            </a:r>
          </a:p>
          <a:p>
            <a:r>
              <a:rPr lang="tr-TR" dirty="0" smtClean="0">
                <a:solidFill>
                  <a:schemeClr val="tx2"/>
                </a:solidFill>
              </a:rPr>
              <a:t>* İlçemiz genelinde 14 mühürleme 6 mühür açma yapıldı.</a:t>
            </a:r>
          </a:p>
          <a:p>
            <a:r>
              <a:rPr lang="tr-TR" dirty="0" smtClean="0">
                <a:solidFill>
                  <a:schemeClr val="tx2"/>
                </a:solidFill>
              </a:rPr>
              <a:t>* Evleri kontrol edilerek 32 Asker yardım aylığı tutanağı tutuldu.</a:t>
            </a:r>
          </a:p>
          <a:p>
            <a:r>
              <a:rPr lang="tr-TR" dirty="0" smtClean="0">
                <a:solidFill>
                  <a:schemeClr val="tx2"/>
                </a:solidFill>
              </a:rPr>
              <a:t>* Yıl boyunca 22 kez fırınlarda ekmek gramajları ve hijyenik kontrol yapıldı.</a:t>
            </a:r>
          </a:p>
          <a:p>
            <a:r>
              <a:rPr lang="tr-TR" dirty="0" smtClean="0">
                <a:solidFill>
                  <a:schemeClr val="tx2"/>
                </a:solidFill>
              </a:rPr>
              <a:t>* Yıl boyunca 10 kez tavukçular, Pastaneler ve lokantaların hijyen kontrolü yapıldı.</a:t>
            </a:r>
          </a:p>
          <a:p>
            <a:r>
              <a:rPr lang="tr-TR" dirty="0" smtClean="0">
                <a:solidFill>
                  <a:schemeClr val="tx2"/>
                </a:solidFill>
              </a:rPr>
              <a:t>* Yıl boyunca 12 kez erkek kuaförlerin hijyen belgeleri ve genel temizlikleri kontrol edildi.</a:t>
            </a:r>
          </a:p>
          <a:p>
            <a:r>
              <a:rPr lang="tr-TR" dirty="0" smtClean="0">
                <a:solidFill>
                  <a:schemeClr val="tx2"/>
                </a:solidFill>
              </a:rPr>
              <a:t>* Yıl boyunca 12 kez Encümen toplantı evrakları tebliğ edildi</a:t>
            </a:r>
            <a:r>
              <a:rPr lang="tr-TR" dirty="0" smtClean="0"/>
              <a:t>.</a:t>
            </a:r>
          </a:p>
          <a:p>
            <a:pPr algn="just"/>
            <a:endParaRPr lang="tr-TR"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Başlık"/>
          <p:cNvSpPr>
            <a:spLocks noGrp="1"/>
          </p:cNvSpPr>
          <p:nvPr>
            <p:ph type="title"/>
          </p:nvPr>
        </p:nvSpPr>
        <p:sp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txBody>
          <a:bodyPr>
            <a:normAutofit fontScale="90000"/>
          </a:bodyPr>
          <a:lstStyle/>
          <a:p>
            <a:r>
              <a:rPr lang="tr-TR" dirty="0" smtClean="0">
                <a:solidFill>
                  <a:schemeClr val="accent1">
                    <a:lumMod val="75000"/>
                  </a:schemeClr>
                </a:solidFill>
              </a:rPr>
              <a:t>ZABITA MÜDÜRLÜĞÜ </a:t>
            </a:r>
            <a:br>
              <a:rPr lang="tr-TR" dirty="0" smtClean="0">
                <a:solidFill>
                  <a:schemeClr val="accent1">
                    <a:lumMod val="75000"/>
                  </a:schemeClr>
                </a:solidFill>
              </a:rPr>
            </a:br>
            <a:r>
              <a:rPr lang="tr-TR" dirty="0" smtClean="0">
                <a:solidFill>
                  <a:schemeClr val="accent1">
                    <a:lumMod val="75000"/>
                  </a:schemeClr>
                </a:solidFill>
              </a:rPr>
              <a:t>2019 YILI FAALİYET RAPORU</a:t>
            </a:r>
            <a:endParaRPr lang="tr-TR" dirty="0">
              <a:solidFill>
                <a:schemeClr val="accent1">
                  <a:lumMod val="75000"/>
                </a:schemeClr>
              </a:solidFill>
            </a:endParaRPr>
          </a:p>
        </p:txBody>
      </p:sp>
      <p:sp>
        <p:nvSpPr>
          <p:cNvPr id="5" name="4 Metin Yer Tutucusu"/>
          <p:cNvSpPr>
            <a:spLocks noGrp="1"/>
          </p:cNvSpPr>
          <p:nvPr>
            <p:ph type="body" sz="half" idx="4294967295"/>
          </p:nvPr>
        </p:nvSpPr>
        <p:spPr>
          <a:xfrm>
            <a:off x="428596" y="1435100"/>
            <a:ext cx="8286808" cy="5065734"/>
          </a:xfrm>
        </p:spPr>
        <p:txBody>
          <a:bodyPr>
            <a:normAutofit fontScale="25000" lnSpcReduction="20000"/>
          </a:bodyPr>
          <a:lstStyle/>
          <a:p>
            <a:r>
              <a:rPr lang="tr-TR" sz="5600" dirty="0" smtClean="0">
                <a:solidFill>
                  <a:schemeClr val="tx2"/>
                </a:solidFill>
                <a:latin typeface="Times New Roman" pitchFamily="18" charset="0"/>
                <a:cs typeface="Times New Roman" pitchFamily="18" charset="0"/>
              </a:rPr>
              <a:t>* 72 Kent Konseyi toplantı evrakları tebliğ edildi. </a:t>
            </a:r>
          </a:p>
          <a:p>
            <a:r>
              <a:rPr lang="tr-TR" sz="5600" dirty="0" smtClean="0">
                <a:solidFill>
                  <a:schemeClr val="tx2"/>
                </a:solidFill>
                <a:latin typeface="Times New Roman" pitchFamily="18" charset="0"/>
                <a:cs typeface="Times New Roman" pitchFamily="18" charset="0"/>
              </a:rPr>
              <a:t>* İhale birimine ait evraklar dağıtıldı.</a:t>
            </a:r>
          </a:p>
          <a:p>
            <a:r>
              <a:rPr lang="tr-TR" sz="5600" dirty="0" smtClean="0">
                <a:solidFill>
                  <a:schemeClr val="tx2"/>
                </a:solidFill>
                <a:latin typeface="Times New Roman" pitchFamily="18" charset="0"/>
                <a:cs typeface="Times New Roman" pitchFamily="18" charset="0"/>
              </a:rPr>
              <a:t>* 65 Ruhsatı olmayan işyeri sözlü ve yazılı uyarıldı.</a:t>
            </a:r>
          </a:p>
          <a:p>
            <a:r>
              <a:rPr lang="tr-TR" sz="5600" dirty="0" smtClean="0">
                <a:solidFill>
                  <a:schemeClr val="tx2"/>
                </a:solidFill>
                <a:latin typeface="Times New Roman" pitchFamily="18" charset="0"/>
                <a:cs typeface="Times New Roman" pitchFamily="18" charset="0"/>
              </a:rPr>
              <a:t>* İlçemiz genelinde 29 su patlağı tarafımızca tespit edilmiş su işlerine bilgisi verildi.</a:t>
            </a:r>
          </a:p>
          <a:p>
            <a:r>
              <a:rPr lang="tr-TR" sz="5600" dirty="0" smtClean="0">
                <a:solidFill>
                  <a:schemeClr val="tx2"/>
                </a:solidFill>
                <a:latin typeface="Times New Roman" pitchFamily="18" charset="0"/>
                <a:cs typeface="Times New Roman" pitchFamily="18" charset="0"/>
              </a:rPr>
              <a:t>* 7 Ayrı yerde yıkım için önlem alındı.  </a:t>
            </a:r>
          </a:p>
          <a:p>
            <a:r>
              <a:rPr lang="tr-TR" sz="5600" dirty="0" smtClean="0">
                <a:solidFill>
                  <a:schemeClr val="tx2"/>
                </a:solidFill>
                <a:latin typeface="Times New Roman" pitchFamily="18" charset="0"/>
                <a:cs typeface="Times New Roman" pitchFamily="18" charset="0"/>
              </a:rPr>
              <a:t>* 21 Kaçak inşaat durduruldu ve arızalar fen işlerine bildirildi.</a:t>
            </a:r>
          </a:p>
          <a:p>
            <a:r>
              <a:rPr lang="tr-TR" sz="5600" dirty="0" smtClean="0">
                <a:solidFill>
                  <a:schemeClr val="tx2"/>
                </a:solidFill>
                <a:latin typeface="Times New Roman" pitchFamily="18" charset="0"/>
                <a:cs typeface="Times New Roman" pitchFamily="18" charset="0"/>
              </a:rPr>
              <a:t>* Yıl boyunca değişik zamanlarda araçlar anons edilerek kaldırıldı.</a:t>
            </a:r>
          </a:p>
          <a:p>
            <a:r>
              <a:rPr lang="tr-TR" sz="5600" dirty="0" smtClean="0">
                <a:solidFill>
                  <a:schemeClr val="tx2"/>
                </a:solidFill>
                <a:latin typeface="Times New Roman" pitchFamily="18" charset="0"/>
                <a:cs typeface="Times New Roman" pitchFamily="18" charset="0"/>
              </a:rPr>
              <a:t>* İlçemizde bulunan yemekhanelerin denetim komisyonu ile 4 kez denetimleri yapıldı.</a:t>
            </a:r>
          </a:p>
          <a:p>
            <a:r>
              <a:rPr lang="tr-TR" sz="5600" dirty="0" smtClean="0">
                <a:solidFill>
                  <a:schemeClr val="tx2"/>
                </a:solidFill>
                <a:latin typeface="Times New Roman" pitchFamily="18" charset="0"/>
                <a:cs typeface="Times New Roman" pitchFamily="18" charset="0"/>
              </a:rPr>
              <a:t>* 18 mart şehitleri anma günü programına katılarak çelenk konuldu.</a:t>
            </a:r>
          </a:p>
          <a:p>
            <a:r>
              <a:rPr lang="tr-TR" sz="5600" dirty="0" smtClean="0">
                <a:solidFill>
                  <a:schemeClr val="tx2"/>
                </a:solidFill>
                <a:latin typeface="Times New Roman" pitchFamily="18" charset="0"/>
                <a:cs typeface="Times New Roman" pitchFamily="18" charset="0"/>
              </a:rPr>
              <a:t>* Nevzat Şener bulvarında direklerdeki bayraklar zabıtanın trafik kontrolü eşliğinde toplandı.</a:t>
            </a:r>
          </a:p>
          <a:p>
            <a:r>
              <a:rPr lang="tr-TR" sz="5600" dirty="0" smtClean="0">
                <a:solidFill>
                  <a:schemeClr val="tx2"/>
                </a:solidFill>
                <a:latin typeface="Times New Roman" pitchFamily="18" charset="0"/>
                <a:cs typeface="Times New Roman" pitchFamily="18" charset="0"/>
              </a:rPr>
              <a:t>* Roma hamamının kapı zincirinin kırıldığı görülerek yeni zincir takılarak kapı kitlendi.</a:t>
            </a:r>
          </a:p>
          <a:p>
            <a:r>
              <a:rPr lang="tr-TR" sz="5600" dirty="0" smtClean="0">
                <a:solidFill>
                  <a:schemeClr val="tx2"/>
                </a:solidFill>
                <a:latin typeface="Times New Roman" pitchFamily="18" charset="0"/>
                <a:cs typeface="Times New Roman" pitchFamily="18" charset="0"/>
              </a:rPr>
              <a:t>* Nevzat Şener bulvarında kaldırımı engelleyen bütün galericilerin araçları geriye çektirilerek sözlü uyarıldı.</a:t>
            </a:r>
          </a:p>
          <a:p>
            <a:r>
              <a:rPr lang="tr-TR" sz="5600" dirty="0" smtClean="0">
                <a:solidFill>
                  <a:schemeClr val="tx2"/>
                </a:solidFill>
                <a:latin typeface="Times New Roman" pitchFamily="18" charset="0"/>
                <a:cs typeface="Times New Roman" pitchFamily="18" charset="0"/>
              </a:rPr>
              <a:t>*  </a:t>
            </a:r>
            <a:r>
              <a:rPr lang="tr-TR" sz="5600" dirty="0" err="1" smtClean="0">
                <a:solidFill>
                  <a:schemeClr val="tx2"/>
                </a:solidFill>
                <a:latin typeface="Times New Roman" pitchFamily="18" charset="0"/>
                <a:cs typeface="Times New Roman" pitchFamily="18" charset="0"/>
              </a:rPr>
              <a:t>Güntülü</a:t>
            </a:r>
            <a:r>
              <a:rPr lang="tr-TR" sz="5600" dirty="0" smtClean="0">
                <a:solidFill>
                  <a:schemeClr val="tx2"/>
                </a:solidFill>
                <a:latin typeface="Times New Roman" pitchFamily="18" charset="0"/>
                <a:cs typeface="Times New Roman" pitchFamily="18" charset="0"/>
              </a:rPr>
              <a:t> derneğine ait 26 davetiye daire müdürleri ve parti başkanlarına dağıtıldı.</a:t>
            </a:r>
          </a:p>
          <a:p>
            <a:r>
              <a:rPr lang="tr-TR" sz="5600" dirty="0" smtClean="0">
                <a:solidFill>
                  <a:schemeClr val="tx2"/>
                </a:solidFill>
                <a:latin typeface="Times New Roman" pitchFamily="18" charset="0"/>
                <a:cs typeface="Times New Roman" pitchFamily="18" charset="0"/>
              </a:rPr>
              <a:t>* İlçemiz genelinde bulunan otellere valilikten gelen yazılar 5 otelciye tebliğ edildi.</a:t>
            </a:r>
          </a:p>
          <a:p>
            <a:r>
              <a:rPr lang="tr-TR" sz="5600" dirty="0" smtClean="0">
                <a:solidFill>
                  <a:schemeClr val="tx2"/>
                </a:solidFill>
                <a:latin typeface="Times New Roman" pitchFamily="18" charset="0"/>
                <a:cs typeface="Times New Roman" pitchFamily="18" charset="0"/>
              </a:rPr>
              <a:t>* Baran Caddesindeki işyerlerinin yıkımında bütün zabıtalar görev alarak güvenlik tedbirlerini almıştır.</a:t>
            </a:r>
          </a:p>
          <a:p>
            <a:r>
              <a:rPr lang="tr-TR" sz="5600" dirty="0" smtClean="0">
                <a:solidFill>
                  <a:schemeClr val="tx2"/>
                </a:solidFill>
                <a:latin typeface="Times New Roman" pitchFamily="18" charset="0"/>
                <a:cs typeface="Times New Roman" pitchFamily="18" charset="0"/>
              </a:rPr>
              <a:t>* Karşıyaka Mahallesi Alperenler Caddesinde bulunan Lezzet Diyarı Lokantasına </a:t>
            </a:r>
            <a:r>
              <a:rPr lang="tr-TR" sz="5600" dirty="0" err="1" smtClean="0">
                <a:solidFill>
                  <a:schemeClr val="tx2"/>
                </a:solidFill>
                <a:latin typeface="Times New Roman" pitchFamily="18" charset="0"/>
                <a:cs typeface="Times New Roman" pitchFamily="18" charset="0"/>
              </a:rPr>
              <a:t>Bimerden</a:t>
            </a:r>
            <a:r>
              <a:rPr lang="tr-TR" sz="5600" dirty="0" smtClean="0">
                <a:solidFill>
                  <a:schemeClr val="tx2"/>
                </a:solidFill>
                <a:latin typeface="Times New Roman" pitchFamily="18" charset="0"/>
                <a:cs typeface="Times New Roman" pitchFamily="18" charset="0"/>
              </a:rPr>
              <a:t> gelen yazı üzerine gidildi. Temizlik ve hijyen kontrolü yapıldı. Tutanak tutuldu.</a:t>
            </a:r>
          </a:p>
          <a:p>
            <a:r>
              <a:rPr lang="tr-TR" sz="5600" dirty="0" smtClean="0">
                <a:solidFill>
                  <a:schemeClr val="tx2"/>
                </a:solidFill>
                <a:latin typeface="Times New Roman" pitchFamily="18" charset="0"/>
                <a:cs typeface="Times New Roman" pitchFamily="18" charset="0"/>
              </a:rPr>
              <a:t>* </a:t>
            </a:r>
            <a:r>
              <a:rPr lang="tr-TR" sz="5600" dirty="0" err="1" smtClean="0">
                <a:solidFill>
                  <a:schemeClr val="tx2"/>
                </a:solidFill>
                <a:latin typeface="Times New Roman" pitchFamily="18" charset="0"/>
                <a:cs typeface="Times New Roman" pitchFamily="18" charset="0"/>
              </a:rPr>
              <a:t>Güntülü</a:t>
            </a:r>
            <a:r>
              <a:rPr lang="tr-TR" sz="5600" dirty="0" smtClean="0">
                <a:solidFill>
                  <a:schemeClr val="tx2"/>
                </a:solidFill>
                <a:latin typeface="Times New Roman" pitchFamily="18" charset="0"/>
                <a:cs typeface="Times New Roman" pitchFamily="18" charset="0"/>
              </a:rPr>
              <a:t> Derneğine ait davetiyeler ilgili şahıslara dağıtıldı.</a:t>
            </a:r>
          </a:p>
          <a:p>
            <a:r>
              <a:rPr lang="tr-TR" sz="5600" dirty="0" smtClean="0">
                <a:solidFill>
                  <a:schemeClr val="tx2"/>
                </a:solidFill>
                <a:latin typeface="Times New Roman" pitchFamily="18" charset="0"/>
                <a:cs typeface="Times New Roman" pitchFamily="18" charset="0"/>
              </a:rPr>
              <a:t>* Baran Caddesindeki yıkım çalışması nedeniyle 4 gün gerekli güvenlik önlemi alındı.</a:t>
            </a:r>
          </a:p>
          <a:p>
            <a:r>
              <a:rPr lang="tr-TR" sz="5600" dirty="0" smtClean="0">
                <a:solidFill>
                  <a:schemeClr val="tx2"/>
                </a:solidFill>
                <a:latin typeface="Times New Roman" pitchFamily="18" charset="0"/>
                <a:cs typeface="Times New Roman" pitchFamily="18" charset="0"/>
              </a:rPr>
              <a:t>* ilçemizde şehit cenazesi merasimine yardım edildi gerekli çalışmalarda bulunuldu.</a:t>
            </a:r>
          </a:p>
          <a:p>
            <a:r>
              <a:rPr lang="tr-TR" sz="5600" dirty="0" smtClean="0">
                <a:solidFill>
                  <a:schemeClr val="tx2"/>
                </a:solidFill>
                <a:latin typeface="Times New Roman" pitchFamily="18" charset="0"/>
                <a:cs typeface="Times New Roman" pitchFamily="18" charset="0"/>
              </a:rPr>
              <a:t>* Pazar yerinde kaybolan erkek çocuğu anons verilerek babasına teslim edildi.</a:t>
            </a:r>
          </a:p>
          <a:p>
            <a:r>
              <a:rPr lang="tr-TR" sz="5600" dirty="0" smtClean="0">
                <a:solidFill>
                  <a:schemeClr val="tx2"/>
                </a:solidFill>
                <a:latin typeface="Times New Roman" pitchFamily="18" charset="0"/>
                <a:cs typeface="Times New Roman" pitchFamily="18" charset="0"/>
              </a:rPr>
              <a:t>* Pazar yerinin çizgileri yeniden çizildi.</a:t>
            </a:r>
          </a:p>
          <a:p>
            <a:r>
              <a:rPr lang="tr-TR" sz="5600" dirty="0" smtClean="0">
                <a:solidFill>
                  <a:schemeClr val="tx2"/>
                </a:solidFill>
                <a:latin typeface="Times New Roman" pitchFamily="18" charset="0"/>
                <a:cs typeface="Times New Roman" pitchFamily="18" charset="0"/>
              </a:rPr>
              <a:t>* Açık Pazar yerinde çizgileri geçip kurallara uymayan 7 pazarcıya yazılı ihtar verildi.</a:t>
            </a:r>
          </a:p>
          <a:p>
            <a:r>
              <a:rPr lang="tr-TR" sz="5600" dirty="0" smtClean="0">
                <a:solidFill>
                  <a:schemeClr val="tx2"/>
                </a:solidFill>
                <a:latin typeface="Times New Roman" pitchFamily="18" charset="0"/>
                <a:cs typeface="Times New Roman" pitchFamily="18" charset="0"/>
              </a:rPr>
              <a:t>* Pazar yerindeki kanal temizliğinden dolayı araçlar kaldırıldı.</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Başlık"/>
          <p:cNvSpPr>
            <a:spLocks noGrp="1"/>
          </p:cNvSpPr>
          <p:nvPr>
            <p:ph type="title"/>
          </p:nvPr>
        </p:nvSpPr>
        <p:sp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txBody>
          <a:bodyPr>
            <a:normAutofit fontScale="90000"/>
          </a:bodyPr>
          <a:lstStyle/>
          <a:p>
            <a:r>
              <a:rPr lang="tr-TR" dirty="0" smtClean="0">
                <a:solidFill>
                  <a:schemeClr val="accent1">
                    <a:lumMod val="75000"/>
                  </a:schemeClr>
                </a:solidFill>
              </a:rPr>
              <a:t>ZABITA MÜDÜRLÜĞÜ </a:t>
            </a:r>
            <a:br>
              <a:rPr lang="tr-TR" dirty="0" smtClean="0">
                <a:solidFill>
                  <a:schemeClr val="accent1">
                    <a:lumMod val="75000"/>
                  </a:schemeClr>
                </a:solidFill>
              </a:rPr>
            </a:br>
            <a:r>
              <a:rPr lang="tr-TR" dirty="0" smtClean="0">
                <a:solidFill>
                  <a:schemeClr val="accent1">
                    <a:lumMod val="75000"/>
                  </a:schemeClr>
                </a:solidFill>
              </a:rPr>
              <a:t>2019 YILI FAALİYET RAPORU</a:t>
            </a:r>
            <a:endParaRPr lang="tr-TR" dirty="0">
              <a:solidFill>
                <a:schemeClr val="accent1">
                  <a:lumMod val="75000"/>
                </a:schemeClr>
              </a:solidFill>
            </a:endParaRPr>
          </a:p>
        </p:txBody>
      </p:sp>
      <p:sp>
        <p:nvSpPr>
          <p:cNvPr id="5" name="4 Metin Yer Tutucusu"/>
          <p:cNvSpPr>
            <a:spLocks noGrp="1"/>
          </p:cNvSpPr>
          <p:nvPr>
            <p:ph type="body" sz="half" idx="4294967295"/>
          </p:nvPr>
        </p:nvSpPr>
        <p:spPr>
          <a:xfrm>
            <a:off x="428596" y="1435100"/>
            <a:ext cx="8286808" cy="4691063"/>
          </a:xfrm>
        </p:spPr>
        <p:txBody>
          <a:bodyPr>
            <a:normAutofit fontScale="47500" lnSpcReduction="20000"/>
          </a:bodyPr>
          <a:lstStyle/>
          <a:p>
            <a:r>
              <a:rPr lang="tr-TR" dirty="0" smtClean="0">
                <a:solidFill>
                  <a:schemeClr val="tx2"/>
                </a:solidFill>
                <a:latin typeface="Times New Roman" pitchFamily="18" charset="0"/>
                <a:cs typeface="Times New Roman" pitchFamily="18" charset="0"/>
              </a:rPr>
              <a:t>* Her çarşamba Pazar duası yapıldı ve etiketlerini takması için anons yapıldı.</a:t>
            </a:r>
          </a:p>
          <a:p>
            <a:r>
              <a:rPr lang="tr-TR" dirty="0" smtClean="0">
                <a:solidFill>
                  <a:schemeClr val="tx2"/>
                </a:solidFill>
                <a:latin typeface="Times New Roman" pitchFamily="18" charset="0"/>
                <a:cs typeface="Times New Roman" pitchFamily="18" charset="0"/>
              </a:rPr>
              <a:t>* 23 Nisan kutlamaları için bütün zabıtalar spor salonunda görevlendirildi.</a:t>
            </a:r>
          </a:p>
          <a:p>
            <a:r>
              <a:rPr lang="tr-TR" dirty="0" smtClean="0">
                <a:solidFill>
                  <a:schemeClr val="tx2"/>
                </a:solidFill>
                <a:latin typeface="Times New Roman" pitchFamily="18" charset="0"/>
                <a:cs typeface="Times New Roman" pitchFamily="18" charset="0"/>
              </a:rPr>
              <a:t>* İlçe genelindeki galericilere yeni galeri sitesine taşınmalarına dair tebliğ yapıldı.</a:t>
            </a:r>
          </a:p>
          <a:p>
            <a:r>
              <a:rPr lang="tr-TR" dirty="0" smtClean="0">
                <a:solidFill>
                  <a:schemeClr val="tx2"/>
                </a:solidFill>
                <a:latin typeface="Times New Roman" pitchFamily="18" charset="0"/>
                <a:cs typeface="Times New Roman" pitchFamily="18" charset="0"/>
              </a:rPr>
              <a:t>* Nevzat Şener bulvarındaki açık galeriler tespit edildi.</a:t>
            </a:r>
          </a:p>
          <a:p>
            <a:r>
              <a:rPr lang="tr-TR" dirty="0" smtClean="0">
                <a:solidFill>
                  <a:schemeClr val="tx2"/>
                </a:solidFill>
                <a:latin typeface="Times New Roman" pitchFamily="18" charset="0"/>
                <a:cs typeface="Times New Roman" pitchFamily="18" charset="0"/>
              </a:rPr>
              <a:t>* 25 personel görevlendirme evrakları personele tebliğ edildi.</a:t>
            </a:r>
          </a:p>
          <a:p>
            <a:r>
              <a:rPr lang="tr-TR" dirty="0" smtClean="0">
                <a:solidFill>
                  <a:schemeClr val="tx2"/>
                </a:solidFill>
                <a:latin typeface="Times New Roman" pitchFamily="18" charset="0"/>
                <a:cs typeface="Times New Roman" pitchFamily="18" charset="0"/>
              </a:rPr>
              <a:t>* Encümenlerimize yetki belgesi imzalatıldı.</a:t>
            </a:r>
          </a:p>
          <a:p>
            <a:r>
              <a:rPr lang="tr-TR" b="1" dirty="0" smtClean="0">
                <a:solidFill>
                  <a:schemeClr val="tx2"/>
                </a:solidFill>
                <a:latin typeface="Times New Roman" pitchFamily="18" charset="0"/>
                <a:cs typeface="Times New Roman" pitchFamily="18" charset="0"/>
              </a:rPr>
              <a:t>* </a:t>
            </a:r>
            <a:r>
              <a:rPr lang="tr-TR" dirty="0" smtClean="0">
                <a:solidFill>
                  <a:schemeClr val="tx2"/>
                </a:solidFill>
                <a:latin typeface="Times New Roman" pitchFamily="18" charset="0"/>
                <a:cs typeface="Times New Roman" pitchFamily="18" charset="0"/>
              </a:rPr>
              <a:t>19 Mayıs gösterileri için bütün zabıtalar spor salonunda görevlendirildi.</a:t>
            </a:r>
          </a:p>
          <a:p>
            <a:r>
              <a:rPr lang="tr-TR" dirty="0" smtClean="0">
                <a:solidFill>
                  <a:schemeClr val="tx2"/>
                </a:solidFill>
                <a:latin typeface="Times New Roman" pitchFamily="18" charset="0"/>
                <a:cs typeface="Times New Roman" pitchFamily="18" charset="0"/>
              </a:rPr>
              <a:t>* Zafer bayramı dolayısıyla hükümet konağında çelenk konuldu.</a:t>
            </a:r>
          </a:p>
          <a:p>
            <a:r>
              <a:rPr lang="tr-TR" b="1" dirty="0" smtClean="0">
                <a:solidFill>
                  <a:schemeClr val="tx2"/>
                </a:solidFill>
                <a:latin typeface="Times New Roman" pitchFamily="18" charset="0"/>
                <a:cs typeface="Times New Roman" pitchFamily="18" charset="0"/>
              </a:rPr>
              <a:t>* </a:t>
            </a:r>
            <a:r>
              <a:rPr lang="tr-TR" dirty="0" smtClean="0">
                <a:solidFill>
                  <a:schemeClr val="tx2"/>
                </a:solidFill>
                <a:latin typeface="Times New Roman" pitchFamily="18" charset="0"/>
                <a:cs typeface="Times New Roman" pitchFamily="18" charset="0"/>
              </a:rPr>
              <a:t>Cumhuriyet bayramı nedeniyle Atatürk anıtına çelenk konuldu.</a:t>
            </a:r>
          </a:p>
          <a:p>
            <a:r>
              <a:rPr lang="tr-TR" dirty="0" smtClean="0">
                <a:solidFill>
                  <a:schemeClr val="tx2"/>
                </a:solidFill>
                <a:latin typeface="Times New Roman" pitchFamily="18" charset="0"/>
                <a:cs typeface="Times New Roman" pitchFamily="18" charset="0"/>
              </a:rPr>
              <a:t>* Fatih mahallesinde bir evin bahçesine giren </a:t>
            </a:r>
            <a:r>
              <a:rPr lang="tr-TR" dirty="0" err="1" smtClean="0">
                <a:solidFill>
                  <a:schemeClr val="tx2"/>
                </a:solidFill>
                <a:latin typeface="Times New Roman" pitchFamily="18" charset="0"/>
                <a:cs typeface="Times New Roman" pitchFamily="18" charset="0"/>
              </a:rPr>
              <a:t>pitbul</a:t>
            </a:r>
            <a:r>
              <a:rPr lang="tr-TR" dirty="0" smtClean="0">
                <a:solidFill>
                  <a:schemeClr val="tx2"/>
                </a:solidFill>
                <a:latin typeface="Times New Roman" pitchFamily="18" charset="0"/>
                <a:cs typeface="Times New Roman" pitchFamily="18" charset="0"/>
              </a:rPr>
              <a:t> köpek yakalanarak barınağa götürüldü.</a:t>
            </a:r>
          </a:p>
          <a:p>
            <a:r>
              <a:rPr lang="tr-TR" dirty="0" smtClean="0">
                <a:solidFill>
                  <a:schemeClr val="tx2"/>
                </a:solidFill>
                <a:latin typeface="Times New Roman" pitchFamily="18" charset="0"/>
                <a:cs typeface="Times New Roman" pitchFamily="18" charset="0"/>
              </a:rPr>
              <a:t>* Şeker petrolün izinsiz inşaat yaptığı tespit edilerek yazılı ihtar verilerek mühürlendi.</a:t>
            </a:r>
          </a:p>
          <a:p>
            <a:r>
              <a:rPr lang="tr-TR" dirty="0" smtClean="0">
                <a:solidFill>
                  <a:schemeClr val="tx2"/>
                </a:solidFill>
                <a:latin typeface="Times New Roman" pitchFamily="18" charset="0"/>
                <a:cs typeface="Times New Roman" pitchFamily="18" charset="0"/>
              </a:rPr>
              <a:t>* Hürriyet mahallesinde bir eve yılan girdiği şikâyeti üzerine itfaiye ile birlikte yılan çıkartıldı.</a:t>
            </a:r>
          </a:p>
          <a:p>
            <a:r>
              <a:rPr lang="tr-TR" dirty="0" smtClean="0">
                <a:solidFill>
                  <a:schemeClr val="tx2"/>
                </a:solidFill>
                <a:latin typeface="Times New Roman" pitchFamily="18" charset="0"/>
                <a:cs typeface="Times New Roman" pitchFamily="18" charset="0"/>
              </a:rPr>
              <a:t>* Terminalde Ses ve </a:t>
            </a:r>
            <a:r>
              <a:rPr lang="tr-TR" dirty="0" err="1" smtClean="0">
                <a:solidFill>
                  <a:schemeClr val="tx2"/>
                </a:solidFill>
                <a:latin typeface="Times New Roman" pitchFamily="18" charset="0"/>
                <a:cs typeface="Times New Roman" pitchFamily="18" charset="0"/>
              </a:rPr>
              <a:t>Metatur</a:t>
            </a:r>
            <a:r>
              <a:rPr lang="tr-TR" dirty="0" smtClean="0">
                <a:solidFill>
                  <a:schemeClr val="tx2"/>
                </a:solidFill>
                <a:latin typeface="Times New Roman" pitchFamily="18" charset="0"/>
                <a:cs typeface="Times New Roman" pitchFamily="18" charset="0"/>
              </a:rPr>
              <a:t> sahiplerine 18 yaş altı küçüklere bilet satışı yapılmaması için valilikten gelen yazı tebliğ edildi.</a:t>
            </a:r>
          </a:p>
          <a:p>
            <a:r>
              <a:rPr lang="tr-TR" dirty="0" smtClean="0">
                <a:solidFill>
                  <a:schemeClr val="tx2"/>
                </a:solidFill>
                <a:latin typeface="Times New Roman" pitchFamily="18" charset="0"/>
                <a:cs typeface="Times New Roman" pitchFamily="18" charset="0"/>
              </a:rPr>
              <a:t>* İlçemizde tüm ruhsatsız iş yerleri gezildi ruhsat servisiyle birlikte.</a:t>
            </a:r>
          </a:p>
          <a:p>
            <a:r>
              <a:rPr lang="tr-TR" dirty="0" smtClean="0">
                <a:solidFill>
                  <a:schemeClr val="tx2"/>
                </a:solidFill>
                <a:latin typeface="Times New Roman" pitchFamily="18" charset="0"/>
                <a:cs typeface="Times New Roman" pitchFamily="18" charset="0"/>
              </a:rPr>
              <a:t>* 15 Temmuzdan dolayı bütün zabıta personeli görevlendirildi.</a:t>
            </a:r>
          </a:p>
          <a:p>
            <a:r>
              <a:rPr lang="tr-TR" dirty="0" smtClean="0">
                <a:solidFill>
                  <a:schemeClr val="tx2"/>
                </a:solidFill>
                <a:latin typeface="Times New Roman" pitchFamily="18" charset="0"/>
                <a:cs typeface="Times New Roman" pitchFamily="18" charset="0"/>
              </a:rPr>
              <a:t>* </a:t>
            </a:r>
            <a:r>
              <a:rPr lang="tr-TR" dirty="0" err="1" smtClean="0">
                <a:solidFill>
                  <a:schemeClr val="tx2"/>
                </a:solidFill>
                <a:latin typeface="Times New Roman" pitchFamily="18" charset="0"/>
                <a:cs typeface="Times New Roman" pitchFamily="18" charset="0"/>
              </a:rPr>
              <a:t>Kayapınar</a:t>
            </a:r>
            <a:r>
              <a:rPr lang="tr-TR" dirty="0" smtClean="0">
                <a:solidFill>
                  <a:schemeClr val="tx2"/>
                </a:solidFill>
                <a:latin typeface="Times New Roman" pitchFamily="18" charset="0"/>
                <a:cs typeface="Times New Roman" pitchFamily="18" charset="0"/>
              </a:rPr>
              <a:t> mah. çöken yolu vatandaşların açtığı görülerek tekrar yol trafiğe kapatıldı.</a:t>
            </a:r>
          </a:p>
          <a:p>
            <a:r>
              <a:rPr lang="tr-TR" dirty="0" smtClean="0">
                <a:solidFill>
                  <a:schemeClr val="tx2"/>
                </a:solidFill>
                <a:latin typeface="Times New Roman" pitchFamily="18" charset="0"/>
                <a:cs typeface="Times New Roman" pitchFamily="18" charset="0"/>
              </a:rPr>
              <a:t>* </a:t>
            </a:r>
            <a:r>
              <a:rPr lang="tr-TR" dirty="0" err="1" smtClean="0">
                <a:solidFill>
                  <a:schemeClr val="tx2"/>
                </a:solidFill>
                <a:latin typeface="Times New Roman" pitchFamily="18" charset="0"/>
                <a:cs typeface="Times New Roman" pitchFamily="18" charset="0"/>
              </a:rPr>
              <a:t>Kerikçioğlu</a:t>
            </a:r>
            <a:r>
              <a:rPr lang="tr-TR" dirty="0" smtClean="0">
                <a:solidFill>
                  <a:schemeClr val="tx2"/>
                </a:solidFill>
                <a:latin typeface="Times New Roman" pitchFamily="18" charset="0"/>
                <a:cs typeface="Times New Roman" pitchFamily="18" charset="0"/>
              </a:rPr>
              <a:t> fırının 90 gr bir simidi 1.250 TL satması gerekirken 1.500 TL ye sattığı görülerek sözlü uyarıldı.</a:t>
            </a:r>
          </a:p>
          <a:p>
            <a:pPr algn="just"/>
            <a:endParaRPr lang="tr-TR"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Başlık"/>
          <p:cNvSpPr>
            <a:spLocks noGrp="1"/>
          </p:cNvSpPr>
          <p:nvPr>
            <p:ph type="title"/>
          </p:nvPr>
        </p:nvSpPr>
        <p:sp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txBody>
          <a:bodyPr>
            <a:normAutofit fontScale="90000"/>
          </a:bodyPr>
          <a:lstStyle/>
          <a:p>
            <a:pPr algn="ctr"/>
            <a:r>
              <a:rPr lang="tr-TR" dirty="0" smtClean="0">
                <a:solidFill>
                  <a:schemeClr val="accent1">
                    <a:lumMod val="75000"/>
                  </a:schemeClr>
                </a:solidFill>
              </a:rPr>
              <a:t>ZABITA MÜDÜRLÜĞÜ</a:t>
            </a:r>
            <a:br>
              <a:rPr lang="tr-TR" dirty="0" smtClean="0">
                <a:solidFill>
                  <a:schemeClr val="accent1">
                    <a:lumMod val="75000"/>
                  </a:schemeClr>
                </a:solidFill>
              </a:rPr>
            </a:br>
            <a:r>
              <a:rPr lang="tr-TR" dirty="0" smtClean="0">
                <a:solidFill>
                  <a:schemeClr val="accent1">
                    <a:lumMod val="75000"/>
                  </a:schemeClr>
                </a:solidFill>
              </a:rPr>
              <a:t>2019 YILI FAALİYET RAPORU</a:t>
            </a:r>
            <a:endParaRPr lang="tr-TR" dirty="0">
              <a:solidFill>
                <a:schemeClr val="accent1">
                  <a:lumMod val="75000"/>
                </a:schemeClr>
              </a:solidFill>
            </a:endParaRPr>
          </a:p>
        </p:txBody>
      </p:sp>
      <p:sp>
        <p:nvSpPr>
          <p:cNvPr id="5" name="4 Metin Yer Tutucusu"/>
          <p:cNvSpPr>
            <a:spLocks noGrp="1"/>
          </p:cNvSpPr>
          <p:nvPr>
            <p:ph type="body" sz="half" idx="4294967295"/>
          </p:nvPr>
        </p:nvSpPr>
        <p:spPr>
          <a:xfrm>
            <a:off x="428596" y="1435100"/>
            <a:ext cx="8286808" cy="4994296"/>
          </a:xfrm>
        </p:spPr>
        <p:txBody>
          <a:bodyPr>
            <a:normAutofit fontScale="25000" lnSpcReduction="20000"/>
          </a:bodyPr>
          <a:lstStyle/>
          <a:p>
            <a:r>
              <a:rPr lang="tr-TR" sz="5600" dirty="0" smtClean="0">
                <a:solidFill>
                  <a:schemeClr val="tx2"/>
                </a:solidFill>
                <a:latin typeface="Times New Roman" pitchFamily="18" charset="0"/>
                <a:cs typeface="Times New Roman" pitchFamily="18" charset="0"/>
              </a:rPr>
              <a:t>* Emlak servisine çok sayıda ait ödeme emirleri dağıtıldı.</a:t>
            </a:r>
          </a:p>
          <a:p>
            <a:r>
              <a:rPr lang="tr-TR" sz="5600" dirty="0" smtClean="0">
                <a:solidFill>
                  <a:schemeClr val="tx2"/>
                </a:solidFill>
                <a:latin typeface="Times New Roman" pitchFamily="18" charset="0"/>
                <a:cs typeface="Times New Roman" pitchFamily="18" charset="0"/>
              </a:rPr>
              <a:t>* İlçemiz genelinde ruhsatı olmayan 65 işyerine yazılı ihtar verilerek süre tanındı.</a:t>
            </a:r>
          </a:p>
          <a:p>
            <a:r>
              <a:rPr lang="tr-TR" sz="5600" dirty="0" smtClean="0">
                <a:solidFill>
                  <a:schemeClr val="tx2"/>
                </a:solidFill>
                <a:latin typeface="Times New Roman" pitchFamily="18" charset="0"/>
                <a:cs typeface="Times New Roman" pitchFamily="18" charset="0"/>
              </a:rPr>
              <a:t>* Gaziler günü sebebiyle Atatürk anıtına çelenk konuldu.</a:t>
            </a:r>
          </a:p>
          <a:p>
            <a:r>
              <a:rPr lang="tr-TR" sz="5600" dirty="0" smtClean="0">
                <a:solidFill>
                  <a:schemeClr val="tx2"/>
                </a:solidFill>
                <a:latin typeface="Times New Roman" pitchFamily="18" charset="0"/>
                <a:cs typeface="Times New Roman" pitchFamily="18" charset="0"/>
              </a:rPr>
              <a:t>* İlçemiz genelinde bulunan kaplıcaların ilçe sağlık ekibiyle birlikte hijyen denetimi yapıldı.</a:t>
            </a:r>
          </a:p>
          <a:p>
            <a:r>
              <a:rPr lang="tr-TR" sz="5600" dirty="0" smtClean="0">
                <a:solidFill>
                  <a:schemeClr val="tx2"/>
                </a:solidFill>
                <a:latin typeface="Times New Roman" pitchFamily="18" charset="0"/>
                <a:cs typeface="Times New Roman" pitchFamily="18" charset="0"/>
              </a:rPr>
              <a:t>* 60 adet göç filmi davetiyeleri kurumlar ve vatandaşlara dağıtıldı.</a:t>
            </a:r>
          </a:p>
          <a:p>
            <a:r>
              <a:rPr lang="tr-TR" sz="5600" b="1" dirty="0" smtClean="0">
                <a:solidFill>
                  <a:schemeClr val="tx2"/>
                </a:solidFill>
                <a:latin typeface="Times New Roman" pitchFamily="18" charset="0"/>
                <a:cs typeface="Times New Roman" pitchFamily="18" charset="0"/>
              </a:rPr>
              <a:t>* </a:t>
            </a:r>
            <a:r>
              <a:rPr lang="tr-TR" sz="5600" dirty="0" smtClean="0">
                <a:solidFill>
                  <a:schemeClr val="tx2"/>
                </a:solidFill>
                <a:latin typeface="Times New Roman" pitchFamily="18" charset="0"/>
                <a:cs typeface="Times New Roman" pitchFamily="18" charset="0"/>
              </a:rPr>
              <a:t>Ziraat bankası arkasında Aşure dağıtımı için araçlar kaldırılarak yerler yıkatılıp aşure dağıtımı yapıldı.</a:t>
            </a:r>
          </a:p>
          <a:p>
            <a:r>
              <a:rPr lang="tr-TR" sz="5600" dirty="0" smtClean="0">
                <a:solidFill>
                  <a:schemeClr val="tx2"/>
                </a:solidFill>
                <a:latin typeface="Times New Roman" pitchFamily="18" charset="0"/>
                <a:cs typeface="Times New Roman" pitchFamily="18" charset="0"/>
              </a:rPr>
              <a:t>* Mehmet TEKİN’E iş yerini amacı dışında kullandığı tespit edilerek tutanak tutuldu.</a:t>
            </a:r>
          </a:p>
          <a:p>
            <a:r>
              <a:rPr lang="tr-TR" sz="5600" dirty="0" smtClean="0">
                <a:solidFill>
                  <a:schemeClr val="tx2"/>
                </a:solidFill>
                <a:latin typeface="Times New Roman" pitchFamily="18" charset="0"/>
                <a:cs typeface="Times New Roman" pitchFamily="18" charset="0"/>
              </a:rPr>
              <a:t>* Geçici konaklama yapan Çingenler 8 kez kaldırıldı.</a:t>
            </a:r>
          </a:p>
          <a:p>
            <a:r>
              <a:rPr lang="tr-TR" sz="5600" dirty="0" smtClean="0">
                <a:solidFill>
                  <a:schemeClr val="tx2"/>
                </a:solidFill>
                <a:latin typeface="Times New Roman" pitchFamily="18" charset="0"/>
                <a:cs typeface="Times New Roman" pitchFamily="18" charset="0"/>
              </a:rPr>
              <a:t>* Mühürlenen 8 baz istasyonun mühürleri kontrol edildi.</a:t>
            </a:r>
          </a:p>
          <a:p>
            <a:r>
              <a:rPr lang="tr-TR" sz="5600" dirty="0" smtClean="0">
                <a:solidFill>
                  <a:schemeClr val="tx2"/>
                </a:solidFill>
                <a:latin typeface="Times New Roman" pitchFamily="18" charset="0"/>
                <a:cs typeface="Times New Roman" pitchFamily="18" charset="0"/>
              </a:rPr>
              <a:t>* Fatih mah. Türk Telekom ait baz istasyonu mühür kırılmış olup tutanak altına alınmıştır.</a:t>
            </a:r>
          </a:p>
          <a:p>
            <a:r>
              <a:rPr lang="tr-TR" sz="5600" dirty="0" smtClean="0">
                <a:solidFill>
                  <a:schemeClr val="tx2"/>
                </a:solidFill>
                <a:latin typeface="Times New Roman" pitchFamily="18" charset="0"/>
                <a:cs typeface="Times New Roman" pitchFamily="18" charset="0"/>
              </a:rPr>
              <a:t>* Battal gazi mah. A101 market önünde kırılan Türk Telekom’a ait kapak bildirilerek taktırıldı.</a:t>
            </a:r>
          </a:p>
          <a:p>
            <a:r>
              <a:rPr lang="tr-TR" sz="5600" dirty="0" smtClean="0">
                <a:solidFill>
                  <a:schemeClr val="tx2"/>
                </a:solidFill>
                <a:latin typeface="Times New Roman" pitchFamily="18" charset="0"/>
                <a:cs typeface="Times New Roman" pitchFamily="18" charset="0"/>
              </a:rPr>
              <a:t>* </a:t>
            </a:r>
            <a:r>
              <a:rPr lang="tr-TR" sz="5600" dirty="0" err="1" smtClean="0">
                <a:solidFill>
                  <a:schemeClr val="tx2"/>
                </a:solidFill>
                <a:latin typeface="Times New Roman" pitchFamily="18" charset="0"/>
                <a:cs typeface="Times New Roman" pitchFamily="18" charset="0"/>
              </a:rPr>
              <a:t>Sıhi</a:t>
            </a:r>
            <a:r>
              <a:rPr lang="tr-TR" sz="5600" dirty="0" smtClean="0">
                <a:solidFill>
                  <a:schemeClr val="tx2"/>
                </a:solidFill>
                <a:latin typeface="Times New Roman" pitchFamily="18" charset="0"/>
                <a:cs typeface="Times New Roman" pitchFamily="18" charset="0"/>
              </a:rPr>
              <a:t> komisyonu tarafından ilçemizde bulunan barlar, </a:t>
            </a:r>
            <a:r>
              <a:rPr lang="tr-TR" sz="5600" dirty="0" err="1" smtClean="0">
                <a:solidFill>
                  <a:schemeClr val="tx2"/>
                </a:solidFill>
                <a:latin typeface="Times New Roman" pitchFamily="18" charset="0"/>
                <a:cs typeface="Times New Roman" pitchFamily="18" charset="0"/>
              </a:rPr>
              <a:t>cafeler</a:t>
            </a:r>
            <a:r>
              <a:rPr lang="tr-TR" sz="5600" dirty="0" smtClean="0">
                <a:solidFill>
                  <a:schemeClr val="tx2"/>
                </a:solidFill>
                <a:latin typeface="Times New Roman" pitchFamily="18" charset="0"/>
                <a:cs typeface="Times New Roman" pitchFamily="18" charset="0"/>
              </a:rPr>
              <a:t> ve kahveler kontrol edildi.</a:t>
            </a:r>
          </a:p>
          <a:p>
            <a:r>
              <a:rPr lang="tr-TR" sz="5600" dirty="0" smtClean="0">
                <a:solidFill>
                  <a:schemeClr val="tx2"/>
                </a:solidFill>
                <a:latin typeface="Times New Roman" pitchFamily="18" charset="0"/>
                <a:cs typeface="Times New Roman" pitchFamily="18" charset="0"/>
              </a:rPr>
              <a:t>* Yükseköğretime Destek Derneğine ait davetiyeler dağıtıldı.</a:t>
            </a:r>
          </a:p>
          <a:p>
            <a:r>
              <a:rPr lang="tr-TR" sz="5600" dirty="0" smtClean="0">
                <a:solidFill>
                  <a:schemeClr val="tx2"/>
                </a:solidFill>
                <a:latin typeface="Times New Roman" pitchFamily="18" charset="0"/>
                <a:cs typeface="Times New Roman" pitchFamily="18" charset="0"/>
              </a:rPr>
              <a:t>* 29.Ekim Cumhuriyet Bayramı nedeniyle hükümet konağında çelenk konulmuştur.</a:t>
            </a:r>
          </a:p>
          <a:p>
            <a:r>
              <a:rPr lang="tr-TR" sz="5600" dirty="0" smtClean="0">
                <a:solidFill>
                  <a:schemeClr val="tx2"/>
                </a:solidFill>
                <a:latin typeface="Times New Roman" pitchFamily="18" charset="0"/>
                <a:cs typeface="Times New Roman" pitchFamily="18" charset="0"/>
              </a:rPr>
              <a:t>* Cumhuriyet bayramı nedeniyle bütün zabıtalar kapalı spor salonunda görevlendirildi.</a:t>
            </a:r>
          </a:p>
          <a:p>
            <a:r>
              <a:rPr lang="tr-TR" sz="5600" dirty="0" smtClean="0">
                <a:solidFill>
                  <a:schemeClr val="tx2"/>
                </a:solidFill>
                <a:latin typeface="Times New Roman" pitchFamily="18" charset="0"/>
                <a:cs typeface="Times New Roman" pitchFamily="18" charset="0"/>
              </a:rPr>
              <a:t>* ATATÜRK anma programlarında çelenk konuldu.</a:t>
            </a:r>
          </a:p>
          <a:p>
            <a:r>
              <a:rPr lang="tr-TR" sz="5600" b="1" dirty="0" smtClean="0">
                <a:solidFill>
                  <a:schemeClr val="tx2"/>
                </a:solidFill>
                <a:latin typeface="Times New Roman" pitchFamily="18" charset="0"/>
                <a:cs typeface="Times New Roman" pitchFamily="18" charset="0"/>
              </a:rPr>
              <a:t>* </a:t>
            </a:r>
            <a:r>
              <a:rPr lang="tr-TR" sz="5600" dirty="0" smtClean="0">
                <a:solidFill>
                  <a:schemeClr val="tx2"/>
                </a:solidFill>
                <a:latin typeface="Times New Roman" pitchFamily="18" charset="0"/>
                <a:cs typeface="Times New Roman" pitchFamily="18" charset="0"/>
              </a:rPr>
              <a:t>Şikayet üzerine denetim komisyonu tarafından sigara içirilen karizma çay evine tutanak tutuldu.</a:t>
            </a:r>
          </a:p>
          <a:p>
            <a:r>
              <a:rPr lang="tr-TR" sz="5600" dirty="0" smtClean="0">
                <a:solidFill>
                  <a:schemeClr val="tx2"/>
                </a:solidFill>
                <a:latin typeface="Times New Roman" pitchFamily="18" charset="0"/>
                <a:cs typeface="Times New Roman" pitchFamily="18" charset="0"/>
              </a:rPr>
              <a:t>* İlçemizde balık satan Pazarcıların Pazar haricinde balık satmamaları için tebligat verildi.</a:t>
            </a:r>
          </a:p>
          <a:p>
            <a:r>
              <a:rPr lang="tr-TR" sz="5600" dirty="0" smtClean="0">
                <a:solidFill>
                  <a:schemeClr val="tx2"/>
                </a:solidFill>
                <a:latin typeface="Times New Roman" pitchFamily="18" charset="0"/>
                <a:cs typeface="Times New Roman" pitchFamily="18" charset="0"/>
              </a:rPr>
              <a:t>* Pazar yeri ve marketlerde ölçü terazi beyannamesi aldı ve mühürleme yapıldı.</a:t>
            </a:r>
          </a:p>
          <a:p>
            <a:r>
              <a:rPr lang="tr-TR" sz="5600" dirty="0" smtClean="0">
                <a:solidFill>
                  <a:schemeClr val="tx2"/>
                </a:solidFill>
                <a:latin typeface="Times New Roman" pitchFamily="18" charset="0"/>
                <a:cs typeface="Times New Roman" pitchFamily="18" charset="0"/>
              </a:rPr>
              <a:t>* Hacı Hasan parkı üzerindeki Kadir ATEŞE ait hurda araçlar kaldırıldı.</a:t>
            </a:r>
          </a:p>
          <a:p>
            <a:r>
              <a:rPr lang="tr-TR" sz="5600" dirty="0" smtClean="0">
                <a:solidFill>
                  <a:schemeClr val="tx2"/>
                </a:solidFill>
                <a:latin typeface="Times New Roman" pitchFamily="18" charset="0"/>
                <a:cs typeface="Times New Roman" pitchFamily="18" charset="0"/>
              </a:rPr>
              <a:t>*</a:t>
            </a:r>
            <a:r>
              <a:rPr lang="tr-TR" sz="5600" b="1" dirty="0" smtClean="0">
                <a:solidFill>
                  <a:schemeClr val="tx2"/>
                </a:solidFill>
                <a:latin typeface="Times New Roman" pitchFamily="18" charset="0"/>
                <a:cs typeface="Times New Roman" pitchFamily="18" charset="0"/>
              </a:rPr>
              <a:t> </a:t>
            </a:r>
            <a:r>
              <a:rPr lang="tr-TR" sz="5600" dirty="0" smtClean="0">
                <a:solidFill>
                  <a:schemeClr val="tx2"/>
                </a:solidFill>
                <a:latin typeface="Times New Roman" pitchFamily="18" charset="0"/>
                <a:cs typeface="Times New Roman" pitchFamily="18" charset="0"/>
              </a:rPr>
              <a:t>Her hafta sonu kartında suyu biten vatandaşlar için su görevlisi çağrılarak su yükletildi.</a:t>
            </a:r>
          </a:p>
          <a:p>
            <a:r>
              <a:rPr lang="tr-TR" sz="5600" b="1" dirty="0" smtClean="0">
                <a:solidFill>
                  <a:schemeClr val="tx2"/>
                </a:solidFill>
                <a:latin typeface="Times New Roman" pitchFamily="18" charset="0"/>
                <a:cs typeface="Times New Roman" pitchFamily="18" charset="0"/>
              </a:rPr>
              <a:t>* </a:t>
            </a:r>
            <a:r>
              <a:rPr lang="tr-TR" sz="5600" dirty="0" smtClean="0">
                <a:solidFill>
                  <a:schemeClr val="tx2"/>
                </a:solidFill>
                <a:latin typeface="Times New Roman" pitchFamily="18" charset="0"/>
                <a:cs typeface="Times New Roman" pitchFamily="18" charset="0"/>
              </a:rPr>
              <a:t>Hacı hasan bor parkında akşam 20.30 ile 23.30 arası iki zabıta görevlendirildi</a:t>
            </a:r>
            <a:r>
              <a:rPr lang="tr-TR" dirty="0" smtClean="0"/>
              <a:t>.</a:t>
            </a:r>
          </a:p>
          <a:p>
            <a:pPr algn="just"/>
            <a:endParaRPr lang="tr-TR"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Başlık"/>
          <p:cNvSpPr>
            <a:spLocks noGrp="1"/>
          </p:cNvSpPr>
          <p:nvPr>
            <p:ph type="title"/>
          </p:nvPr>
        </p:nvSpPr>
        <p:sp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txBody>
          <a:bodyPr>
            <a:normAutofit fontScale="90000"/>
          </a:bodyPr>
          <a:lstStyle/>
          <a:p>
            <a:r>
              <a:rPr lang="tr-TR" dirty="0" smtClean="0">
                <a:solidFill>
                  <a:schemeClr val="accent1">
                    <a:lumMod val="75000"/>
                  </a:schemeClr>
                </a:solidFill>
              </a:rPr>
              <a:t>ZABITA MÜDÜRLÜĞÜ </a:t>
            </a:r>
            <a:br>
              <a:rPr lang="tr-TR" dirty="0" smtClean="0">
                <a:solidFill>
                  <a:schemeClr val="accent1">
                    <a:lumMod val="75000"/>
                  </a:schemeClr>
                </a:solidFill>
              </a:rPr>
            </a:br>
            <a:r>
              <a:rPr lang="tr-TR" dirty="0" smtClean="0">
                <a:solidFill>
                  <a:schemeClr val="accent1">
                    <a:lumMod val="75000"/>
                  </a:schemeClr>
                </a:solidFill>
              </a:rPr>
              <a:t>2019 YILI FAALİYET RAPORU</a:t>
            </a:r>
            <a:endParaRPr lang="tr-TR" dirty="0">
              <a:solidFill>
                <a:schemeClr val="accent1">
                  <a:lumMod val="75000"/>
                </a:schemeClr>
              </a:solidFill>
            </a:endParaRPr>
          </a:p>
        </p:txBody>
      </p:sp>
      <p:sp>
        <p:nvSpPr>
          <p:cNvPr id="5" name="4 Metin Yer Tutucusu"/>
          <p:cNvSpPr>
            <a:spLocks noGrp="1"/>
          </p:cNvSpPr>
          <p:nvPr>
            <p:ph type="body" sz="half" idx="4294967295"/>
          </p:nvPr>
        </p:nvSpPr>
        <p:spPr>
          <a:xfrm>
            <a:off x="428596" y="1435100"/>
            <a:ext cx="8286808" cy="4691063"/>
          </a:xfrm>
        </p:spPr>
        <p:txBody>
          <a:bodyPr>
            <a:normAutofit fontScale="92500" lnSpcReduction="10000"/>
          </a:bodyPr>
          <a:lstStyle/>
          <a:p>
            <a:pPr algn="just"/>
            <a:r>
              <a:rPr lang="tr-TR" dirty="0" smtClean="0">
                <a:solidFill>
                  <a:schemeClr val="tx2"/>
                </a:solidFill>
                <a:latin typeface="Times New Roman" pitchFamily="18" charset="0"/>
                <a:cs typeface="Times New Roman" pitchFamily="18" charset="0"/>
              </a:rPr>
              <a:t>* Ruhsat servisi 28 Adet işyeri açma ruhsatı verildi.</a:t>
            </a:r>
          </a:p>
          <a:p>
            <a:pPr algn="just"/>
            <a:r>
              <a:rPr lang="tr-TR" dirty="0" smtClean="0">
                <a:solidFill>
                  <a:schemeClr val="tx2"/>
                </a:solidFill>
                <a:latin typeface="Times New Roman" pitchFamily="18" charset="0"/>
                <a:cs typeface="Times New Roman" pitchFamily="18" charset="0"/>
              </a:rPr>
              <a:t>* Ruhsat servisi 79 adet gelen yazıya cevap yazıldı.</a:t>
            </a:r>
          </a:p>
          <a:p>
            <a:pPr algn="just"/>
            <a:r>
              <a:rPr lang="tr-TR" dirty="0" smtClean="0">
                <a:solidFill>
                  <a:schemeClr val="tx2"/>
                </a:solidFill>
                <a:latin typeface="Times New Roman" pitchFamily="18" charset="0"/>
                <a:cs typeface="Times New Roman" pitchFamily="18" charset="0"/>
              </a:rPr>
              <a:t>* Ruhsat servisi tarafından 32 asker yardımı verildi.</a:t>
            </a:r>
          </a:p>
          <a:p>
            <a:pPr algn="just"/>
            <a:r>
              <a:rPr lang="tr-TR" dirty="0" smtClean="0">
                <a:solidFill>
                  <a:schemeClr val="tx2"/>
                </a:solidFill>
                <a:latin typeface="Times New Roman" pitchFamily="18" charset="0"/>
                <a:cs typeface="Times New Roman" pitchFamily="18" charset="0"/>
              </a:rPr>
              <a:t>* Ruhsat servisi 13 ticari taksi tahsis belgesi düzenlendi.</a:t>
            </a:r>
          </a:p>
          <a:p>
            <a:pPr algn="just"/>
            <a:r>
              <a:rPr lang="tr-TR" dirty="0" smtClean="0">
                <a:solidFill>
                  <a:schemeClr val="tx2"/>
                </a:solidFill>
                <a:latin typeface="Times New Roman" pitchFamily="18" charset="0"/>
                <a:cs typeface="Times New Roman" pitchFamily="18" charset="0"/>
              </a:rPr>
              <a:t>* Ruhsat servisi 3 adet D4 yetki belgesi araç talep formu verildi</a:t>
            </a:r>
            <a:r>
              <a:rPr lang="tr-TR" dirty="0" smtClean="0">
                <a:latin typeface="Times New Roman" pitchFamily="18" charset="0"/>
                <a:cs typeface="Times New Roman" pitchFamily="18" charset="0"/>
              </a:rPr>
              <a:t>.</a:t>
            </a:r>
          </a:p>
          <a:p>
            <a:pPr algn="just"/>
            <a:endParaRPr lang="tr-TR"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p:spPr>
        <p:txBody>
          <a:bodyPr/>
          <a:lstStyle/>
          <a:p>
            <a:r>
              <a:rPr lang="tr-TR" dirty="0" smtClean="0">
                <a:solidFill>
                  <a:schemeClr val="tx2">
                    <a:lumMod val="60000"/>
                    <a:lumOff val="40000"/>
                  </a:schemeClr>
                </a:solidFill>
              </a:rPr>
              <a:t>MALİ HİZMETLER MÜDÜRLÜĞÜ</a:t>
            </a:r>
            <a:endParaRPr lang="tr-TR" dirty="0">
              <a:solidFill>
                <a:schemeClr val="tx2">
                  <a:lumMod val="60000"/>
                  <a:lumOff val="40000"/>
                </a:schemeClr>
              </a:solidFill>
            </a:endParaRPr>
          </a:p>
        </p:txBody>
      </p:sp>
      <p:pic>
        <p:nvPicPr>
          <p:cNvPr id="4" name="3 İçerik Yer Tutucusu" descr="WhatsApp Image 2020-06-05 at 16.47.17.jpeg"/>
          <p:cNvPicPr>
            <a:picLocks noGrp="1" noChangeAspect="1"/>
          </p:cNvPicPr>
          <p:nvPr>
            <p:ph idx="1"/>
          </p:nvPr>
        </p:nvPicPr>
        <p:blipFill>
          <a:blip r:embed="rId2" cstate="print"/>
          <a:stretch>
            <a:fillRect/>
          </a:stretch>
        </p:blipFill>
        <p:spPr>
          <a:xfrm>
            <a:off x="1175405" y="1600200"/>
            <a:ext cx="6793190" cy="4525963"/>
          </a:xfrm>
          <a:prstGeom prst="roundRect">
            <a:avLst>
              <a:gd name="adj" fmla="val 11111"/>
            </a:avLst>
          </a:prstGeom>
          <a:ln w="190500" cap="rnd">
            <a:solidFill>
              <a:schemeClr val="accent1">
                <a:lumMod val="75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Resim3.jpg"/>
          <p:cNvPicPr>
            <a:picLocks noChangeAspect="1"/>
          </p:cNvPicPr>
          <p:nvPr/>
        </p:nvPicPr>
        <p:blipFill>
          <a:blip r:embed="rId2" cstate="print"/>
          <a:stretch>
            <a:fillRect/>
          </a:stretch>
        </p:blipFill>
        <p:spPr>
          <a:xfrm>
            <a:off x="642910" y="1357298"/>
            <a:ext cx="8072494" cy="5143536"/>
          </a:xfrm>
          <a:prstGeom prst="round2DiagRect">
            <a:avLst/>
          </a:prstGeom>
          <a:ln w="57150" cap="sq">
            <a:solidFill>
              <a:schemeClr val="accent2">
                <a:lumMod val="75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2 Başlık"/>
          <p:cNvSpPr>
            <a:spLocks noGrp="1"/>
          </p:cNvSpPr>
          <p:nvPr>
            <p:ph type="title"/>
          </p:nvPr>
        </p:nvSpPr>
        <p:spPr>
          <a:xfrm>
            <a:off x="457200" y="274638"/>
            <a:ext cx="8329642" cy="939784"/>
          </a:xfrm>
          <a:blipFill>
            <a:blip r:embed="rId3" cstate="print"/>
            <a:tile tx="0" ty="0" sx="100000" sy="100000" flip="none" algn="tl"/>
          </a:bli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a:bodyPr>
          <a:lstStyle/>
          <a:p>
            <a:r>
              <a:rPr lang="tr-TR" sz="4800" b="1" dirty="0" smtClean="0">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2700000" scaled="1"/>
                  <a:tileRect/>
                </a:gradFill>
                <a:latin typeface="Times New Roman" pitchFamily="18" charset="0"/>
                <a:cs typeface="Times New Roman" pitchFamily="18" charset="0"/>
              </a:rPr>
              <a:t>BELEDİYE</a:t>
            </a:r>
            <a:r>
              <a:rPr lang="tr-TR" sz="4800" b="1" dirty="0" smtClean="0">
                <a:solidFill>
                  <a:schemeClr val="accent2">
                    <a:lumMod val="75000"/>
                  </a:schemeClr>
                </a:solidFill>
                <a:latin typeface="Times New Roman" pitchFamily="18" charset="0"/>
                <a:cs typeface="Times New Roman" pitchFamily="18" charset="0"/>
              </a:rPr>
              <a:t> HİZMET BİNASI</a:t>
            </a:r>
            <a:endParaRPr lang="tr-TR" sz="4800" b="1" dirty="0">
              <a:solidFill>
                <a:schemeClr val="accent2">
                  <a:lumMod val="75000"/>
                </a:schemeClr>
              </a:solidFill>
              <a:latin typeface="Times New Roman" pitchFamily="18" charset="0"/>
              <a:cs typeface="Times New Roman" pitchFamily="18"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654" y="332656"/>
            <a:ext cx="9135346" cy="6525344"/>
          </a:xfrm>
        </p:spPr>
        <p:txBody>
          <a:bodyPr rtlCol="0">
            <a:normAutofit/>
          </a:bodyPr>
          <a:lstStyle/>
          <a:p>
            <a:pPr marL="3657600" lvl="8" indent="0">
              <a:buFont typeface="Arial" pitchFamily="34" charset="0"/>
              <a:buNone/>
              <a:defRPr/>
            </a:pPr>
            <a:r>
              <a:rPr lang="tr-TR" sz="3200" dirty="0"/>
              <a:t>2- Örgüt Yapısı</a:t>
            </a:r>
          </a:p>
        </p:txBody>
      </p:sp>
      <p:pic>
        <p:nvPicPr>
          <p:cNvPr id="132098" name="Picture 2" descr="C:\Users\PRO2000\Desktop\asda.jpg"/>
          <p:cNvPicPr>
            <a:picLocks noChangeAspect="1" noChangeArrowheads="1"/>
          </p:cNvPicPr>
          <p:nvPr/>
        </p:nvPicPr>
        <p:blipFill>
          <a:blip r:embed="rId2" cstate="print"/>
          <a:srcRect/>
          <a:stretch>
            <a:fillRect/>
          </a:stretch>
        </p:blipFill>
        <p:spPr bwMode="auto">
          <a:xfrm>
            <a:off x="0" y="1052513"/>
            <a:ext cx="8980488" cy="58054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txBody>
          <a:bodyPr/>
          <a:lstStyle/>
          <a:p>
            <a:r>
              <a:rPr lang="tr-TR" dirty="0" smtClean="0">
                <a:solidFill>
                  <a:schemeClr val="accent1"/>
                </a:solidFill>
              </a:rPr>
              <a:t>MALİ HİZMETLER PERSONEL</a:t>
            </a:r>
            <a:endParaRPr lang="tr-TR" dirty="0">
              <a:solidFill>
                <a:schemeClr val="accent1"/>
              </a:solidFill>
            </a:endParaRPr>
          </a:p>
        </p:txBody>
      </p:sp>
      <p:pic>
        <p:nvPicPr>
          <p:cNvPr id="6" name="5 İçerik Yer Tutucusu" descr="WhatsApp Image 2020-06-08 at 10.38.29.jpeg"/>
          <p:cNvPicPr>
            <a:picLocks noGrp="1" noChangeAspect="1"/>
          </p:cNvPicPr>
          <p:nvPr>
            <p:ph idx="1"/>
          </p:nvPr>
        </p:nvPicPr>
        <p:blipFill>
          <a:blip r:embed="rId2" cstate="print"/>
          <a:stretch>
            <a:fillRect/>
          </a:stretch>
        </p:blipFill>
        <p:spPr>
          <a:xfrm>
            <a:off x="539552" y="1600200"/>
            <a:ext cx="8064896" cy="4525963"/>
          </a:xfrm>
          <a:prstGeom prst="rect">
            <a:avLst/>
          </a:prstGeom>
          <a:ln w="190500" cap="sq">
            <a:solidFill>
              <a:schemeClr val="accent1">
                <a:lumMod val="40000"/>
                <a:lumOff val="6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85721" y="116632"/>
            <a:ext cx="8572560" cy="1097790"/>
          </a:xfrm>
          <a:solidFill>
            <a:schemeClr val="bg2">
              <a:lumMod val="90000"/>
            </a:schemeClr>
          </a:solidFill>
        </p:spPr>
        <p:txBody>
          <a:bodyPr>
            <a:normAutofit/>
          </a:bodyPr>
          <a:lstStyle/>
          <a:p>
            <a:pPr algn="ctr"/>
            <a:r>
              <a:rPr lang="tr-TR" dirty="0" smtClean="0">
                <a:solidFill>
                  <a:schemeClr val="bg2">
                    <a:lumMod val="50000"/>
                  </a:schemeClr>
                </a:solidFill>
              </a:rPr>
              <a:t>MALİ HİZMETLER MÜDÜRLÜĞÜ</a:t>
            </a:r>
            <a:endParaRPr lang="tr-TR" dirty="0">
              <a:solidFill>
                <a:schemeClr val="bg2">
                  <a:lumMod val="50000"/>
                </a:schemeClr>
              </a:solidFill>
            </a:endParaRPr>
          </a:p>
        </p:txBody>
      </p:sp>
      <p:sp>
        <p:nvSpPr>
          <p:cNvPr id="3" name="İçerik Yer Tutucusu 2"/>
          <p:cNvSpPr>
            <a:spLocks noGrp="1"/>
          </p:cNvSpPr>
          <p:nvPr>
            <p:ph idx="1"/>
          </p:nvPr>
        </p:nvSpPr>
        <p:spPr>
          <a:xfrm>
            <a:off x="22040" y="1556792"/>
            <a:ext cx="9121959" cy="5112568"/>
          </a:xfrm>
        </p:spPr>
        <p:txBody>
          <a:bodyPr>
            <a:normAutofit fontScale="70000" lnSpcReduction="20000"/>
          </a:bodyPr>
          <a:lstStyle/>
          <a:p>
            <a:pPr>
              <a:buNone/>
            </a:pPr>
            <a:r>
              <a:rPr lang="tr-TR" dirty="0" smtClean="0">
                <a:solidFill>
                  <a:schemeClr val="bg2">
                    <a:lumMod val="50000"/>
                  </a:schemeClr>
                </a:solidFill>
                <a:latin typeface="Times New Roman" pitchFamily="18" charset="0"/>
                <a:cs typeface="Times New Roman" pitchFamily="18" charset="0"/>
              </a:rPr>
              <a:t>GENEL BİLGİLER</a:t>
            </a:r>
          </a:p>
          <a:p>
            <a:pPr marL="0" indent="0" algn="just">
              <a:buNone/>
            </a:pPr>
            <a:r>
              <a:rPr lang="tr-TR" dirty="0">
                <a:solidFill>
                  <a:schemeClr val="bg2">
                    <a:lumMod val="50000"/>
                  </a:schemeClr>
                </a:solidFill>
                <a:latin typeface="Times New Roman" pitchFamily="18" charset="0"/>
                <a:cs typeface="Times New Roman" pitchFamily="18" charset="0"/>
              </a:rPr>
              <a:t>	</a:t>
            </a:r>
            <a:r>
              <a:rPr lang="tr-TR" dirty="0" smtClean="0">
                <a:solidFill>
                  <a:schemeClr val="bg2">
                    <a:lumMod val="50000"/>
                  </a:schemeClr>
                </a:solidFill>
                <a:latin typeface="Times New Roman" pitchFamily="18" charset="0"/>
                <a:cs typeface="Times New Roman" pitchFamily="18" charset="0"/>
              </a:rPr>
              <a:t>Müdürlüğümüz</a:t>
            </a:r>
            <a:r>
              <a:rPr lang="tr-TR" dirty="0">
                <a:solidFill>
                  <a:schemeClr val="bg2">
                    <a:lumMod val="50000"/>
                  </a:schemeClr>
                </a:solidFill>
                <a:latin typeface="Times New Roman" pitchFamily="18" charset="0"/>
                <a:cs typeface="Times New Roman" pitchFamily="18" charset="0"/>
              </a:rPr>
              <a:t>, </a:t>
            </a:r>
            <a:r>
              <a:rPr lang="tr-TR" dirty="0" smtClean="0">
                <a:solidFill>
                  <a:schemeClr val="bg2">
                    <a:lumMod val="50000"/>
                  </a:schemeClr>
                </a:solidFill>
                <a:latin typeface="Times New Roman" pitchFamily="18" charset="0"/>
                <a:cs typeface="Times New Roman" pitchFamily="18" charset="0"/>
              </a:rPr>
              <a:t>2018 </a:t>
            </a:r>
            <a:r>
              <a:rPr lang="tr-TR" dirty="0">
                <a:solidFill>
                  <a:schemeClr val="bg2">
                    <a:lumMod val="50000"/>
                  </a:schemeClr>
                </a:solidFill>
                <a:latin typeface="Times New Roman" pitchFamily="18" charset="0"/>
                <a:cs typeface="Times New Roman" pitchFamily="18" charset="0"/>
              </a:rPr>
              <a:t>yılı faaliyet raporunu gelecek yıllardaki rapor formatına </a:t>
            </a:r>
            <a:r>
              <a:rPr lang="tr-TR" dirty="0" smtClean="0">
                <a:solidFill>
                  <a:schemeClr val="bg2">
                    <a:lumMod val="50000"/>
                  </a:schemeClr>
                </a:solidFill>
                <a:latin typeface="Times New Roman" pitchFamily="18" charset="0"/>
                <a:cs typeface="Times New Roman" pitchFamily="18" charset="0"/>
              </a:rPr>
              <a:t>ışık </a:t>
            </a:r>
            <a:r>
              <a:rPr lang="tr-TR" dirty="0">
                <a:solidFill>
                  <a:schemeClr val="bg2">
                    <a:lumMod val="50000"/>
                  </a:schemeClr>
                </a:solidFill>
                <a:latin typeface="Times New Roman" pitchFamily="18" charset="0"/>
                <a:cs typeface="Times New Roman" pitchFamily="18" charset="0"/>
              </a:rPr>
              <a:t>tutacak bir biçimde hazırlamaya </a:t>
            </a:r>
            <a:r>
              <a:rPr lang="tr-TR" dirty="0" smtClean="0">
                <a:solidFill>
                  <a:schemeClr val="bg2">
                    <a:lumMod val="50000"/>
                  </a:schemeClr>
                </a:solidFill>
                <a:latin typeface="Times New Roman" pitchFamily="18" charset="0"/>
                <a:cs typeface="Times New Roman" pitchFamily="18" charset="0"/>
              </a:rPr>
              <a:t>çalışmıştır</a:t>
            </a:r>
            <a:r>
              <a:rPr lang="tr-TR" dirty="0">
                <a:solidFill>
                  <a:schemeClr val="bg2">
                    <a:lumMod val="50000"/>
                  </a:schemeClr>
                </a:solidFill>
                <a:latin typeface="Times New Roman" pitchFamily="18" charset="0"/>
                <a:cs typeface="Times New Roman" pitchFamily="18" charset="0"/>
              </a:rPr>
              <a:t>. Bundan sonraki yıllarda bu format daha da </a:t>
            </a:r>
            <a:r>
              <a:rPr lang="tr-TR" dirty="0" smtClean="0">
                <a:solidFill>
                  <a:schemeClr val="bg2">
                    <a:lumMod val="50000"/>
                  </a:schemeClr>
                </a:solidFill>
                <a:latin typeface="Times New Roman" pitchFamily="18" charset="0"/>
                <a:cs typeface="Times New Roman" pitchFamily="18" charset="0"/>
              </a:rPr>
              <a:t>geliştirilecek </a:t>
            </a:r>
            <a:r>
              <a:rPr lang="tr-TR" dirty="0">
                <a:solidFill>
                  <a:schemeClr val="bg2">
                    <a:lumMod val="50000"/>
                  </a:schemeClr>
                </a:solidFill>
                <a:latin typeface="Times New Roman" pitchFamily="18" charset="0"/>
                <a:cs typeface="Times New Roman" pitchFamily="18" charset="0"/>
              </a:rPr>
              <a:t>ve performans hedefleri temel alınarak hazırlanacaktır</a:t>
            </a:r>
            <a:r>
              <a:rPr lang="tr-TR" dirty="0" smtClean="0">
                <a:solidFill>
                  <a:schemeClr val="bg2">
                    <a:lumMod val="50000"/>
                  </a:schemeClr>
                </a:solidFill>
                <a:latin typeface="Times New Roman" pitchFamily="18" charset="0"/>
                <a:cs typeface="Times New Roman" pitchFamily="18" charset="0"/>
              </a:rPr>
              <a:t>.</a:t>
            </a:r>
          </a:p>
          <a:p>
            <a:r>
              <a:rPr lang="tr-TR" dirty="0" smtClean="0">
                <a:solidFill>
                  <a:schemeClr val="bg2">
                    <a:lumMod val="50000"/>
                  </a:schemeClr>
                </a:solidFill>
                <a:latin typeface="Times New Roman" pitchFamily="18" charset="0"/>
                <a:cs typeface="Times New Roman" pitchFamily="18" charset="0"/>
              </a:rPr>
              <a:t>A.1 MİSYONUMUZ</a:t>
            </a:r>
          </a:p>
          <a:p>
            <a:pPr marL="0" indent="0" algn="just">
              <a:buNone/>
            </a:pPr>
            <a:r>
              <a:rPr lang="tr-TR" dirty="0" smtClean="0">
                <a:solidFill>
                  <a:schemeClr val="bg2">
                    <a:lumMod val="50000"/>
                  </a:schemeClr>
                </a:solidFill>
                <a:latin typeface="Times New Roman" pitchFamily="18" charset="0"/>
                <a:cs typeface="Times New Roman" pitchFamily="18" charset="0"/>
              </a:rPr>
              <a:t>	Kurum Misyonunun yerine getirilebilmesi için Birimimize düşen görev ve sorumlulukların yanında; “ Kurum Kaynaklarının, hukuksal çerçeve içinde Bütçeyle uyumlu, ekonomik, etkin ve verimli kullanımıyla birlikte kayıtlarının doğru, anlaşılabilir, erişilebilir ve hesap verilebilir şekilde tutulmasını sağlayarak, Sarıkaya‟</a:t>
            </a:r>
            <a:r>
              <a:rPr lang="tr-TR" dirty="0" err="1" smtClean="0">
                <a:solidFill>
                  <a:schemeClr val="bg2">
                    <a:lumMod val="50000"/>
                  </a:schemeClr>
                </a:solidFill>
                <a:latin typeface="Times New Roman" pitchFamily="18" charset="0"/>
                <a:cs typeface="Times New Roman" pitchFamily="18" charset="0"/>
              </a:rPr>
              <a:t>nın</a:t>
            </a:r>
            <a:r>
              <a:rPr lang="tr-TR" dirty="0" smtClean="0">
                <a:solidFill>
                  <a:schemeClr val="bg2">
                    <a:lumMod val="50000"/>
                  </a:schemeClr>
                </a:solidFill>
                <a:latin typeface="Times New Roman" pitchFamily="18" charset="0"/>
                <a:cs typeface="Times New Roman" pitchFamily="18" charset="0"/>
              </a:rPr>
              <a:t> kentsel gelişim seviyesini ve Sarıkaya halkının yaşam kalitesinin sürekli artırılmasına katkıda bulunmak” olarak belirlenmiştir.</a:t>
            </a:r>
          </a:p>
          <a:p>
            <a:pPr marL="0" indent="0">
              <a:buNone/>
            </a:pPr>
            <a:r>
              <a:rPr lang="tr-TR" dirty="0" smtClean="0">
                <a:solidFill>
                  <a:schemeClr val="bg2">
                    <a:lumMod val="50000"/>
                  </a:schemeClr>
                </a:solidFill>
                <a:latin typeface="Times New Roman" pitchFamily="18" charset="0"/>
                <a:cs typeface="Times New Roman" pitchFamily="18" charset="0"/>
              </a:rPr>
              <a:t> </a:t>
            </a:r>
            <a:r>
              <a:rPr lang="tr-TR" dirty="0">
                <a:solidFill>
                  <a:schemeClr val="bg2">
                    <a:lumMod val="50000"/>
                  </a:schemeClr>
                </a:solidFill>
                <a:latin typeface="Times New Roman" pitchFamily="18" charset="0"/>
                <a:cs typeface="Times New Roman" pitchFamily="18" charset="0"/>
              </a:rPr>
              <a:t>A.2 </a:t>
            </a:r>
            <a:r>
              <a:rPr lang="tr-TR" dirty="0" smtClean="0">
                <a:solidFill>
                  <a:schemeClr val="bg2">
                    <a:lumMod val="50000"/>
                  </a:schemeClr>
                </a:solidFill>
                <a:latin typeface="Times New Roman" pitchFamily="18" charset="0"/>
                <a:cs typeface="Times New Roman" pitchFamily="18" charset="0"/>
              </a:rPr>
              <a:t>VİZYONUMUZ</a:t>
            </a:r>
          </a:p>
          <a:p>
            <a:pPr marL="0" indent="0" algn="just">
              <a:buNone/>
            </a:pPr>
            <a:r>
              <a:rPr lang="tr-TR" dirty="0" smtClean="0">
                <a:solidFill>
                  <a:schemeClr val="bg2">
                    <a:lumMod val="50000"/>
                  </a:schemeClr>
                </a:solidFill>
                <a:latin typeface="Times New Roman" pitchFamily="18" charset="0"/>
                <a:cs typeface="Times New Roman" pitchFamily="18" charset="0"/>
              </a:rPr>
              <a:t>	Kurum </a:t>
            </a:r>
            <a:r>
              <a:rPr lang="tr-TR" dirty="0">
                <a:solidFill>
                  <a:schemeClr val="bg2">
                    <a:lumMod val="50000"/>
                  </a:schemeClr>
                </a:solidFill>
                <a:latin typeface="Times New Roman" pitchFamily="18" charset="0"/>
                <a:cs typeface="Times New Roman" pitchFamily="18" charset="0"/>
              </a:rPr>
              <a:t>vizyonunun yerine getirilebilmesi için yine birimimize </a:t>
            </a:r>
            <a:r>
              <a:rPr lang="tr-TR" dirty="0" smtClean="0">
                <a:solidFill>
                  <a:schemeClr val="bg2">
                    <a:lumMod val="50000"/>
                  </a:schemeClr>
                </a:solidFill>
                <a:latin typeface="Times New Roman" pitchFamily="18" charset="0"/>
                <a:cs typeface="Times New Roman" pitchFamily="18" charset="0"/>
              </a:rPr>
              <a:t>düşen </a:t>
            </a:r>
            <a:r>
              <a:rPr lang="tr-TR" dirty="0">
                <a:solidFill>
                  <a:schemeClr val="bg2">
                    <a:lumMod val="50000"/>
                  </a:schemeClr>
                </a:solidFill>
                <a:latin typeface="Times New Roman" pitchFamily="18" charset="0"/>
                <a:cs typeface="Times New Roman" pitchFamily="18" charset="0"/>
              </a:rPr>
              <a:t>görev ve sorumlulukların yanında “Alanında öncü ve örnek olmak” olarak </a:t>
            </a:r>
            <a:r>
              <a:rPr lang="tr-TR" dirty="0" smtClean="0">
                <a:solidFill>
                  <a:schemeClr val="bg2">
                    <a:lumMod val="50000"/>
                  </a:schemeClr>
                </a:solidFill>
                <a:latin typeface="Times New Roman" pitchFamily="18" charset="0"/>
                <a:cs typeface="Times New Roman" pitchFamily="18" charset="0"/>
              </a:rPr>
              <a:t>belirlenmiştir</a:t>
            </a:r>
            <a:r>
              <a:rPr lang="tr-TR" dirty="0">
                <a:solidFill>
                  <a:schemeClr val="bg2">
                    <a:lumMod val="50000"/>
                  </a:schemeClr>
                </a:solidFill>
                <a:latin typeface="Times New Roman" pitchFamily="18" charset="0"/>
                <a:cs typeface="Times New Roman" pitchFamily="18" charset="0"/>
              </a:rPr>
              <a:t>. </a:t>
            </a:r>
            <a:endParaRPr lang="tr-TR" dirty="0" smtClean="0">
              <a:solidFill>
                <a:schemeClr val="bg2">
                  <a:lumMod val="50000"/>
                </a:schemeClr>
              </a:solidFill>
              <a:latin typeface="Times New Roman" pitchFamily="18" charset="0"/>
              <a:cs typeface="Times New Roman" pitchFamily="18" charset="0"/>
            </a:endParaRPr>
          </a:p>
          <a:p>
            <a:pPr marL="0" indent="0" algn="just">
              <a:buNone/>
            </a:pPr>
            <a:r>
              <a:rPr lang="tr-TR" dirty="0" smtClean="0">
                <a:solidFill>
                  <a:schemeClr val="bg2">
                    <a:lumMod val="50000"/>
                  </a:schemeClr>
                </a:solidFill>
              </a:rPr>
              <a:t> </a:t>
            </a:r>
            <a:endParaRPr lang="tr-TR" dirty="0">
              <a:solidFill>
                <a:schemeClr val="bg2">
                  <a:lumMod val="50000"/>
                </a:schemeClr>
              </a:solidFill>
            </a:endParaRPr>
          </a:p>
        </p:txBody>
      </p:sp>
    </p:spTree>
    <p:extLst>
      <p:ext uri="{BB962C8B-B14F-4D97-AF65-F5344CB8AC3E}">
        <p14:creationId xmlns="" xmlns:p14="http://schemas.microsoft.com/office/powerpoint/2010/main" val="3475419667"/>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Başlık 1"/>
          <p:cNvSpPr>
            <a:spLocks noGrp="1"/>
          </p:cNvSpPr>
          <p:nvPr>
            <p:ph type="title"/>
          </p:nvPr>
        </p:nvSpPr>
        <p:spPr>
          <a:xfrm>
            <a:off x="468313" y="142852"/>
            <a:ext cx="8229600" cy="1000148"/>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txBody>
          <a:bodyPr/>
          <a:lstStyle/>
          <a:p>
            <a:pPr algn="ctr" eaLnBrk="1" hangingPunct="1"/>
            <a:r>
              <a:rPr lang="tr-TR" b="1" dirty="0" smtClean="0">
                <a:solidFill>
                  <a:schemeClr val="bg2">
                    <a:lumMod val="50000"/>
                  </a:schemeClr>
                </a:solidFill>
              </a:rPr>
              <a:t>AMAÇ ve HEDEFLER</a:t>
            </a:r>
            <a:endParaRPr lang="tr-TR" dirty="0" smtClean="0">
              <a:solidFill>
                <a:schemeClr val="bg2">
                  <a:lumMod val="50000"/>
                </a:schemeClr>
              </a:solidFill>
            </a:endParaRPr>
          </a:p>
        </p:txBody>
      </p:sp>
      <p:sp>
        <p:nvSpPr>
          <p:cNvPr id="3" name="İçerik Yer Tutucusu 2"/>
          <p:cNvSpPr>
            <a:spLocks noGrp="1"/>
          </p:cNvSpPr>
          <p:nvPr>
            <p:ph idx="1"/>
          </p:nvPr>
        </p:nvSpPr>
        <p:spPr>
          <a:xfrm>
            <a:off x="142844" y="1125538"/>
            <a:ext cx="8715436" cy="5616575"/>
          </a:xfrm>
        </p:spPr>
        <p:txBody>
          <a:bodyPr>
            <a:normAutofit/>
          </a:bodyPr>
          <a:lstStyle/>
          <a:p>
            <a:pPr marL="274320" indent="-274320" algn="just" eaLnBrk="1" fontAlgn="auto" hangingPunct="1">
              <a:spcAft>
                <a:spcPts val="0"/>
              </a:spcAft>
              <a:buClr>
                <a:schemeClr val="accent3"/>
              </a:buClr>
              <a:buNone/>
              <a:defRPr/>
            </a:pPr>
            <a:r>
              <a:rPr lang="tr-TR" sz="2400" dirty="0" smtClean="0">
                <a:solidFill>
                  <a:schemeClr val="bg2">
                    <a:lumMod val="50000"/>
                  </a:schemeClr>
                </a:solidFill>
                <a:latin typeface="Times New Roman" pitchFamily="18" charset="0"/>
                <a:cs typeface="Times New Roman" pitchFamily="18" charset="0"/>
              </a:rPr>
              <a:t>MÜDÜRLÜĞÜMÜZÜN AMAÇ VE HEDEFLERİ</a:t>
            </a:r>
          </a:p>
          <a:p>
            <a:pPr marL="274320" indent="-274320" algn="just" eaLnBrk="1" fontAlgn="auto" hangingPunct="1">
              <a:spcAft>
                <a:spcPts val="0"/>
              </a:spcAft>
              <a:buClr>
                <a:schemeClr val="accent3"/>
              </a:buClr>
              <a:buNone/>
              <a:defRPr/>
            </a:pPr>
            <a:r>
              <a:rPr lang="tr-TR" sz="2000" dirty="0" smtClean="0">
                <a:solidFill>
                  <a:schemeClr val="bg2">
                    <a:lumMod val="50000"/>
                  </a:schemeClr>
                </a:solidFill>
                <a:latin typeface="Times New Roman" pitchFamily="18" charset="0"/>
                <a:cs typeface="Times New Roman" pitchFamily="18" charset="0"/>
              </a:rPr>
              <a:t>Belediyemizin görev ve sorumlulukları doğrultusunda,halkımızın yerel ihtiyaçlarının karşılanabilmesi için gerekli mali büyüklüğe ulaşmak” </a:t>
            </a:r>
          </a:p>
          <a:p>
            <a:pPr marL="0" indent="0" algn="just" eaLnBrk="1" fontAlgn="auto" hangingPunct="1">
              <a:spcAft>
                <a:spcPts val="0"/>
              </a:spcAft>
              <a:buClr>
                <a:schemeClr val="accent3"/>
              </a:buClr>
              <a:buFont typeface="Wingdings 2"/>
              <a:buNone/>
              <a:defRPr/>
            </a:pPr>
            <a:r>
              <a:rPr lang="tr-TR" sz="2000" b="1" dirty="0">
                <a:solidFill>
                  <a:schemeClr val="bg2">
                    <a:lumMod val="50000"/>
                  </a:schemeClr>
                </a:solidFill>
                <a:latin typeface="Times New Roman" pitchFamily="18" charset="0"/>
                <a:cs typeface="Times New Roman" pitchFamily="18" charset="0"/>
              </a:rPr>
              <a:t>	</a:t>
            </a:r>
            <a:r>
              <a:rPr lang="tr-TR" sz="2000" dirty="0" smtClean="0">
                <a:solidFill>
                  <a:schemeClr val="bg2">
                    <a:lumMod val="50000"/>
                  </a:schemeClr>
                </a:solidFill>
                <a:latin typeface="Times New Roman" pitchFamily="18" charset="0"/>
                <a:cs typeface="Times New Roman" pitchFamily="18" charset="0"/>
              </a:rPr>
              <a:t>Belediye </a:t>
            </a:r>
            <a:r>
              <a:rPr lang="tr-TR" sz="2000" dirty="0">
                <a:solidFill>
                  <a:schemeClr val="bg2">
                    <a:lumMod val="50000"/>
                  </a:schemeClr>
                </a:solidFill>
                <a:latin typeface="Times New Roman" pitchFamily="18" charset="0"/>
                <a:cs typeface="Times New Roman" pitchFamily="18" charset="0"/>
              </a:rPr>
              <a:t>hizmetlerinin daha güçlü olarak sunulabilmesi için güçlü bir mali yapının </a:t>
            </a:r>
            <a:r>
              <a:rPr lang="tr-TR" sz="2000" dirty="0" smtClean="0">
                <a:solidFill>
                  <a:schemeClr val="bg2">
                    <a:lumMod val="50000"/>
                  </a:schemeClr>
                </a:solidFill>
                <a:latin typeface="Times New Roman" pitchFamily="18" charset="0"/>
                <a:cs typeface="Times New Roman" pitchFamily="18" charset="0"/>
              </a:rPr>
              <a:t>oluşturulması </a:t>
            </a:r>
            <a:r>
              <a:rPr lang="tr-TR" sz="2000" dirty="0">
                <a:solidFill>
                  <a:schemeClr val="bg2">
                    <a:lumMod val="50000"/>
                  </a:schemeClr>
                </a:solidFill>
                <a:latin typeface="Times New Roman" pitchFamily="18" charset="0"/>
                <a:cs typeface="Times New Roman" pitchFamily="18" charset="0"/>
              </a:rPr>
              <a:t>zorunludur. Kaynakların verimsiz kullanımı tüm kamu kurumlarının en temel problemleri arasında yer almaktadır. Mevcut kaynakların </a:t>
            </a:r>
            <a:r>
              <a:rPr lang="tr-TR" sz="2000" dirty="0" smtClean="0">
                <a:solidFill>
                  <a:schemeClr val="bg2">
                    <a:lumMod val="50000"/>
                  </a:schemeClr>
                </a:solidFill>
                <a:latin typeface="Times New Roman" pitchFamily="18" charset="0"/>
                <a:cs typeface="Times New Roman" pitchFamily="18" charset="0"/>
              </a:rPr>
              <a:t>geliştirilmesi</a:t>
            </a:r>
            <a:r>
              <a:rPr lang="tr-TR" sz="2000" dirty="0">
                <a:solidFill>
                  <a:schemeClr val="bg2">
                    <a:lumMod val="50000"/>
                  </a:schemeClr>
                </a:solidFill>
                <a:latin typeface="Times New Roman" pitchFamily="18" charset="0"/>
                <a:cs typeface="Times New Roman" pitchFamily="18" charset="0"/>
              </a:rPr>
              <a:t>, ilave kaynakların </a:t>
            </a:r>
            <a:r>
              <a:rPr lang="tr-TR" sz="2000" dirty="0" smtClean="0">
                <a:solidFill>
                  <a:schemeClr val="bg2">
                    <a:lumMod val="50000"/>
                  </a:schemeClr>
                </a:solidFill>
                <a:latin typeface="Times New Roman" pitchFamily="18" charset="0"/>
                <a:cs typeface="Times New Roman" pitchFamily="18" charset="0"/>
              </a:rPr>
              <a:t>oluşturulması </a:t>
            </a:r>
            <a:r>
              <a:rPr lang="tr-TR" sz="2000" dirty="0">
                <a:solidFill>
                  <a:schemeClr val="bg2">
                    <a:lumMod val="50000"/>
                  </a:schemeClr>
                </a:solidFill>
                <a:latin typeface="Times New Roman" pitchFamily="18" charset="0"/>
                <a:cs typeface="Times New Roman" pitchFamily="18" charset="0"/>
              </a:rPr>
              <a:t>için tahakkuk ve tahsilat artırıcı </a:t>
            </a:r>
            <a:r>
              <a:rPr lang="tr-TR" sz="2000" dirty="0" smtClean="0">
                <a:solidFill>
                  <a:schemeClr val="bg2">
                    <a:lumMod val="50000"/>
                  </a:schemeClr>
                </a:solidFill>
                <a:latin typeface="Times New Roman" pitchFamily="18" charset="0"/>
                <a:cs typeface="Times New Roman" pitchFamily="18" charset="0"/>
              </a:rPr>
              <a:t>çalışmalar </a:t>
            </a:r>
            <a:r>
              <a:rPr lang="tr-TR" sz="2000" dirty="0">
                <a:solidFill>
                  <a:schemeClr val="bg2">
                    <a:lumMod val="50000"/>
                  </a:schemeClr>
                </a:solidFill>
                <a:latin typeface="Times New Roman" pitchFamily="18" charset="0"/>
                <a:cs typeface="Times New Roman" pitchFamily="18" charset="0"/>
              </a:rPr>
              <a:t>yapılmasının yanı sıra, tasarruf politikalarına da önem verilmesi gerekmektedir. 5018 sayılı Kamu Mali Yönetimi ve Kontrol Kanununa göre; Kamu kaynaklarının etkin ve verimli bir ş</a:t>
            </a:r>
            <a:r>
              <a:rPr lang="tr-TR" sz="2000" dirty="0" smtClean="0">
                <a:solidFill>
                  <a:schemeClr val="bg2">
                    <a:lumMod val="50000"/>
                  </a:schemeClr>
                </a:solidFill>
                <a:latin typeface="Times New Roman" pitchFamily="18" charset="0"/>
                <a:cs typeface="Times New Roman" pitchFamily="18" charset="0"/>
              </a:rPr>
              <a:t>ekilde </a:t>
            </a:r>
            <a:r>
              <a:rPr lang="tr-TR" sz="2000" dirty="0">
                <a:solidFill>
                  <a:schemeClr val="bg2">
                    <a:lumMod val="50000"/>
                  </a:schemeClr>
                </a:solidFill>
                <a:latin typeface="Times New Roman" pitchFamily="18" charset="0"/>
                <a:cs typeface="Times New Roman" pitchFamily="18" charset="0"/>
              </a:rPr>
              <a:t>toplanılması ve kullanılması yönetimlerin sorumluluğu altındadır. </a:t>
            </a:r>
          </a:p>
          <a:p>
            <a:pPr marL="0" indent="0" algn="just" eaLnBrk="1" fontAlgn="auto" hangingPunct="1">
              <a:spcAft>
                <a:spcPts val="0"/>
              </a:spcAft>
              <a:buClr>
                <a:schemeClr val="accent3"/>
              </a:buClr>
              <a:buFont typeface="Wingdings 2"/>
              <a:buNone/>
              <a:defRPr/>
            </a:pPr>
            <a:r>
              <a:rPr lang="tr-TR" sz="2000" dirty="0" smtClean="0">
                <a:solidFill>
                  <a:schemeClr val="bg2">
                    <a:lumMod val="50000"/>
                  </a:schemeClr>
                </a:solidFill>
                <a:latin typeface="Times New Roman" pitchFamily="18" charset="0"/>
                <a:cs typeface="Times New Roman" pitchFamily="18" charset="0"/>
              </a:rPr>
              <a:t>	Yukarıda </a:t>
            </a:r>
            <a:r>
              <a:rPr lang="tr-TR" sz="2000" dirty="0">
                <a:solidFill>
                  <a:schemeClr val="bg2">
                    <a:lumMod val="50000"/>
                  </a:schemeClr>
                </a:solidFill>
                <a:latin typeface="Times New Roman" pitchFamily="18" charset="0"/>
                <a:cs typeface="Times New Roman" pitchFamily="18" charset="0"/>
              </a:rPr>
              <a:t>belirtilen hususlar doğrultusunda, birim olarak üzerimize </a:t>
            </a:r>
            <a:r>
              <a:rPr lang="tr-TR" sz="2000" dirty="0" smtClean="0">
                <a:solidFill>
                  <a:schemeClr val="bg2">
                    <a:lumMod val="50000"/>
                  </a:schemeClr>
                </a:solidFill>
                <a:latin typeface="Times New Roman" pitchFamily="18" charset="0"/>
                <a:cs typeface="Times New Roman" pitchFamily="18" charset="0"/>
              </a:rPr>
              <a:t>düşen </a:t>
            </a:r>
            <a:r>
              <a:rPr lang="tr-TR" sz="2000" dirty="0">
                <a:solidFill>
                  <a:schemeClr val="bg2">
                    <a:lumMod val="50000"/>
                  </a:schemeClr>
                </a:solidFill>
                <a:latin typeface="Times New Roman" pitchFamily="18" charset="0"/>
                <a:cs typeface="Times New Roman" pitchFamily="18" charset="0"/>
              </a:rPr>
              <a:t>sorumlulukları yerine getirebilmek için sürekli </a:t>
            </a:r>
            <a:r>
              <a:rPr lang="tr-TR" sz="2000" dirty="0" smtClean="0">
                <a:solidFill>
                  <a:schemeClr val="bg2">
                    <a:lumMod val="50000"/>
                  </a:schemeClr>
                </a:solidFill>
                <a:latin typeface="Times New Roman" pitchFamily="18" charset="0"/>
                <a:cs typeface="Times New Roman" pitchFamily="18" charset="0"/>
              </a:rPr>
              <a:t>gelişen </a:t>
            </a:r>
            <a:r>
              <a:rPr lang="tr-TR" sz="2000" dirty="0">
                <a:solidFill>
                  <a:schemeClr val="bg2">
                    <a:lumMod val="50000"/>
                  </a:schemeClr>
                </a:solidFill>
                <a:latin typeface="Times New Roman" pitchFamily="18" charset="0"/>
                <a:cs typeface="Times New Roman" pitchFamily="18" charset="0"/>
              </a:rPr>
              <a:t>ve </a:t>
            </a:r>
            <a:r>
              <a:rPr lang="tr-TR" sz="2000" dirty="0" smtClean="0">
                <a:solidFill>
                  <a:schemeClr val="bg2">
                    <a:lumMod val="50000"/>
                  </a:schemeClr>
                </a:solidFill>
                <a:latin typeface="Times New Roman" pitchFamily="18" charset="0"/>
                <a:cs typeface="Times New Roman" pitchFamily="18" charset="0"/>
              </a:rPr>
              <a:t>değişen şartlar </a:t>
            </a:r>
            <a:r>
              <a:rPr lang="tr-TR" sz="2000" dirty="0">
                <a:solidFill>
                  <a:schemeClr val="bg2">
                    <a:lumMod val="50000"/>
                  </a:schemeClr>
                </a:solidFill>
                <a:latin typeface="Times New Roman" pitchFamily="18" charset="0"/>
                <a:cs typeface="Times New Roman" pitchFamily="18" charset="0"/>
              </a:rPr>
              <a:t>dahilinde belediyemizin kaynaklarının etkin, verimli ve ekonomik kullanımı, gelir ve alacaklarının düzenli ve zamanında toplanabilmesi yönünde uygulama ve </a:t>
            </a:r>
            <a:r>
              <a:rPr lang="tr-TR" sz="2000" dirty="0" smtClean="0">
                <a:solidFill>
                  <a:schemeClr val="bg2">
                    <a:lumMod val="50000"/>
                  </a:schemeClr>
                </a:solidFill>
                <a:latin typeface="Times New Roman" pitchFamily="18" charset="0"/>
                <a:cs typeface="Times New Roman" pitchFamily="18" charset="0"/>
              </a:rPr>
              <a:t>çalışmalara </a:t>
            </a:r>
            <a:r>
              <a:rPr lang="tr-TR" sz="2000" dirty="0">
                <a:solidFill>
                  <a:schemeClr val="bg2">
                    <a:lumMod val="50000"/>
                  </a:schemeClr>
                </a:solidFill>
                <a:latin typeface="Times New Roman" pitchFamily="18" charset="0"/>
                <a:cs typeface="Times New Roman" pitchFamily="18" charset="0"/>
              </a:rPr>
              <a:t>devam edilecektir. </a:t>
            </a: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idx="4294967295"/>
          </p:nvPr>
        </p:nvSpPr>
        <p:spPr>
          <a:xfrm>
            <a:off x="785786" y="333375"/>
            <a:ext cx="7715304" cy="792163"/>
          </a:xfrm>
          <a:solidFill>
            <a:schemeClr val="bg1">
              <a:lumMod val="85000"/>
            </a:schemeClr>
          </a:solidFill>
        </p:spPr>
        <p:txBody>
          <a:bodyPr>
            <a:normAutofit fontScale="90000"/>
          </a:bodyPr>
          <a:lstStyle/>
          <a:p>
            <a:pPr algn="ctr" eaLnBrk="1" fontAlgn="auto" hangingPunct="1">
              <a:spcAft>
                <a:spcPts val="0"/>
              </a:spcAft>
              <a:defRPr/>
            </a:pPr>
            <a:r>
              <a:rPr lang="tr-TR" sz="5400" dirty="0" smtClean="0">
                <a:solidFill>
                  <a:schemeClr val="tx2">
                    <a:lumMod val="60000"/>
                    <a:lumOff val="40000"/>
                  </a:schemeClr>
                </a:solidFill>
              </a:rPr>
              <a:t> </a:t>
            </a:r>
            <a:r>
              <a:rPr lang="tr-TR" sz="5400" dirty="0">
                <a:solidFill>
                  <a:schemeClr val="bg2">
                    <a:lumMod val="50000"/>
                  </a:schemeClr>
                </a:solidFill>
              </a:rPr>
              <a:t>İLKELERİMİZ</a:t>
            </a:r>
            <a:endParaRPr lang="tr-TR" dirty="0">
              <a:solidFill>
                <a:schemeClr val="bg2">
                  <a:lumMod val="50000"/>
                </a:schemeClr>
              </a:solidFill>
            </a:endParaRPr>
          </a:p>
        </p:txBody>
      </p:sp>
      <p:sp>
        <p:nvSpPr>
          <p:cNvPr id="3" name="İçerik Yer Tutucusu 2"/>
          <p:cNvSpPr>
            <a:spLocks noGrp="1"/>
          </p:cNvSpPr>
          <p:nvPr>
            <p:ph idx="4294967295"/>
          </p:nvPr>
        </p:nvSpPr>
        <p:spPr>
          <a:xfrm>
            <a:off x="0" y="1328738"/>
            <a:ext cx="9144000" cy="5413375"/>
          </a:xfrm>
        </p:spPr>
        <p:txBody>
          <a:bodyPr>
            <a:normAutofit fontScale="92500" lnSpcReduction="10000"/>
          </a:bodyPr>
          <a:lstStyle/>
          <a:p>
            <a:pPr marL="274320" indent="-274320" algn="just" eaLnBrk="1" fontAlgn="auto" hangingPunct="1">
              <a:spcAft>
                <a:spcPts val="0"/>
              </a:spcAft>
              <a:buClr>
                <a:schemeClr val="accent3"/>
              </a:buClr>
              <a:buFont typeface="Wingdings 2"/>
              <a:buChar char=""/>
              <a:defRPr/>
            </a:pPr>
            <a:r>
              <a:rPr lang="tr-TR" sz="3000" dirty="0" smtClean="0">
                <a:solidFill>
                  <a:schemeClr val="bg2">
                    <a:lumMod val="50000"/>
                  </a:schemeClr>
                </a:solidFill>
                <a:latin typeface="Times New Roman" pitchFamily="18" charset="0"/>
                <a:cs typeface="Times New Roman" pitchFamily="18" charset="0"/>
              </a:rPr>
              <a:t>İşlemlerin </a:t>
            </a:r>
            <a:r>
              <a:rPr lang="tr-TR" sz="3000" dirty="0">
                <a:solidFill>
                  <a:schemeClr val="bg2">
                    <a:lumMod val="50000"/>
                  </a:schemeClr>
                </a:solidFill>
                <a:latin typeface="Times New Roman" pitchFamily="18" charset="0"/>
                <a:cs typeface="Times New Roman" pitchFamily="18" charset="0"/>
              </a:rPr>
              <a:t>zamanında ve doğru yapılmasıyla </a:t>
            </a:r>
            <a:r>
              <a:rPr lang="tr-TR" sz="3000" b="1" dirty="0">
                <a:solidFill>
                  <a:schemeClr val="bg2">
                    <a:lumMod val="50000"/>
                  </a:schemeClr>
                </a:solidFill>
                <a:latin typeface="Times New Roman" pitchFamily="18" charset="0"/>
                <a:cs typeface="Times New Roman" pitchFamily="18" charset="0"/>
              </a:rPr>
              <a:t>Güvenilirlik, </a:t>
            </a:r>
            <a:endParaRPr lang="tr-TR" sz="3000" dirty="0">
              <a:solidFill>
                <a:schemeClr val="bg2">
                  <a:lumMod val="50000"/>
                </a:schemeClr>
              </a:solidFill>
              <a:latin typeface="Times New Roman" pitchFamily="18" charset="0"/>
              <a:cs typeface="Times New Roman" pitchFamily="18" charset="0"/>
            </a:endParaRPr>
          </a:p>
          <a:p>
            <a:pPr marL="274320" indent="-274320" eaLnBrk="1" fontAlgn="auto" hangingPunct="1">
              <a:spcAft>
                <a:spcPts val="0"/>
              </a:spcAft>
              <a:buClr>
                <a:schemeClr val="accent3"/>
              </a:buClr>
              <a:buFont typeface="Wingdings 2"/>
              <a:buChar char=""/>
              <a:defRPr/>
            </a:pPr>
            <a:r>
              <a:rPr lang="tr-TR" sz="3000" dirty="0" smtClean="0">
                <a:solidFill>
                  <a:schemeClr val="bg2">
                    <a:lumMod val="50000"/>
                  </a:schemeClr>
                </a:solidFill>
                <a:latin typeface="Times New Roman" pitchFamily="18" charset="0"/>
                <a:cs typeface="Times New Roman" pitchFamily="18" charset="0"/>
              </a:rPr>
              <a:t>İşlem </a:t>
            </a:r>
            <a:r>
              <a:rPr lang="tr-TR" sz="3000" dirty="0">
                <a:solidFill>
                  <a:schemeClr val="bg2">
                    <a:lumMod val="50000"/>
                  </a:schemeClr>
                </a:solidFill>
                <a:latin typeface="Times New Roman" pitchFamily="18" charset="0"/>
                <a:cs typeface="Times New Roman" pitchFamily="18" charset="0"/>
              </a:rPr>
              <a:t>ve uygulamalarda </a:t>
            </a:r>
            <a:r>
              <a:rPr lang="tr-TR" sz="3000" b="1" dirty="0">
                <a:solidFill>
                  <a:schemeClr val="bg2">
                    <a:lumMod val="50000"/>
                  </a:schemeClr>
                </a:solidFill>
                <a:latin typeface="Times New Roman" pitchFamily="18" charset="0"/>
                <a:cs typeface="Times New Roman" pitchFamily="18" charset="0"/>
              </a:rPr>
              <a:t>Hukuka Uygunluk, </a:t>
            </a:r>
            <a:endParaRPr lang="tr-TR" sz="3000" dirty="0">
              <a:solidFill>
                <a:schemeClr val="bg2">
                  <a:lumMod val="50000"/>
                </a:schemeClr>
              </a:solidFill>
              <a:latin typeface="Times New Roman" pitchFamily="18" charset="0"/>
              <a:cs typeface="Times New Roman" pitchFamily="18" charset="0"/>
            </a:endParaRPr>
          </a:p>
          <a:p>
            <a:pPr marL="274320" indent="-274320" eaLnBrk="1" fontAlgn="auto" hangingPunct="1">
              <a:spcAft>
                <a:spcPts val="0"/>
              </a:spcAft>
              <a:buClr>
                <a:schemeClr val="accent3"/>
              </a:buClr>
              <a:buFont typeface="Wingdings 2"/>
              <a:buChar char=""/>
              <a:defRPr/>
            </a:pPr>
            <a:r>
              <a:rPr lang="tr-TR" sz="3000" dirty="0" smtClean="0">
                <a:solidFill>
                  <a:schemeClr val="bg2">
                    <a:lumMod val="50000"/>
                  </a:schemeClr>
                </a:solidFill>
                <a:latin typeface="Times New Roman" pitchFamily="18" charset="0"/>
                <a:cs typeface="Times New Roman" pitchFamily="18" charset="0"/>
              </a:rPr>
              <a:t>Hizmet </a:t>
            </a:r>
            <a:r>
              <a:rPr lang="tr-TR" sz="3000" dirty="0">
                <a:solidFill>
                  <a:schemeClr val="bg2">
                    <a:lumMod val="50000"/>
                  </a:schemeClr>
                </a:solidFill>
                <a:latin typeface="Times New Roman" pitchFamily="18" charset="0"/>
                <a:cs typeface="Times New Roman" pitchFamily="18" charset="0"/>
              </a:rPr>
              <a:t>sunumlarında yerindelik ve uygunluk prensibinden hareketle </a:t>
            </a:r>
            <a:r>
              <a:rPr lang="tr-TR" sz="3000" b="1" dirty="0">
                <a:solidFill>
                  <a:schemeClr val="bg2">
                    <a:lumMod val="50000"/>
                  </a:schemeClr>
                </a:solidFill>
                <a:latin typeface="Times New Roman" pitchFamily="18" charset="0"/>
                <a:cs typeface="Times New Roman" pitchFamily="18" charset="0"/>
              </a:rPr>
              <a:t>Etkinlik, </a:t>
            </a:r>
            <a:endParaRPr lang="tr-TR" sz="3000" dirty="0">
              <a:solidFill>
                <a:schemeClr val="bg2">
                  <a:lumMod val="50000"/>
                </a:schemeClr>
              </a:solidFill>
              <a:latin typeface="Times New Roman" pitchFamily="18" charset="0"/>
              <a:cs typeface="Times New Roman" pitchFamily="18" charset="0"/>
            </a:endParaRPr>
          </a:p>
          <a:p>
            <a:pPr marL="274320" indent="-274320" eaLnBrk="1" fontAlgn="auto" hangingPunct="1">
              <a:spcAft>
                <a:spcPts val="0"/>
              </a:spcAft>
              <a:buClr>
                <a:schemeClr val="accent3"/>
              </a:buClr>
              <a:buFont typeface="Wingdings 2"/>
              <a:buChar char=""/>
              <a:defRPr/>
            </a:pPr>
            <a:r>
              <a:rPr lang="tr-TR" sz="3000" dirty="0" smtClean="0">
                <a:solidFill>
                  <a:schemeClr val="bg2">
                    <a:lumMod val="50000"/>
                  </a:schemeClr>
                </a:solidFill>
                <a:latin typeface="Times New Roman" pitchFamily="18" charset="0"/>
                <a:cs typeface="Times New Roman" pitchFamily="18" charset="0"/>
              </a:rPr>
              <a:t>Nitelikli</a:t>
            </a:r>
            <a:r>
              <a:rPr lang="tr-TR" sz="3000" dirty="0">
                <a:solidFill>
                  <a:schemeClr val="bg2">
                    <a:lumMod val="50000"/>
                  </a:schemeClr>
                </a:solidFill>
                <a:latin typeface="Times New Roman" pitchFamily="18" charset="0"/>
                <a:cs typeface="Times New Roman" pitchFamily="18" charset="0"/>
              </a:rPr>
              <a:t>, üretken ve rasyonel yöntemlerle </a:t>
            </a:r>
            <a:r>
              <a:rPr lang="tr-TR" sz="3000" b="1" dirty="0">
                <a:solidFill>
                  <a:schemeClr val="bg2">
                    <a:lumMod val="50000"/>
                  </a:schemeClr>
                </a:solidFill>
                <a:latin typeface="Times New Roman" pitchFamily="18" charset="0"/>
                <a:cs typeface="Times New Roman" pitchFamily="18" charset="0"/>
              </a:rPr>
              <a:t>Verimlilik, </a:t>
            </a:r>
            <a:endParaRPr lang="tr-TR" sz="3000" dirty="0">
              <a:solidFill>
                <a:schemeClr val="bg2">
                  <a:lumMod val="50000"/>
                </a:schemeClr>
              </a:solidFill>
              <a:latin typeface="Times New Roman" pitchFamily="18" charset="0"/>
              <a:cs typeface="Times New Roman" pitchFamily="18" charset="0"/>
            </a:endParaRPr>
          </a:p>
          <a:p>
            <a:pPr marL="274320" indent="-274320" eaLnBrk="1" fontAlgn="auto" hangingPunct="1">
              <a:spcAft>
                <a:spcPts val="0"/>
              </a:spcAft>
              <a:buClr>
                <a:schemeClr val="accent3"/>
              </a:buClr>
              <a:buFont typeface="Wingdings 2"/>
              <a:buChar char=""/>
              <a:defRPr/>
            </a:pPr>
            <a:r>
              <a:rPr lang="tr-TR" sz="3000" dirty="0" smtClean="0">
                <a:solidFill>
                  <a:schemeClr val="bg2">
                    <a:lumMod val="50000"/>
                  </a:schemeClr>
                </a:solidFill>
                <a:latin typeface="Times New Roman" pitchFamily="18" charset="0"/>
                <a:cs typeface="Times New Roman" pitchFamily="18" charset="0"/>
              </a:rPr>
              <a:t>Karar </a:t>
            </a:r>
            <a:r>
              <a:rPr lang="tr-TR" sz="3000" dirty="0">
                <a:solidFill>
                  <a:schemeClr val="bg2">
                    <a:lumMod val="50000"/>
                  </a:schemeClr>
                </a:solidFill>
                <a:latin typeface="Times New Roman" pitchFamily="18" charset="0"/>
                <a:cs typeface="Times New Roman" pitchFamily="18" charset="0"/>
              </a:rPr>
              <a:t>ve değerlendirmelerde </a:t>
            </a:r>
            <a:r>
              <a:rPr lang="tr-TR" sz="3000" b="1" dirty="0">
                <a:solidFill>
                  <a:schemeClr val="bg2">
                    <a:lumMod val="50000"/>
                  </a:schemeClr>
                </a:solidFill>
                <a:latin typeface="Times New Roman" pitchFamily="18" charset="0"/>
                <a:cs typeface="Times New Roman" pitchFamily="18" charset="0"/>
              </a:rPr>
              <a:t>Açıklık, </a:t>
            </a:r>
            <a:endParaRPr lang="tr-TR" sz="3000" dirty="0">
              <a:solidFill>
                <a:schemeClr val="bg2">
                  <a:lumMod val="50000"/>
                </a:schemeClr>
              </a:solidFill>
              <a:latin typeface="Times New Roman" pitchFamily="18" charset="0"/>
              <a:cs typeface="Times New Roman" pitchFamily="18" charset="0"/>
            </a:endParaRPr>
          </a:p>
          <a:p>
            <a:pPr marL="274320" indent="-274320" eaLnBrk="1" fontAlgn="auto" hangingPunct="1">
              <a:spcAft>
                <a:spcPts val="0"/>
              </a:spcAft>
              <a:buClr>
                <a:schemeClr val="accent3"/>
              </a:buClr>
              <a:buFont typeface="Wingdings 2"/>
              <a:buChar char=""/>
              <a:defRPr/>
            </a:pPr>
            <a:r>
              <a:rPr lang="tr-TR" sz="3000" dirty="0" smtClean="0">
                <a:solidFill>
                  <a:schemeClr val="bg2">
                    <a:lumMod val="50000"/>
                  </a:schemeClr>
                </a:solidFill>
                <a:latin typeface="Times New Roman" pitchFamily="18" charset="0"/>
                <a:cs typeface="Times New Roman" pitchFamily="18" charset="0"/>
              </a:rPr>
              <a:t>Hizmet </a:t>
            </a:r>
            <a:r>
              <a:rPr lang="tr-TR" sz="3000" dirty="0">
                <a:solidFill>
                  <a:schemeClr val="bg2">
                    <a:lumMod val="50000"/>
                  </a:schemeClr>
                </a:solidFill>
                <a:latin typeface="Times New Roman" pitchFamily="18" charset="0"/>
                <a:cs typeface="Times New Roman" pitchFamily="18" charset="0"/>
              </a:rPr>
              <a:t>sunumlarında </a:t>
            </a:r>
            <a:r>
              <a:rPr lang="tr-TR" sz="3000" b="1" dirty="0">
                <a:solidFill>
                  <a:schemeClr val="bg2">
                    <a:lumMod val="50000"/>
                  </a:schemeClr>
                </a:solidFill>
                <a:latin typeface="Times New Roman" pitchFamily="18" charset="0"/>
                <a:cs typeface="Times New Roman" pitchFamily="18" charset="0"/>
              </a:rPr>
              <a:t>Adalet, </a:t>
            </a:r>
            <a:endParaRPr lang="tr-TR" sz="3000" dirty="0">
              <a:solidFill>
                <a:schemeClr val="bg2">
                  <a:lumMod val="50000"/>
                </a:schemeClr>
              </a:solidFill>
              <a:latin typeface="Times New Roman" pitchFamily="18" charset="0"/>
              <a:cs typeface="Times New Roman" pitchFamily="18" charset="0"/>
            </a:endParaRPr>
          </a:p>
          <a:p>
            <a:pPr marL="274320" indent="-274320" eaLnBrk="1" fontAlgn="auto" hangingPunct="1">
              <a:spcAft>
                <a:spcPts val="0"/>
              </a:spcAft>
              <a:buClr>
                <a:schemeClr val="accent3"/>
              </a:buClr>
              <a:buFont typeface="Wingdings 2"/>
              <a:buChar char=""/>
              <a:defRPr/>
            </a:pPr>
            <a:r>
              <a:rPr lang="tr-TR" sz="3000" dirty="0" smtClean="0">
                <a:solidFill>
                  <a:schemeClr val="bg2">
                    <a:lumMod val="50000"/>
                  </a:schemeClr>
                </a:solidFill>
                <a:latin typeface="Times New Roman" pitchFamily="18" charset="0"/>
                <a:cs typeface="Times New Roman" pitchFamily="18" charset="0"/>
              </a:rPr>
              <a:t>Yaklaşımda </a:t>
            </a:r>
            <a:r>
              <a:rPr lang="tr-TR" sz="3000" b="1" dirty="0" smtClean="0">
                <a:solidFill>
                  <a:schemeClr val="bg2">
                    <a:lumMod val="50000"/>
                  </a:schemeClr>
                </a:solidFill>
                <a:latin typeface="Times New Roman" pitchFamily="18" charset="0"/>
                <a:cs typeface="Times New Roman" pitchFamily="18" charset="0"/>
              </a:rPr>
              <a:t>Eşitlik</a:t>
            </a:r>
            <a:r>
              <a:rPr lang="tr-TR" sz="3000" b="1" dirty="0">
                <a:solidFill>
                  <a:schemeClr val="bg2">
                    <a:lumMod val="50000"/>
                  </a:schemeClr>
                </a:solidFill>
                <a:latin typeface="Times New Roman" pitchFamily="18" charset="0"/>
                <a:cs typeface="Times New Roman" pitchFamily="18" charset="0"/>
              </a:rPr>
              <a:t>, </a:t>
            </a:r>
            <a:endParaRPr lang="tr-TR" sz="3000" dirty="0">
              <a:solidFill>
                <a:schemeClr val="bg2">
                  <a:lumMod val="50000"/>
                </a:schemeClr>
              </a:solidFill>
              <a:latin typeface="Times New Roman" pitchFamily="18" charset="0"/>
              <a:cs typeface="Times New Roman" pitchFamily="18" charset="0"/>
            </a:endParaRPr>
          </a:p>
          <a:p>
            <a:pPr marL="274320" indent="-274320" eaLnBrk="1" fontAlgn="auto" hangingPunct="1">
              <a:spcAft>
                <a:spcPts val="0"/>
              </a:spcAft>
              <a:buClr>
                <a:schemeClr val="accent3"/>
              </a:buClr>
              <a:buFont typeface="Wingdings 2"/>
              <a:buChar char=""/>
              <a:defRPr/>
            </a:pPr>
            <a:r>
              <a:rPr lang="tr-TR" sz="3000" dirty="0" smtClean="0">
                <a:solidFill>
                  <a:schemeClr val="bg2">
                    <a:lumMod val="50000"/>
                  </a:schemeClr>
                </a:solidFill>
                <a:latin typeface="Times New Roman" pitchFamily="18" charset="0"/>
                <a:cs typeface="Times New Roman" pitchFamily="18" charset="0"/>
              </a:rPr>
              <a:t>Çalışmalarda </a:t>
            </a:r>
            <a:r>
              <a:rPr lang="tr-TR" sz="3000" b="1" dirty="0">
                <a:solidFill>
                  <a:schemeClr val="bg2">
                    <a:lumMod val="50000"/>
                  </a:schemeClr>
                </a:solidFill>
                <a:latin typeface="Times New Roman" pitchFamily="18" charset="0"/>
                <a:cs typeface="Times New Roman" pitchFamily="18" charset="0"/>
              </a:rPr>
              <a:t>Ekip Ruhu, </a:t>
            </a:r>
            <a:endParaRPr lang="tr-TR" sz="3000" dirty="0">
              <a:solidFill>
                <a:schemeClr val="bg2">
                  <a:lumMod val="50000"/>
                </a:schemeClr>
              </a:solidFill>
              <a:latin typeface="Times New Roman" pitchFamily="18" charset="0"/>
              <a:cs typeface="Times New Roman" pitchFamily="18" charset="0"/>
            </a:endParaRPr>
          </a:p>
          <a:p>
            <a:pPr marL="274320" indent="-274320" eaLnBrk="1" fontAlgn="auto" hangingPunct="1">
              <a:spcAft>
                <a:spcPts val="0"/>
              </a:spcAft>
              <a:buClr>
                <a:schemeClr val="accent3"/>
              </a:buClr>
              <a:buFont typeface="Wingdings 2"/>
              <a:buChar char=""/>
              <a:defRPr/>
            </a:pPr>
            <a:r>
              <a:rPr lang="tr-TR" sz="3000" dirty="0" smtClean="0">
                <a:solidFill>
                  <a:schemeClr val="bg2">
                    <a:lumMod val="50000"/>
                  </a:schemeClr>
                </a:solidFill>
                <a:latin typeface="Times New Roman" pitchFamily="18" charset="0"/>
                <a:cs typeface="Times New Roman" pitchFamily="18" charset="0"/>
              </a:rPr>
              <a:t>Araştırma </a:t>
            </a:r>
            <a:r>
              <a:rPr lang="tr-TR" sz="3000" dirty="0">
                <a:solidFill>
                  <a:schemeClr val="bg2">
                    <a:lumMod val="50000"/>
                  </a:schemeClr>
                </a:solidFill>
                <a:latin typeface="Times New Roman" pitchFamily="18" charset="0"/>
                <a:cs typeface="Times New Roman" pitchFamily="18" charset="0"/>
              </a:rPr>
              <a:t>ve Uygulamalarla </a:t>
            </a:r>
            <a:r>
              <a:rPr lang="tr-TR" sz="3000" b="1" dirty="0">
                <a:solidFill>
                  <a:schemeClr val="bg2">
                    <a:lumMod val="50000"/>
                  </a:schemeClr>
                </a:solidFill>
                <a:latin typeface="Times New Roman" pitchFamily="18" charset="0"/>
                <a:cs typeface="Times New Roman" pitchFamily="18" charset="0"/>
              </a:rPr>
              <a:t>Sürekli </a:t>
            </a:r>
            <a:r>
              <a:rPr lang="tr-TR" sz="3000" b="1" dirty="0" smtClean="0">
                <a:solidFill>
                  <a:schemeClr val="bg2">
                    <a:lumMod val="50000"/>
                  </a:schemeClr>
                </a:solidFill>
                <a:latin typeface="Times New Roman" pitchFamily="18" charset="0"/>
                <a:cs typeface="Times New Roman" pitchFamily="18" charset="0"/>
              </a:rPr>
              <a:t>Gelişim</a:t>
            </a:r>
            <a:r>
              <a:rPr lang="tr-TR" sz="3000" b="1" dirty="0">
                <a:solidFill>
                  <a:schemeClr val="bg2">
                    <a:lumMod val="50000"/>
                  </a:schemeClr>
                </a:solidFill>
                <a:latin typeface="Times New Roman" pitchFamily="18" charset="0"/>
                <a:cs typeface="Times New Roman" pitchFamily="18" charset="0"/>
              </a:rPr>
              <a:t>, </a:t>
            </a:r>
            <a:endParaRPr lang="tr-TR" sz="3000" dirty="0">
              <a:solidFill>
                <a:schemeClr val="bg2">
                  <a:lumMod val="50000"/>
                </a:schemeClr>
              </a:solidFill>
              <a:latin typeface="Times New Roman" pitchFamily="18" charset="0"/>
              <a:cs typeface="Times New Roman" pitchFamily="18" charset="0"/>
            </a:endParaRPr>
          </a:p>
          <a:p>
            <a:pPr marL="274320" indent="-274320" eaLnBrk="1" fontAlgn="auto" hangingPunct="1">
              <a:spcAft>
                <a:spcPts val="0"/>
              </a:spcAft>
              <a:buClr>
                <a:schemeClr val="accent3"/>
              </a:buClr>
              <a:buFont typeface="Wingdings 2"/>
              <a:buChar char=""/>
              <a:defRPr/>
            </a:pPr>
            <a:r>
              <a:rPr lang="tr-TR" sz="3000" dirty="0" smtClean="0">
                <a:solidFill>
                  <a:schemeClr val="bg2">
                    <a:lumMod val="50000"/>
                  </a:schemeClr>
                </a:solidFill>
                <a:latin typeface="Times New Roman" pitchFamily="18" charset="0"/>
                <a:cs typeface="Times New Roman" pitchFamily="18" charset="0"/>
              </a:rPr>
              <a:t>Sürekli gelişim </a:t>
            </a:r>
            <a:r>
              <a:rPr lang="tr-TR" sz="3000" dirty="0">
                <a:solidFill>
                  <a:schemeClr val="bg2">
                    <a:lumMod val="50000"/>
                  </a:schemeClr>
                </a:solidFill>
                <a:latin typeface="Times New Roman" pitchFamily="18" charset="0"/>
                <a:cs typeface="Times New Roman" pitchFamily="18" charset="0"/>
              </a:rPr>
              <a:t>için </a:t>
            </a:r>
            <a:r>
              <a:rPr lang="tr-TR" sz="3000" b="1" dirty="0">
                <a:solidFill>
                  <a:schemeClr val="bg2">
                    <a:lumMod val="50000"/>
                  </a:schemeClr>
                </a:solidFill>
                <a:latin typeface="Times New Roman" pitchFamily="18" charset="0"/>
                <a:cs typeface="Times New Roman" pitchFamily="18" charset="0"/>
              </a:rPr>
              <a:t>Sürekli Eğitim </a:t>
            </a:r>
            <a:endParaRPr lang="tr-TR" sz="3000" dirty="0">
              <a:solidFill>
                <a:schemeClr val="bg2">
                  <a:lumMod val="50000"/>
                </a:schemeClr>
              </a:solidFill>
              <a:latin typeface="Times New Roman" pitchFamily="18" charset="0"/>
              <a:cs typeface="Times New Roman" pitchFamily="18" charset="0"/>
            </a:endParaRPr>
          </a:p>
          <a:p>
            <a:pPr marL="274320" indent="-274320" eaLnBrk="1" fontAlgn="auto" hangingPunct="1">
              <a:spcAft>
                <a:spcPts val="0"/>
              </a:spcAft>
              <a:buClr>
                <a:schemeClr val="accent3"/>
              </a:buClr>
              <a:buFont typeface="Wingdings 2"/>
              <a:buChar char=""/>
              <a:defRPr/>
            </a:pPr>
            <a:endParaRPr lang="tr-TR" dirty="0"/>
          </a:p>
          <a:p>
            <a:pPr marL="274320" indent="-274320" eaLnBrk="1" fontAlgn="auto" hangingPunct="1">
              <a:spcAft>
                <a:spcPts val="0"/>
              </a:spcAft>
              <a:buClr>
                <a:schemeClr val="accent3"/>
              </a:buClr>
              <a:buFont typeface="Wingdings 2"/>
              <a:buChar char=""/>
              <a:defRPr/>
            </a:pPr>
            <a:endParaRPr lang="tr-TR" dirty="0"/>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Başlık"/>
          <p:cNvSpPr>
            <a:spLocks noGrp="1"/>
          </p:cNvSpPr>
          <p:nvPr>
            <p:ph type="title"/>
          </p:nvPr>
        </p:nvSpPr>
        <p:spPr>
          <a:solidFill>
            <a:schemeClr val="bg2">
              <a:lumMod val="90000"/>
            </a:schemeClr>
          </a:solidFill>
        </p:spPr>
        <p:txBody>
          <a:bodyPr/>
          <a:lstStyle/>
          <a:p>
            <a:r>
              <a:rPr lang="tr-TR" dirty="0" smtClean="0">
                <a:solidFill>
                  <a:schemeClr val="accent1">
                    <a:lumMod val="60000"/>
                    <a:lumOff val="40000"/>
                  </a:schemeClr>
                </a:solidFill>
              </a:rPr>
              <a:t>MUHASEBE HİZMETLERİ</a:t>
            </a:r>
            <a:endParaRPr lang="tr-TR" dirty="0">
              <a:solidFill>
                <a:schemeClr val="accent1">
                  <a:lumMod val="60000"/>
                  <a:lumOff val="40000"/>
                </a:schemeClr>
              </a:solidFill>
            </a:endParaRPr>
          </a:p>
        </p:txBody>
      </p:sp>
      <p:sp>
        <p:nvSpPr>
          <p:cNvPr id="3" name="İçerik Yer Tutucusu 2"/>
          <p:cNvSpPr>
            <a:spLocks noGrp="1"/>
          </p:cNvSpPr>
          <p:nvPr>
            <p:ph idx="1"/>
          </p:nvPr>
        </p:nvSpPr>
        <p:spPr/>
        <p:txBody>
          <a:bodyPr>
            <a:normAutofit fontScale="92500" lnSpcReduction="10000"/>
          </a:bodyPr>
          <a:lstStyle/>
          <a:p>
            <a:pPr marL="0" indent="0" eaLnBrk="1" fontAlgn="auto" hangingPunct="1">
              <a:spcAft>
                <a:spcPts val="0"/>
              </a:spcAft>
              <a:buClr>
                <a:schemeClr val="accent3"/>
              </a:buClr>
              <a:buFont typeface="Wingdings 2"/>
              <a:buNone/>
              <a:defRPr/>
            </a:pPr>
            <a:r>
              <a:rPr lang="tr-TR" sz="2000" dirty="0" smtClean="0">
                <a:solidFill>
                  <a:schemeClr val="bg2">
                    <a:lumMod val="50000"/>
                  </a:schemeClr>
                </a:solidFill>
                <a:latin typeface="Times New Roman" pitchFamily="18" charset="0"/>
                <a:cs typeface="Times New Roman" pitchFamily="18" charset="0"/>
              </a:rPr>
              <a:t>*Harcama </a:t>
            </a:r>
            <a:r>
              <a:rPr lang="tr-TR" sz="2000" dirty="0">
                <a:solidFill>
                  <a:schemeClr val="bg2">
                    <a:lumMod val="50000"/>
                  </a:schemeClr>
                </a:solidFill>
                <a:latin typeface="Times New Roman" pitchFamily="18" charset="0"/>
                <a:cs typeface="Times New Roman" pitchFamily="18" charset="0"/>
              </a:rPr>
              <a:t>Belgelerinin Kontrol İşlemleri </a:t>
            </a:r>
          </a:p>
          <a:p>
            <a:pPr marL="0" indent="0" eaLnBrk="1" fontAlgn="auto" hangingPunct="1">
              <a:spcAft>
                <a:spcPts val="0"/>
              </a:spcAft>
              <a:buClr>
                <a:schemeClr val="accent3"/>
              </a:buClr>
              <a:buFont typeface="Wingdings 2"/>
              <a:buNone/>
              <a:defRPr/>
            </a:pPr>
            <a:r>
              <a:rPr lang="tr-TR" sz="2000" dirty="0" smtClean="0">
                <a:solidFill>
                  <a:schemeClr val="bg2">
                    <a:lumMod val="50000"/>
                  </a:schemeClr>
                </a:solidFill>
                <a:latin typeface="Times New Roman" pitchFamily="18" charset="0"/>
                <a:cs typeface="Times New Roman" pitchFamily="18" charset="0"/>
              </a:rPr>
              <a:t>*Ödeme </a:t>
            </a:r>
            <a:r>
              <a:rPr lang="tr-TR" sz="2000" dirty="0">
                <a:solidFill>
                  <a:schemeClr val="bg2">
                    <a:lumMod val="50000"/>
                  </a:schemeClr>
                </a:solidFill>
                <a:latin typeface="Times New Roman" pitchFamily="18" charset="0"/>
                <a:cs typeface="Times New Roman" pitchFamily="18" charset="0"/>
              </a:rPr>
              <a:t>Emri Belgelerinin Düzenlenmesi</a:t>
            </a:r>
          </a:p>
          <a:p>
            <a:pPr marL="0" indent="0" eaLnBrk="1" fontAlgn="auto" hangingPunct="1">
              <a:spcAft>
                <a:spcPts val="0"/>
              </a:spcAft>
              <a:buClr>
                <a:schemeClr val="accent3"/>
              </a:buClr>
              <a:buFont typeface="Wingdings 2"/>
              <a:buNone/>
              <a:defRPr/>
            </a:pPr>
            <a:r>
              <a:rPr lang="tr-TR" sz="2000" dirty="0" smtClean="0">
                <a:solidFill>
                  <a:schemeClr val="bg2">
                    <a:lumMod val="50000"/>
                  </a:schemeClr>
                </a:solidFill>
                <a:latin typeface="Times New Roman" pitchFamily="18" charset="0"/>
                <a:cs typeface="Times New Roman" pitchFamily="18" charset="0"/>
              </a:rPr>
              <a:t>* </a:t>
            </a:r>
            <a:r>
              <a:rPr lang="tr-TR" sz="2000" dirty="0">
                <a:solidFill>
                  <a:schemeClr val="bg2">
                    <a:lumMod val="50000"/>
                  </a:schemeClr>
                </a:solidFill>
                <a:latin typeface="Times New Roman" pitchFamily="18" charset="0"/>
                <a:cs typeface="Times New Roman" pitchFamily="18" charset="0"/>
              </a:rPr>
              <a:t>Muhasebe </a:t>
            </a:r>
            <a:r>
              <a:rPr lang="tr-TR" sz="2000" dirty="0" smtClean="0">
                <a:solidFill>
                  <a:schemeClr val="bg2">
                    <a:lumMod val="50000"/>
                  </a:schemeClr>
                </a:solidFill>
                <a:latin typeface="Times New Roman" pitchFamily="18" charset="0"/>
                <a:cs typeface="Times New Roman" pitchFamily="18" charset="0"/>
              </a:rPr>
              <a:t>işlem Fişlerinin </a:t>
            </a:r>
            <a:r>
              <a:rPr lang="tr-TR" sz="2000" dirty="0">
                <a:solidFill>
                  <a:schemeClr val="bg2">
                    <a:lumMod val="50000"/>
                  </a:schemeClr>
                </a:solidFill>
                <a:latin typeface="Times New Roman" pitchFamily="18" charset="0"/>
                <a:cs typeface="Times New Roman" pitchFamily="18" charset="0"/>
              </a:rPr>
              <a:t>Düzenlenmesi </a:t>
            </a:r>
          </a:p>
          <a:p>
            <a:pPr marL="0" indent="0" eaLnBrk="1" fontAlgn="auto" hangingPunct="1">
              <a:spcAft>
                <a:spcPts val="0"/>
              </a:spcAft>
              <a:buClr>
                <a:schemeClr val="accent3"/>
              </a:buClr>
              <a:buFont typeface="Wingdings 2"/>
              <a:buNone/>
              <a:defRPr/>
            </a:pPr>
            <a:r>
              <a:rPr lang="tr-TR" sz="2000" dirty="0" smtClean="0">
                <a:solidFill>
                  <a:schemeClr val="bg2">
                    <a:lumMod val="50000"/>
                  </a:schemeClr>
                </a:solidFill>
                <a:latin typeface="Times New Roman" pitchFamily="18" charset="0"/>
                <a:cs typeface="Times New Roman" pitchFamily="18" charset="0"/>
              </a:rPr>
              <a:t>*Dönem başı </a:t>
            </a:r>
            <a:r>
              <a:rPr lang="tr-TR" sz="2000" dirty="0">
                <a:solidFill>
                  <a:schemeClr val="bg2">
                    <a:lumMod val="50000"/>
                  </a:schemeClr>
                </a:solidFill>
                <a:latin typeface="Times New Roman" pitchFamily="18" charset="0"/>
                <a:cs typeface="Times New Roman" pitchFamily="18" charset="0"/>
              </a:rPr>
              <a:t>kayıtlarının yapılması </a:t>
            </a:r>
            <a:endParaRPr lang="tr-TR" sz="2000" dirty="0" smtClean="0">
              <a:solidFill>
                <a:schemeClr val="bg2">
                  <a:lumMod val="50000"/>
                </a:schemeClr>
              </a:solidFill>
              <a:latin typeface="Times New Roman" pitchFamily="18" charset="0"/>
              <a:cs typeface="Times New Roman" pitchFamily="18" charset="0"/>
            </a:endParaRPr>
          </a:p>
          <a:p>
            <a:pPr marL="0" indent="0" eaLnBrk="1" fontAlgn="auto" hangingPunct="1">
              <a:spcAft>
                <a:spcPts val="0"/>
              </a:spcAft>
              <a:buClr>
                <a:schemeClr val="accent3"/>
              </a:buClr>
              <a:buFont typeface="Wingdings 2"/>
              <a:buNone/>
              <a:defRPr/>
            </a:pPr>
            <a:r>
              <a:rPr lang="tr-TR" sz="2000" dirty="0" smtClean="0">
                <a:solidFill>
                  <a:schemeClr val="bg2">
                    <a:lumMod val="50000"/>
                  </a:schemeClr>
                </a:solidFill>
                <a:latin typeface="Times New Roman" pitchFamily="18" charset="0"/>
                <a:cs typeface="Times New Roman" pitchFamily="18" charset="0"/>
              </a:rPr>
              <a:t>*Ay </a:t>
            </a:r>
            <a:r>
              <a:rPr lang="tr-TR" sz="2000" dirty="0">
                <a:solidFill>
                  <a:schemeClr val="bg2">
                    <a:lumMod val="50000"/>
                  </a:schemeClr>
                </a:solidFill>
                <a:latin typeface="Times New Roman" pitchFamily="18" charset="0"/>
                <a:cs typeface="Times New Roman" pitchFamily="18" charset="0"/>
              </a:rPr>
              <a:t>sonu kayıtlarının yapılması </a:t>
            </a:r>
          </a:p>
          <a:p>
            <a:pPr marL="0" indent="0" eaLnBrk="1" fontAlgn="auto" hangingPunct="1">
              <a:spcAft>
                <a:spcPts val="0"/>
              </a:spcAft>
              <a:buClr>
                <a:schemeClr val="accent3"/>
              </a:buClr>
              <a:buFont typeface="Wingdings 2"/>
              <a:buNone/>
              <a:defRPr/>
            </a:pPr>
            <a:r>
              <a:rPr lang="tr-TR" sz="2000" dirty="0" smtClean="0">
                <a:solidFill>
                  <a:schemeClr val="bg2">
                    <a:lumMod val="50000"/>
                  </a:schemeClr>
                </a:solidFill>
                <a:latin typeface="Times New Roman" pitchFamily="18" charset="0"/>
                <a:cs typeface="Times New Roman" pitchFamily="18" charset="0"/>
              </a:rPr>
              <a:t>*Gelir </a:t>
            </a:r>
            <a:r>
              <a:rPr lang="tr-TR" sz="2000" dirty="0">
                <a:solidFill>
                  <a:schemeClr val="bg2">
                    <a:lumMod val="50000"/>
                  </a:schemeClr>
                </a:solidFill>
                <a:latin typeface="Times New Roman" pitchFamily="18" charset="0"/>
                <a:cs typeface="Times New Roman" pitchFamily="18" charset="0"/>
              </a:rPr>
              <a:t>ve Giderlerin </a:t>
            </a:r>
            <a:r>
              <a:rPr lang="tr-TR" sz="2000" dirty="0" smtClean="0">
                <a:solidFill>
                  <a:schemeClr val="bg2">
                    <a:lumMod val="50000"/>
                  </a:schemeClr>
                </a:solidFill>
                <a:latin typeface="Times New Roman" pitchFamily="18" charset="0"/>
                <a:cs typeface="Times New Roman" pitchFamily="18" charset="0"/>
              </a:rPr>
              <a:t>Muhasebeleştirilmesi </a:t>
            </a:r>
          </a:p>
          <a:p>
            <a:pPr marL="0" indent="0" eaLnBrk="1" fontAlgn="auto" hangingPunct="1">
              <a:spcAft>
                <a:spcPts val="0"/>
              </a:spcAft>
              <a:buClr>
                <a:schemeClr val="accent3"/>
              </a:buClr>
              <a:buFont typeface="Wingdings 2"/>
              <a:buNone/>
              <a:defRPr/>
            </a:pPr>
            <a:r>
              <a:rPr lang="tr-TR" sz="2000" dirty="0" smtClean="0">
                <a:solidFill>
                  <a:schemeClr val="bg2">
                    <a:lumMod val="50000"/>
                  </a:schemeClr>
                </a:solidFill>
                <a:latin typeface="Times New Roman" pitchFamily="18" charset="0"/>
                <a:cs typeface="Times New Roman" pitchFamily="18" charset="0"/>
              </a:rPr>
              <a:t>*Banka </a:t>
            </a:r>
            <a:r>
              <a:rPr lang="tr-TR" sz="2000" dirty="0">
                <a:solidFill>
                  <a:schemeClr val="bg2">
                    <a:lumMod val="50000"/>
                  </a:schemeClr>
                </a:solidFill>
                <a:latin typeface="Times New Roman" pitchFamily="18" charset="0"/>
                <a:cs typeface="Times New Roman" pitchFamily="18" charset="0"/>
              </a:rPr>
              <a:t>kayıtlarının takibi ve mutabakatın </a:t>
            </a:r>
            <a:r>
              <a:rPr lang="tr-TR" sz="2000" dirty="0" smtClean="0">
                <a:solidFill>
                  <a:schemeClr val="bg2">
                    <a:lumMod val="50000"/>
                  </a:schemeClr>
                </a:solidFill>
                <a:latin typeface="Times New Roman" pitchFamily="18" charset="0"/>
                <a:cs typeface="Times New Roman" pitchFamily="18" charset="0"/>
              </a:rPr>
              <a:t>sağlanması</a:t>
            </a:r>
          </a:p>
          <a:p>
            <a:pPr marL="0" indent="0" eaLnBrk="1" fontAlgn="auto" hangingPunct="1">
              <a:spcAft>
                <a:spcPts val="0"/>
              </a:spcAft>
              <a:buClr>
                <a:schemeClr val="accent3"/>
              </a:buClr>
              <a:buFont typeface="Wingdings 2"/>
              <a:buNone/>
              <a:defRPr/>
            </a:pPr>
            <a:r>
              <a:rPr lang="tr-TR" sz="2000" dirty="0" smtClean="0">
                <a:solidFill>
                  <a:schemeClr val="bg2">
                    <a:lumMod val="50000"/>
                  </a:schemeClr>
                </a:solidFill>
                <a:latin typeface="Times New Roman" pitchFamily="18" charset="0"/>
                <a:cs typeface="Times New Roman" pitchFamily="18" charset="0"/>
              </a:rPr>
              <a:t>*Kesin </a:t>
            </a:r>
            <a:r>
              <a:rPr lang="tr-TR" sz="2000" dirty="0">
                <a:solidFill>
                  <a:schemeClr val="bg2">
                    <a:lumMod val="50000"/>
                  </a:schemeClr>
                </a:solidFill>
                <a:latin typeface="Times New Roman" pitchFamily="18" charset="0"/>
                <a:cs typeface="Times New Roman" pitchFamily="18" charset="0"/>
              </a:rPr>
              <a:t>hesabın hazırlanması </a:t>
            </a:r>
            <a:endParaRPr lang="tr-TR" sz="2000" dirty="0" smtClean="0">
              <a:solidFill>
                <a:schemeClr val="bg2">
                  <a:lumMod val="50000"/>
                </a:schemeClr>
              </a:solidFill>
              <a:latin typeface="Times New Roman" pitchFamily="18" charset="0"/>
              <a:cs typeface="Times New Roman" pitchFamily="18" charset="0"/>
            </a:endParaRPr>
          </a:p>
          <a:p>
            <a:pPr marL="0" indent="0" eaLnBrk="1" fontAlgn="auto" hangingPunct="1">
              <a:spcAft>
                <a:spcPts val="0"/>
              </a:spcAft>
              <a:buClr>
                <a:schemeClr val="accent3"/>
              </a:buClr>
              <a:buFont typeface="Wingdings 2"/>
              <a:buNone/>
              <a:defRPr/>
            </a:pPr>
            <a:r>
              <a:rPr lang="tr-TR" sz="2000" dirty="0" smtClean="0">
                <a:solidFill>
                  <a:schemeClr val="bg2">
                    <a:lumMod val="50000"/>
                  </a:schemeClr>
                </a:solidFill>
                <a:latin typeface="Times New Roman" pitchFamily="18" charset="0"/>
                <a:cs typeface="Times New Roman" pitchFamily="18" charset="0"/>
              </a:rPr>
              <a:t>*Borç </a:t>
            </a:r>
            <a:r>
              <a:rPr lang="tr-TR" sz="2000" dirty="0">
                <a:solidFill>
                  <a:schemeClr val="bg2">
                    <a:lumMod val="50000"/>
                  </a:schemeClr>
                </a:solidFill>
                <a:latin typeface="Times New Roman" pitchFamily="18" charset="0"/>
                <a:cs typeface="Times New Roman" pitchFamily="18" charset="0"/>
              </a:rPr>
              <a:t>ve alacakların takibi, tahsili ve ödenmesi </a:t>
            </a:r>
            <a:endParaRPr lang="tr-TR" sz="2000" dirty="0" smtClean="0">
              <a:solidFill>
                <a:schemeClr val="bg2">
                  <a:lumMod val="50000"/>
                </a:schemeClr>
              </a:solidFill>
              <a:latin typeface="Times New Roman" pitchFamily="18" charset="0"/>
              <a:cs typeface="Times New Roman" pitchFamily="18" charset="0"/>
            </a:endParaRPr>
          </a:p>
          <a:p>
            <a:pPr marL="0" indent="0" eaLnBrk="1" fontAlgn="auto" hangingPunct="1">
              <a:spcAft>
                <a:spcPts val="0"/>
              </a:spcAft>
              <a:buClr>
                <a:schemeClr val="accent3"/>
              </a:buClr>
              <a:buFont typeface="Arial" charset="0"/>
              <a:buChar char="•"/>
              <a:defRPr/>
            </a:pPr>
            <a:r>
              <a:rPr lang="tr-TR" sz="2000" dirty="0" smtClean="0">
                <a:solidFill>
                  <a:schemeClr val="bg2">
                    <a:lumMod val="50000"/>
                  </a:schemeClr>
                </a:solidFill>
                <a:latin typeface="Times New Roman" pitchFamily="18" charset="0"/>
                <a:cs typeface="Times New Roman" pitchFamily="18" charset="0"/>
              </a:rPr>
              <a:t>Terkin</a:t>
            </a:r>
            <a:r>
              <a:rPr lang="tr-TR" sz="2000" dirty="0">
                <a:solidFill>
                  <a:schemeClr val="bg2">
                    <a:lumMod val="50000"/>
                  </a:schemeClr>
                </a:solidFill>
                <a:latin typeface="Times New Roman" pitchFamily="18" charset="0"/>
                <a:cs typeface="Times New Roman" pitchFamily="18" charset="0"/>
              </a:rPr>
              <a:t>, Ret ve </a:t>
            </a:r>
            <a:r>
              <a:rPr lang="tr-TR" sz="2000" dirty="0" smtClean="0">
                <a:solidFill>
                  <a:schemeClr val="bg2">
                    <a:lumMod val="50000"/>
                  </a:schemeClr>
                </a:solidFill>
                <a:latin typeface="Times New Roman" pitchFamily="18" charset="0"/>
                <a:cs typeface="Times New Roman" pitchFamily="18" charset="0"/>
              </a:rPr>
              <a:t>İade İşlemleri</a:t>
            </a:r>
          </a:p>
          <a:p>
            <a:pPr marL="0" indent="0" eaLnBrk="1" fontAlgn="auto" hangingPunct="1">
              <a:spcAft>
                <a:spcPts val="0"/>
              </a:spcAft>
              <a:buClr>
                <a:schemeClr val="accent3"/>
              </a:buClr>
              <a:buFont typeface="Arial" charset="0"/>
              <a:buChar char="•"/>
              <a:defRPr/>
            </a:pPr>
            <a:r>
              <a:rPr lang="tr-TR" sz="2000" dirty="0" smtClean="0">
                <a:solidFill>
                  <a:schemeClr val="bg2">
                    <a:lumMod val="50000"/>
                  </a:schemeClr>
                </a:solidFill>
                <a:latin typeface="Times New Roman" pitchFamily="18" charset="0"/>
                <a:cs typeface="Times New Roman" pitchFamily="18" charset="0"/>
              </a:rPr>
              <a:t>Maliye ve Sosyal Güvenlik Beyanlarının İnternet Üzerinden Verilmesi</a:t>
            </a:r>
          </a:p>
          <a:p>
            <a:pPr marL="0" indent="0" eaLnBrk="1" fontAlgn="auto" hangingPunct="1">
              <a:spcAft>
                <a:spcPts val="0"/>
              </a:spcAft>
              <a:buClr>
                <a:schemeClr val="accent3"/>
              </a:buClr>
              <a:buFont typeface="Arial" charset="0"/>
              <a:buChar char="•"/>
              <a:defRPr/>
            </a:pPr>
            <a:r>
              <a:rPr lang="tr-TR" sz="2000" dirty="0" smtClean="0">
                <a:solidFill>
                  <a:schemeClr val="bg2">
                    <a:lumMod val="50000"/>
                  </a:schemeClr>
                </a:solidFill>
                <a:latin typeface="Times New Roman" pitchFamily="18" charset="0"/>
                <a:cs typeface="Times New Roman" pitchFamily="18" charset="0"/>
              </a:rPr>
              <a:t>K.B.S Mizan Girişlerinin Yapılması</a:t>
            </a:r>
          </a:p>
          <a:p>
            <a:pPr marL="0" indent="0" eaLnBrk="1" fontAlgn="auto" hangingPunct="1">
              <a:spcAft>
                <a:spcPts val="0"/>
              </a:spcAft>
              <a:buClr>
                <a:schemeClr val="accent3"/>
              </a:buClr>
              <a:buNone/>
              <a:defRPr/>
            </a:pPr>
            <a:r>
              <a:rPr lang="tr-TR" sz="2000" dirty="0" smtClean="0">
                <a:solidFill>
                  <a:schemeClr val="bg2">
                    <a:lumMod val="50000"/>
                  </a:schemeClr>
                </a:solidFill>
                <a:latin typeface="Times New Roman" pitchFamily="18" charset="0"/>
                <a:cs typeface="Times New Roman" pitchFamily="18" charset="0"/>
              </a:rPr>
              <a:t>2019 Yılı Sayıştay Evrakları Hazırlamak</a:t>
            </a:r>
            <a:endParaRPr lang="tr-TR" sz="2000" dirty="0">
              <a:solidFill>
                <a:schemeClr val="bg2">
                  <a:lumMod val="50000"/>
                </a:schemeClr>
              </a:solidFill>
              <a:latin typeface="Times New Roman" pitchFamily="18" charset="0"/>
              <a:cs typeface="Times New Roman" pitchFamily="18" charset="0"/>
            </a:endParaRPr>
          </a:p>
          <a:p>
            <a:pPr marL="274320" indent="-274320" eaLnBrk="1" fontAlgn="auto" hangingPunct="1">
              <a:spcAft>
                <a:spcPts val="0"/>
              </a:spcAft>
              <a:buClr>
                <a:schemeClr val="accent3"/>
              </a:buClr>
              <a:buNone/>
              <a:defRPr/>
            </a:pPr>
            <a:r>
              <a:rPr lang="tr-TR" sz="2000" dirty="0" smtClean="0">
                <a:solidFill>
                  <a:schemeClr val="bg2">
                    <a:lumMod val="50000"/>
                  </a:schemeClr>
                </a:solidFill>
                <a:latin typeface="Times New Roman" pitchFamily="18" charset="0"/>
                <a:cs typeface="Times New Roman" pitchFamily="18" charset="0"/>
              </a:rPr>
              <a:t>2019 Yılında 4600 Yevmiye Kaydı Yapılmıştır.</a:t>
            </a:r>
            <a:endParaRPr lang="tr-TR" sz="2000" dirty="0">
              <a:solidFill>
                <a:schemeClr val="bg2">
                  <a:lumMod val="50000"/>
                </a:schemeClr>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0" y="0"/>
            <a:ext cx="9144000" cy="6858000"/>
          </a:xfrm>
        </p:spPr>
        <p:txBody>
          <a:bodyPr>
            <a:normAutofit/>
          </a:bodyPr>
          <a:lstStyle/>
          <a:p>
            <a:pPr marL="0" indent="0" eaLnBrk="1" fontAlgn="auto" hangingPunct="1">
              <a:spcAft>
                <a:spcPts val="0"/>
              </a:spcAft>
              <a:buClr>
                <a:schemeClr val="accent3"/>
              </a:buClr>
              <a:buFont typeface="Wingdings 2"/>
              <a:buNone/>
              <a:defRPr/>
            </a:pPr>
            <a:r>
              <a:rPr lang="tr-TR" dirty="0"/>
              <a:t>	</a:t>
            </a:r>
            <a:r>
              <a:rPr lang="tr-TR" sz="2400" u="sng" dirty="0" smtClean="0">
                <a:solidFill>
                  <a:schemeClr val="bg2">
                    <a:lumMod val="50000"/>
                  </a:schemeClr>
                </a:solidFill>
              </a:rPr>
              <a:t>Bütçeyle </a:t>
            </a:r>
            <a:r>
              <a:rPr lang="tr-TR" sz="2400" u="sng" dirty="0">
                <a:solidFill>
                  <a:schemeClr val="bg2">
                    <a:lumMod val="50000"/>
                  </a:schemeClr>
                </a:solidFill>
              </a:rPr>
              <a:t>İ</a:t>
            </a:r>
            <a:r>
              <a:rPr lang="tr-TR" sz="2400" u="sng" dirty="0" smtClean="0">
                <a:solidFill>
                  <a:schemeClr val="bg2">
                    <a:lumMod val="50000"/>
                  </a:schemeClr>
                </a:solidFill>
              </a:rPr>
              <a:t>lgili </a:t>
            </a:r>
            <a:r>
              <a:rPr lang="tr-TR" sz="2400" u="sng" dirty="0">
                <a:solidFill>
                  <a:schemeClr val="bg2">
                    <a:lumMod val="50000"/>
                  </a:schemeClr>
                </a:solidFill>
              </a:rPr>
              <a:t>Hizmetler</a:t>
            </a:r>
            <a:r>
              <a:rPr lang="tr-TR" sz="2400" dirty="0">
                <a:solidFill>
                  <a:schemeClr val="bg2">
                    <a:lumMod val="50000"/>
                  </a:schemeClr>
                </a:solidFill>
              </a:rPr>
              <a:t>: </a:t>
            </a:r>
            <a:endParaRPr lang="tr-TR" sz="2400" dirty="0" smtClean="0">
              <a:solidFill>
                <a:schemeClr val="bg2">
                  <a:lumMod val="50000"/>
                </a:schemeClr>
              </a:solidFill>
            </a:endParaRPr>
          </a:p>
          <a:p>
            <a:pPr marL="0" indent="0" eaLnBrk="1" fontAlgn="auto" hangingPunct="1">
              <a:spcAft>
                <a:spcPts val="0"/>
              </a:spcAft>
              <a:buClr>
                <a:schemeClr val="accent3"/>
              </a:buClr>
              <a:buFont typeface="Wingdings 2"/>
              <a:buNone/>
              <a:defRPr/>
            </a:pPr>
            <a:r>
              <a:rPr lang="tr-TR" sz="2400" dirty="0" smtClean="0">
                <a:solidFill>
                  <a:schemeClr val="bg2">
                    <a:lumMod val="50000"/>
                  </a:schemeClr>
                </a:solidFill>
              </a:rPr>
              <a:t>* </a:t>
            </a:r>
            <a:r>
              <a:rPr lang="tr-TR" sz="2400" dirty="0">
                <a:solidFill>
                  <a:schemeClr val="bg2">
                    <a:lumMod val="50000"/>
                  </a:schemeClr>
                </a:solidFill>
              </a:rPr>
              <a:t>Belediye Bütçesinin </a:t>
            </a:r>
            <a:r>
              <a:rPr lang="tr-TR" sz="2400" dirty="0" smtClean="0">
                <a:solidFill>
                  <a:schemeClr val="bg2">
                    <a:lumMod val="50000"/>
                  </a:schemeClr>
                </a:solidFill>
              </a:rPr>
              <a:t>oluşturulması </a:t>
            </a:r>
          </a:p>
          <a:p>
            <a:pPr marL="0" indent="0" eaLnBrk="1" fontAlgn="auto" hangingPunct="1">
              <a:spcAft>
                <a:spcPts val="0"/>
              </a:spcAft>
              <a:buClr>
                <a:schemeClr val="accent3"/>
              </a:buClr>
              <a:buFont typeface="Wingdings 2"/>
              <a:buNone/>
              <a:defRPr/>
            </a:pPr>
            <a:r>
              <a:rPr lang="tr-TR" sz="2400" dirty="0" smtClean="0">
                <a:solidFill>
                  <a:schemeClr val="bg2">
                    <a:lumMod val="50000"/>
                  </a:schemeClr>
                </a:solidFill>
              </a:rPr>
              <a:t>* </a:t>
            </a:r>
            <a:r>
              <a:rPr lang="tr-TR" sz="2400" dirty="0">
                <a:solidFill>
                  <a:schemeClr val="bg2">
                    <a:lumMod val="50000"/>
                  </a:schemeClr>
                </a:solidFill>
              </a:rPr>
              <a:t>Ayrıntılı Harcama ve Finansman Programını </a:t>
            </a:r>
            <a:r>
              <a:rPr lang="tr-TR" sz="2400" dirty="0" smtClean="0">
                <a:solidFill>
                  <a:schemeClr val="bg2">
                    <a:lumMod val="50000"/>
                  </a:schemeClr>
                </a:solidFill>
              </a:rPr>
              <a:t>Hazırlamak</a:t>
            </a:r>
          </a:p>
          <a:p>
            <a:pPr marL="0" indent="0" eaLnBrk="1" fontAlgn="auto" hangingPunct="1">
              <a:spcAft>
                <a:spcPts val="0"/>
              </a:spcAft>
              <a:buClr>
                <a:schemeClr val="accent3"/>
              </a:buClr>
              <a:buFont typeface="Wingdings 2"/>
              <a:buNone/>
              <a:defRPr/>
            </a:pPr>
            <a:r>
              <a:rPr lang="tr-TR" sz="2400" dirty="0" smtClean="0">
                <a:solidFill>
                  <a:schemeClr val="bg2">
                    <a:lumMod val="50000"/>
                  </a:schemeClr>
                </a:solidFill>
              </a:rPr>
              <a:t> </a:t>
            </a:r>
            <a:r>
              <a:rPr lang="tr-TR" sz="2400" dirty="0">
                <a:solidFill>
                  <a:schemeClr val="bg2">
                    <a:lumMod val="50000"/>
                  </a:schemeClr>
                </a:solidFill>
              </a:rPr>
              <a:t>* Bütçe Raporlarının üretilmesi </a:t>
            </a:r>
            <a:endParaRPr lang="tr-TR" sz="2400" dirty="0" smtClean="0">
              <a:solidFill>
                <a:schemeClr val="bg2">
                  <a:lumMod val="50000"/>
                </a:schemeClr>
              </a:solidFill>
            </a:endParaRPr>
          </a:p>
          <a:p>
            <a:pPr marL="0" indent="0" eaLnBrk="1" fontAlgn="auto" hangingPunct="1">
              <a:spcAft>
                <a:spcPts val="0"/>
              </a:spcAft>
              <a:buClr>
                <a:schemeClr val="accent3"/>
              </a:buClr>
              <a:buFont typeface="Wingdings 2"/>
              <a:buNone/>
              <a:defRPr/>
            </a:pPr>
            <a:r>
              <a:rPr lang="tr-TR" sz="2400" dirty="0" smtClean="0">
                <a:solidFill>
                  <a:schemeClr val="bg2">
                    <a:lumMod val="50000"/>
                  </a:schemeClr>
                </a:solidFill>
              </a:rPr>
              <a:t>* </a:t>
            </a:r>
            <a:r>
              <a:rPr lang="tr-TR" sz="2400" dirty="0">
                <a:solidFill>
                  <a:schemeClr val="bg2">
                    <a:lumMod val="50000"/>
                  </a:schemeClr>
                </a:solidFill>
              </a:rPr>
              <a:t>Ödeneklerin Takibi </a:t>
            </a:r>
            <a:r>
              <a:rPr lang="tr-TR" sz="2400" dirty="0" smtClean="0">
                <a:solidFill>
                  <a:schemeClr val="bg2">
                    <a:lumMod val="50000"/>
                  </a:schemeClr>
                </a:solidFill>
              </a:rPr>
              <a:t>İşlemleri </a:t>
            </a:r>
          </a:p>
          <a:p>
            <a:pPr marL="0" indent="0" eaLnBrk="1" fontAlgn="auto" hangingPunct="1">
              <a:spcAft>
                <a:spcPts val="0"/>
              </a:spcAft>
              <a:buClr>
                <a:schemeClr val="accent3"/>
              </a:buClr>
              <a:buFont typeface="Wingdings 2"/>
              <a:buNone/>
              <a:defRPr/>
            </a:pPr>
            <a:r>
              <a:rPr lang="tr-TR" sz="2400" dirty="0" smtClean="0">
                <a:solidFill>
                  <a:schemeClr val="bg2">
                    <a:lumMod val="50000"/>
                  </a:schemeClr>
                </a:solidFill>
              </a:rPr>
              <a:t>* </a:t>
            </a:r>
            <a:r>
              <a:rPr lang="tr-TR" sz="2400" dirty="0">
                <a:solidFill>
                  <a:schemeClr val="bg2">
                    <a:lumMod val="50000"/>
                  </a:schemeClr>
                </a:solidFill>
              </a:rPr>
              <a:t>Ödenek Aktarma </a:t>
            </a:r>
            <a:r>
              <a:rPr lang="tr-TR" sz="2400" dirty="0" smtClean="0">
                <a:solidFill>
                  <a:schemeClr val="bg2">
                    <a:lumMod val="50000"/>
                  </a:schemeClr>
                </a:solidFill>
              </a:rPr>
              <a:t>İşlemleri </a:t>
            </a:r>
          </a:p>
          <a:p>
            <a:pPr marL="0" indent="0" eaLnBrk="1" fontAlgn="auto" hangingPunct="1">
              <a:spcAft>
                <a:spcPts val="0"/>
              </a:spcAft>
              <a:buClr>
                <a:schemeClr val="accent3"/>
              </a:buClr>
              <a:buFont typeface="Wingdings 2"/>
              <a:buNone/>
              <a:defRPr/>
            </a:pPr>
            <a:r>
              <a:rPr lang="tr-TR" sz="2400" dirty="0" smtClean="0">
                <a:solidFill>
                  <a:schemeClr val="bg2">
                    <a:lumMod val="50000"/>
                  </a:schemeClr>
                </a:solidFill>
              </a:rPr>
              <a:t>* İdare </a:t>
            </a:r>
            <a:r>
              <a:rPr lang="tr-TR" sz="2400" dirty="0">
                <a:solidFill>
                  <a:schemeClr val="bg2">
                    <a:lumMod val="50000"/>
                  </a:schemeClr>
                </a:solidFill>
              </a:rPr>
              <a:t>Faaliyetlerinin bütçe harcama ve finansman programlarına uygunluğunu izlemek ve değerlendirmek. </a:t>
            </a:r>
            <a:endParaRPr lang="tr-TR" sz="2400" dirty="0" smtClean="0">
              <a:solidFill>
                <a:schemeClr val="bg2">
                  <a:lumMod val="50000"/>
                </a:schemeClr>
              </a:solidFill>
            </a:endParaRPr>
          </a:p>
          <a:p>
            <a:pPr marL="0" indent="0" eaLnBrk="1" fontAlgn="auto" hangingPunct="1">
              <a:spcAft>
                <a:spcPts val="0"/>
              </a:spcAft>
              <a:buClr>
                <a:schemeClr val="accent3"/>
              </a:buClr>
              <a:buFont typeface="Wingdings 2"/>
              <a:buNone/>
              <a:defRPr/>
            </a:pPr>
            <a:r>
              <a:rPr lang="tr-TR" sz="2400" dirty="0" smtClean="0">
                <a:solidFill>
                  <a:schemeClr val="bg2">
                    <a:lumMod val="50000"/>
                  </a:schemeClr>
                </a:solidFill>
              </a:rPr>
              <a:t>	</a:t>
            </a:r>
            <a:r>
              <a:rPr lang="tr-TR" sz="2400" u="sng" dirty="0" smtClean="0">
                <a:solidFill>
                  <a:schemeClr val="bg2">
                    <a:lumMod val="50000"/>
                  </a:schemeClr>
                </a:solidFill>
              </a:rPr>
              <a:t>Personelle </a:t>
            </a:r>
            <a:r>
              <a:rPr lang="tr-TR" sz="2400" u="sng" dirty="0">
                <a:solidFill>
                  <a:schemeClr val="bg2">
                    <a:lumMod val="50000"/>
                  </a:schemeClr>
                </a:solidFill>
              </a:rPr>
              <a:t>İ</a:t>
            </a:r>
            <a:r>
              <a:rPr lang="tr-TR" sz="2400" u="sng" dirty="0" smtClean="0">
                <a:solidFill>
                  <a:schemeClr val="bg2">
                    <a:lumMod val="50000"/>
                  </a:schemeClr>
                </a:solidFill>
              </a:rPr>
              <a:t>lgili İşlemler</a:t>
            </a:r>
            <a:r>
              <a:rPr lang="tr-TR" sz="2400" dirty="0">
                <a:solidFill>
                  <a:schemeClr val="bg2">
                    <a:lumMod val="50000"/>
                  </a:schemeClr>
                </a:solidFill>
              </a:rPr>
              <a:t>: </a:t>
            </a:r>
            <a:endParaRPr lang="tr-TR" sz="2400" dirty="0" smtClean="0">
              <a:solidFill>
                <a:schemeClr val="bg2">
                  <a:lumMod val="50000"/>
                </a:schemeClr>
              </a:solidFill>
            </a:endParaRPr>
          </a:p>
          <a:p>
            <a:pPr marL="0" indent="0" eaLnBrk="1" fontAlgn="auto" hangingPunct="1">
              <a:spcAft>
                <a:spcPts val="0"/>
              </a:spcAft>
              <a:buClr>
                <a:schemeClr val="accent3"/>
              </a:buClr>
              <a:buFont typeface="Wingdings 2"/>
              <a:buNone/>
              <a:defRPr/>
            </a:pPr>
            <a:r>
              <a:rPr lang="tr-TR" sz="2400" dirty="0" smtClean="0">
                <a:solidFill>
                  <a:schemeClr val="bg2">
                    <a:lumMod val="50000"/>
                  </a:schemeClr>
                </a:solidFill>
              </a:rPr>
              <a:t>*İşçi </a:t>
            </a:r>
            <a:r>
              <a:rPr lang="tr-TR" sz="2400" dirty="0">
                <a:solidFill>
                  <a:schemeClr val="bg2">
                    <a:lumMod val="50000"/>
                  </a:schemeClr>
                </a:solidFill>
              </a:rPr>
              <a:t>ücret </a:t>
            </a:r>
            <a:r>
              <a:rPr lang="tr-TR" sz="2400" dirty="0" smtClean="0">
                <a:solidFill>
                  <a:schemeClr val="bg2">
                    <a:lumMod val="50000"/>
                  </a:schemeClr>
                </a:solidFill>
              </a:rPr>
              <a:t>ve </a:t>
            </a:r>
            <a:r>
              <a:rPr lang="tr-TR" sz="2400" dirty="0">
                <a:solidFill>
                  <a:schemeClr val="bg2">
                    <a:lumMod val="50000"/>
                  </a:schemeClr>
                </a:solidFill>
              </a:rPr>
              <a:t>ödemelerinin </a:t>
            </a:r>
            <a:r>
              <a:rPr lang="tr-TR" sz="2400" dirty="0" smtClean="0">
                <a:solidFill>
                  <a:schemeClr val="bg2">
                    <a:lumMod val="50000"/>
                  </a:schemeClr>
                </a:solidFill>
              </a:rPr>
              <a:t>Yapılması </a:t>
            </a:r>
            <a:r>
              <a:rPr lang="tr-TR" sz="2400" dirty="0">
                <a:solidFill>
                  <a:schemeClr val="bg2">
                    <a:lumMod val="50000"/>
                  </a:schemeClr>
                </a:solidFill>
              </a:rPr>
              <a:t>ve ödenmesi </a:t>
            </a:r>
            <a:endParaRPr lang="tr-TR" sz="2400" dirty="0" smtClean="0">
              <a:solidFill>
                <a:schemeClr val="bg2">
                  <a:lumMod val="50000"/>
                </a:schemeClr>
              </a:solidFill>
            </a:endParaRPr>
          </a:p>
          <a:p>
            <a:pPr marL="0" indent="0" eaLnBrk="1" fontAlgn="auto" hangingPunct="1">
              <a:spcAft>
                <a:spcPts val="0"/>
              </a:spcAft>
              <a:buClr>
                <a:schemeClr val="accent3"/>
              </a:buClr>
              <a:buFont typeface="Wingdings 2"/>
              <a:buNone/>
              <a:defRPr/>
            </a:pPr>
            <a:r>
              <a:rPr lang="tr-TR" sz="2400" dirty="0" smtClean="0">
                <a:solidFill>
                  <a:schemeClr val="bg2">
                    <a:lumMod val="50000"/>
                  </a:schemeClr>
                </a:solidFill>
              </a:rPr>
              <a:t>* </a:t>
            </a:r>
            <a:r>
              <a:rPr lang="tr-TR" sz="2400" dirty="0">
                <a:solidFill>
                  <a:schemeClr val="bg2">
                    <a:lumMod val="50000"/>
                  </a:schemeClr>
                </a:solidFill>
              </a:rPr>
              <a:t>Memur </a:t>
            </a:r>
            <a:r>
              <a:rPr lang="tr-TR" sz="2400" dirty="0" smtClean="0">
                <a:solidFill>
                  <a:schemeClr val="bg2">
                    <a:lumMod val="50000"/>
                  </a:schemeClr>
                </a:solidFill>
              </a:rPr>
              <a:t>maaş </a:t>
            </a:r>
            <a:r>
              <a:rPr lang="tr-TR" sz="2400" dirty="0">
                <a:solidFill>
                  <a:schemeClr val="bg2">
                    <a:lumMod val="50000"/>
                  </a:schemeClr>
                </a:solidFill>
              </a:rPr>
              <a:t>ve diğer ödemlerinin </a:t>
            </a:r>
            <a:r>
              <a:rPr lang="tr-TR" sz="2400" dirty="0" smtClean="0">
                <a:solidFill>
                  <a:schemeClr val="bg2">
                    <a:lumMod val="50000"/>
                  </a:schemeClr>
                </a:solidFill>
              </a:rPr>
              <a:t>Yapılması ve </a:t>
            </a:r>
            <a:r>
              <a:rPr lang="tr-TR" sz="2400" dirty="0">
                <a:solidFill>
                  <a:schemeClr val="bg2">
                    <a:lumMod val="50000"/>
                  </a:schemeClr>
                </a:solidFill>
              </a:rPr>
              <a:t>ödenmesi </a:t>
            </a:r>
            <a:endParaRPr lang="tr-TR" sz="2400" dirty="0" smtClean="0">
              <a:solidFill>
                <a:schemeClr val="bg2">
                  <a:lumMod val="50000"/>
                </a:schemeClr>
              </a:solidFill>
            </a:endParaRPr>
          </a:p>
          <a:p>
            <a:pPr marL="0" indent="0" eaLnBrk="1" fontAlgn="auto" hangingPunct="1">
              <a:spcAft>
                <a:spcPts val="0"/>
              </a:spcAft>
              <a:buClr>
                <a:schemeClr val="accent3"/>
              </a:buClr>
              <a:buFont typeface="Wingdings 2"/>
              <a:buNone/>
              <a:defRPr/>
            </a:pPr>
            <a:r>
              <a:rPr lang="tr-TR" sz="2400" dirty="0" smtClean="0">
                <a:solidFill>
                  <a:schemeClr val="bg2">
                    <a:lumMod val="50000"/>
                  </a:schemeClr>
                </a:solidFill>
              </a:rPr>
              <a:t>* Maaşlarla </a:t>
            </a:r>
            <a:r>
              <a:rPr lang="tr-TR" sz="2400" dirty="0">
                <a:solidFill>
                  <a:schemeClr val="bg2">
                    <a:lumMod val="50000"/>
                  </a:schemeClr>
                </a:solidFill>
              </a:rPr>
              <a:t>ilgili bildirimlerin ilgili kurumlara yapılması </a:t>
            </a:r>
            <a:endParaRPr lang="tr-TR" sz="2400" dirty="0" smtClean="0">
              <a:solidFill>
                <a:schemeClr val="bg2">
                  <a:lumMod val="50000"/>
                </a:schemeClr>
              </a:solidFill>
            </a:endParaRPr>
          </a:p>
          <a:p>
            <a:pPr marL="0" indent="0" eaLnBrk="1" fontAlgn="auto" hangingPunct="1">
              <a:spcAft>
                <a:spcPts val="0"/>
              </a:spcAft>
              <a:buClr>
                <a:schemeClr val="accent3"/>
              </a:buClr>
              <a:buFont typeface="Wingdings 2"/>
              <a:buNone/>
              <a:defRPr/>
            </a:pPr>
            <a:r>
              <a:rPr lang="tr-TR" sz="2400" dirty="0" smtClean="0">
                <a:solidFill>
                  <a:schemeClr val="bg2">
                    <a:lumMod val="50000"/>
                  </a:schemeClr>
                </a:solidFill>
              </a:rPr>
              <a:t>* </a:t>
            </a:r>
            <a:r>
              <a:rPr lang="tr-TR" sz="2400" dirty="0">
                <a:solidFill>
                  <a:schemeClr val="bg2">
                    <a:lumMod val="50000"/>
                  </a:schemeClr>
                </a:solidFill>
              </a:rPr>
              <a:t>Meclis Hakkı Huzurlarının </a:t>
            </a:r>
            <a:r>
              <a:rPr lang="tr-TR" sz="2400" dirty="0" smtClean="0">
                <a:solidFill>
                  <a:schemeClr val="bg2">
                    <a:lumMod val="50000"/>
                  </a:schemeClr>
                </a:solidFill>
              </a:rPr>
              <a:t>ödenmesi </a:t>
            </a:r>
          </a:p>
          <a:p>
            <a:pPr marL="0" indent="0" eaLnBrk="1" fontAlgn="auto" hangingPunct="1">
              <a:spcAft>
                <a:spcPts val="0"/>
              </a:spcAft>
              <a:buClr>
                <a:schemeClr val="accent3"/>
              </a:buClr>
              <a:buFont typeface="Wingdings 2"/>
              <a:buNone/>
              <a:defRPr/>
            </a:pPr>
            <a:r>
              <a:rPr lang="tr-TR" sz="2400" dirty="0" smtClean="0">
                <a:solidFill>
                  <a:schemeClr val="bg2">
                    <a:lumMod val="50000"/>
                  </a:schemeClr>
                </a:solidFill>
              </a:rPr>
              <a:t>* </a:t>
            </a:r>
            <a:r>
              <a:rPr lang="tr-TR" sz="2400" dirty="0">
                <a:solidFill>
                  <a:schemeClr val="bg2">
                    <a:lumMod val="50000"/>
                  </a:schemeClr>
                </a:solidFill>
              </a:rPr>
              <a:t>Encümen ödeneklerinin düzenlenmesi ve ödenmesi </a:t>
            </a:r>
            <a:endParaRPr lang="tr-TR" sz="2400" dirty="0" smtClean="0">
              <a:solidFill>
                <a:schemeClr val="bg2">
                  <a:lumMod val="50000"/>
                </a:schemeClr>
              </a:solidFill>
            </a:endParaRPr>
          </a:p>
          <a:p>
            <a:pPr marL="0" indent="0" eaLnBrk="1" fontAlgn="auto" hangingPunct="1">
              <a:spcAft>
                <a:spcPts val="0"/>
              </a:spcAft>
              <a:buClr>
                <a:schemeClr val="accent3"/>
              </a:buClr>
              <a:buFont typeface="Wingdings 2"/>
              <a:buNone/>
              <a:defRPr/>
            </a:pPr>
            <a:r>
              <a:rPr lang="tr-TR" sz="2400" dirty="0" smtClean="0">
                <a:solidFill>
                  <a:schemeClr val="bg2">
                    <a:lumMod val="50000"/>
                  </a:schemeClr>
                </a:solidFill>
              </a:rPr>
              <a:t>* </a:t>
            </a:r>
            <a:r>
              <a:rPr lang="tr-TR" sz="2400" dirty="0">
                <a:solidFill>
                  <a:schemeClr val="bg2">
                    <a:lumMod val="50000"/>
                  </a:schemeClr>
                </a:solidFill>
              </a:rPr>
              <a:t>Vekalet Ücretlerinin </a:t>
            </a:r>
            <a:r>
              <a:rPr lang="tr-TR" sz="2400" dirty="0" smtClean="0">
                <a:solidFill>
                  <a:schemeClr val="bg2">
                    <a:lumMod val="50000"/>
                  </a:schemeClr>
                </a:solidFill>
              </a:rPr>
              <a:t>ödenmesi</a:t>
            </a:r>
            <a:endParaRPr lang="tr-TR" sz="2400" dirty="0">
              <a:solidFill>
                <a:schemeClr val="bg2">
                  <a:lumMod val="50000"/>
                </a:schemeClr>
              </a:solidFill>
            </a:endParaRP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42844" y="285728"/>
            <a:ext cx="8858312" cy="6357982"/>
          </a:xfrm>
        </p:spPr>
        <p:txBody>
          <a:bodyPr>
            <a:normAutofit lnSpcReduction="10000"/>
          </a:bodyPr>
          <a:lstStyle/>
          <a:p>
            <a:pPr marL="0" indent="0" eaLnBrk="1" fontAlgn="auto" hangingPunct="1">
              <a:spcAft>
                <a:spcPts val="0"/>
              </a:spcAft>
              <a:buClr>
                <a:schemeClr val="accent3"/>
              </a:buClr>
              <a:buFont typeface="Wingdings 2"/>
              <a:buNone/>
              <a:defRPr/>
            </a:pPr>
            <a:r>
              <a:rPr lang="tr-TR" dirty="0" smtClean="0"/>
              <a:t>	</a:t>
            </a:r>
            <a:r>
              <a:rPr lang="tr-TR" sz="2600" dirty="0" smtClean="0">
                <a:solidFill>
                  <a:schemeClr val="bg2">
                    <a:lumMod val="50000"/>
                  </a:schemeClr>
                </a:solidFill>
                <a:latin typeface="Times New Roman" pitchFamily="18" charset="0"/>
                <a:cs typeface="Times New Roman" pitchFamily="18" charset="0"/>
              </a:rPr>
              <a:t>5-Emanet İşlemleri</a:t>
            </a:r>
            <a:r>
              <a:rPr lang="tr-TR" sz="2600" dirty="0">
                <a:solidFill>
                  <a:schemeClr val="bg2">
                    <a:lumMod val="50000"/>
                  </a:schemeClr>
                </a:solidFill>
                <a:latin typeface="Times New Roman" pitchFamily="18" charset="0"/>
                <a:cs typeface="Times New Roman" pitchFamily="18" charset="0"/>
              </a:rPr>
              <a:t>: </a:t>
            </a:r>
            <a:endParaRPr lang="tr-TR" sz="2600" dirty="0" smtClean="0">
              <a:solidFill>
                <a:schemeClr val="bg2">
                  <a:lumMod val="50000"/>
                </a:schemeClr>
              </a:solidFill>
              <a:latin typeface="Times New Roman" pitchFamily="18" charset="0"/>
              <a:cs typeface="Times New Roman" pitchFamily="18" charset="0"/>
            </a:endParaRPr>
          </a:p>
          <a:p>
            <a:pPr marL="0" indent="0" eaLnBrk="1" fontAlgn="auto" hangingPunct="1">
              <a:spcAft>
                <a:spcPts val="0"/>
              </a:spcAft>
              <a:buClr>
                <a:schemeClr val="accent3"/>
              </a:buClr>
              <a:buFont typeface="Wingdings 2"/>
              <a:buNone/>
              <a:defRPr/>
            </a:pPr>
            <a:r>
              <a:rPr lang="tr-TR" sz="2600" dirty="0" smtClean="0">
                <a:solidFill>
                  <a:schemeClr val="bg2">
                    <a:lumMod val="50000"/>
                  </a:schemeClr>
                </a:solidFill>
                <a:latin typeface="Times New Roman" pitchFamily="18" charset="0"/>
                <a:cs typeface="Times New Roman" pitchFamily="18" charset="0"/>
              </a:rPr>
              <a:t>* </a:t>
            </a:r>
            <a:r>
              <a:rPr lang="tr-TR" sz="2600" dirty="0">
                <a:solidFill>
                  <a:schemeClr val="bg2">
                    <a:lumMod val="50000"/>
                  </a:schemeClr>
                </a:solidFill>
                <a:latin typeface="Times New Roman" pitchFamily="18" charset="0"/>
                <a:cs typeface="Times New Roman" pitchFamily="18" charset="0"/>
              </a:rPr>
              <a:t>Nakit yetersizliği nedeniyle ödenemeyen borçların Bütçe Emanetine alınması ve ödenmesi </a:t>
            </a:r>
            <a:r>
              <a:rPr lang="tr-TR" sz="2600" dirty="0" smtClean="0">
                <a:solidFill>
                  <a:schemeClr val="bg2">
                    <a:lumMod val="50000"/>
                  </a:schemeClr>
                </a:solidFill>
                <a:latin typeface="Times New Roman" pitchFamily="18" charset="0"/>
                <a:cs typeface="Times New Roman" pitchFamily="18" charset="0"/>
              </a:rPr>
              <a:t>işlemleri </a:t>
            </a:r>
          </a:p>
          <a:p>
            <a:pPr marL="0" indent="0" eaLnBrk="1" fontAlgn="auto" hangingPunct="1">
              <a:spcAft>
                <a:spcPts val="0"/>
              </a:spcAft>
              <a:buClr>
                <a:schemeClr val="accent3"/>
              </a:buClr>
              <a:buFont typeface="Wingdings 2"/>
              <a:buNone/>
              <a:defRPr/>
            </a:pPr>
            <a:r>
              <a:rPr lang="tr-TR" sz="2600" dirty="0" smtClean="0">
                <a:solidFill>
                  <a:schemeClr val="bg2">
                    <a:lumMod val="50000"/>
                  </a:schemeClr>
                </a:solidFill>
                <a:latin typeface="Times New Roman" pitchFamily="18" charset="0"/>
                <a:cs typeface="Times New Roman" pitchFamily="18" charset="0"/>
              </a:rPr>
              <a:t>* </a:t>
            </a:r>
            <a:r>
              <a:rPr lang="tr-TR" sz="2600" dirty="0">
                <a:solidFill>
                  <a:schemeClr val="bg2">
                    <a:lumMod val="50000"/>
                  </a:schemeClr>
                </a:solidFill>
                <a:latin typeface="Times New Roman" pitchFamily="18" charset="0"/>
                <a:cs typeface="Times New Roman" pitchFamily="18" charset="0"/>
              </a:rPr>
              <a:t>Abone teminatlarının </a:t>
            </a:r>
            <a:r>
              <a:rPr lang="tr-TR" sz="2600" dirty="0" smtClean="0">
                <a:solidFill>
                  <a:schemeClr val="bg2">
                    <a:lumMod val="50000"/>
                  </a:schemeClr>
                </a:solidFill>
                <a:latin typeface="Times New Roman" pitchFamily="18" charset="0"/>
                <a:cs typeface="Times New Roman" pitchFamily="18" charset="0"/>
              </a:rPr>
              <a:t>muhasebeleştirilmesi </a:t>
            </a:r>
            <a:r>
              <a:rPr lang="tr-TR" sz="2600" dirty="0">
                <a:solidFill>
                  <a:schemeClr val="bg2">
                    <a:lumMod val="50000"/>
                  </a:schemeClr>
                </a:solidFill>
                <a:latin typeface="Times New Roman" pitchFamily="18" charset="0"/>
                <a:cs typeface="Times New Roman" pitchFamily="18" charset="0"/>
              </a:rPr>
              <a:t>ve iadesi </a:t>
            </a:r>
            <a:endParaRPr lang="tr-TR" sz="2600" dirty="0" smtClean="0">
              <a:solidFill>
                <a:schemeClr val="bg2">
                  <a:lumMod val="50000"/>
                </a:schemeClr>
              </a:solidFill>
              <a:latin typeface="Times New Roman" pitchFamily="18" charset="0"/>
              <a:cs typeface="Times New Roman" pitchFamily="18" charset="0"/>
            </a:endParaRPr>
          </a:p>
          <a:p>
            <a:pPr marL="0" indent="0" eaLnBrk="1" fontAlgn="auto" hangingPunct="1">
              <a:spcAft>
                <a:spcPts val="0"/>
              </a:spcAft>
              <a:buClr>
                <a:schemeClr val="accent3"/>
              </a:buClr>
              <a:buFont typeface="Wingdings 2"/>
              <a:buNone/>
              <a:defRPr/>
            </a:pPr>
            <a:r>
              <a:rPr lang="tr-TR" sz="2600" dirty="0" smtClean="0">
                <a:solidFill>
                  <a:schemeClr val="bg2">
                    <a:lumMod val="50000"/>
                  </a:schemeClr>
                </a:solidFill>
                <a:latin typeface="Times New Roman" pitchFamily="18" charset="0"/>
                <a:cs typeface="Times New Roman" pitchFamily="18" charset="0"/>
              </a:rPr>
              <a:t>* </a:t>
            </a:r>
            <a:r>
              <a:rPr lang="tr-TR" sz="2600" dirty="0">
                <a:solidFill>
                  <a:schemeClr val="bg2">
                    <a:lumMod val="50000"/>
                  </a:schemeClr>
                </a:solidFill>
                <a:latin typeface="Times New Roman" pitchFamily="18" charset="0"/>
                <a:cs typeface="Times New Roman" pitchFamily="18" charset="0"/>
              </a:rPr>
              <a:t>Geçici ve Kesin Teminatların saklanması ve ödenmesi </a:t>
            </a:r>
            <a:endParaRPr lang="tr-TR" sz="2600" dirty="0" smtClean="0">
              <a:solidFill>
                <a:schemeClr val="bg2">
                  <a:lumMod val="50000"/>
                </a:schemeClr>
              </a:solidFill>
              <a:latin typeface="Times New Roman" pitchFamily="18" charset="0"/>
              <a:cs typeface="Times New Roman" pitchFamily="18" charset="0"/>
            </a:endParaRPr>
          </a:p>
          <a:p>
            <a:pPr marL="274320" indent="-274320" eaLnBrk="1" fontAlgn="auto" hangingPunct="1">
              <a:spcAft>
                <a:spcPts val="0"/>
              </a:spcAft>
              <a:buClr>
                <a:schemeClr val="accent3"/>
              </a:buClr>
              <a:buFont typeface="Arial" charset="0"/>
              <a:buChar char="•"/>
              <a:defRPr/>
            </a:pPr>
            <a:r>
              <a:rPr lang="tr-TR" sz="2600" dirty="0" smtClean="0">
                <a:solidFill>
                  <a:schemeClr val="bg2">
                    <a:lumMod val="50000"/>
                  </a:schemeClr>
                </a:solidFill>
                <a:latin typeface="Times New Roman" pitchFamily="18" charset="0"/>
                <a:cs typeface="Times New Roman" pitchFamily="18" charset="0"/>
              </a:rPr>
              <a:t>Kültür </a:t>
            </a:r>
            <a:r>
              <a:rPr lang="tr-TR" sz="2600" dirty="0">
                <a:solidFill>
                  <a:schemeClr val="bg2">
                    <a:lumMod val="50000"/>
                  </a:schemeClr>
                </a:solidFill>
                <a:latin typeface="Times New Roman" pitchFamily="18" charset="0"/>
                <a:cs typeface="Times New Roman" pitchFamily="18" charset="0"/>
              </a:rPr>
              <a:t>varlıklarını koruma katkı paylarının emanete alınması ve ödenmesi </a:t>
            </a:r>
            <a:endParaRPr lang="tr-TR" sz="2600" dirty="0" smtClean="0">
              <a:solidFill>
                <a:schemeClr val="bg2">
                  <a:lumMod val="50000"/>
                </a:schemeClr>
              </a:solidFill>
              <a:latin typeface="Times New Roman" pitchFamily="18" charset="0"/>
              <a:cs typeface="Times New Roman" pitchFamily="18" charset="0"/>
            </a:endParaRPr>
          </a:p>
          <a:p>
            <a:pPr marL="0" indent="0" eaLnBrk="1" fontAlgn="auto" hangingPunct="1">
              <a:spcAft>
                <a:spcPts val="0"/>
              </a:spcAft>
              <a:buClr>
                <a:schemeClr val="accent3"/>
              </a:buClr>
              <a:buFont typeface="Wingdings 2"/>
              <a:buNone/>
              <a:defRPr/>
            </a:pPr>
            <a:r>
              <a:rPr lang="tr-TR" sz="2600" dirty="0" smtClean="0">
                <a:solidFill>
                  <a:schemeClr val="bg2">
                    <a:lumMod val="50000"/>
                  </a:schemeClr>
                </a:solidFill>
                <a:latin typeface="Times New Roman" pitchFamily="18" charset="0"/>
                <a:cs typeface="Times New Roman" pitchFamily="18" charset="0"/>
              </a:rPr>
              <a:t>	6-Diğer </a:t>
            </a:r>
            <a:r>
              <a:rPr lang="tr-TR" sz="2600" dirty="0">
                <a:solidFill>
                  <a:schemeClr val="bg2">
                    <a:lumMod val="50000"/>
                  </a:schemeClr>
                </a:solidFill>
                <a:latin typeface="Times New Roman" pitchFamily="18" charset="0"/>
                <a:cs typeface="Times New Roman" pitchFamily="18" charset="0"/>
              </a:rPr>
              <a:t>Hizmetler: </a:t>
            </a:r>
            <a:endParaRPr lang="tr-TR" sz="2600" dirty="0" smtClean="0">
              <a:solidFill>
                <a:schemeClr val="bg2">
                  <a:lumMod val="50000"/>
                </a:schemeClr>
              </a:solidFill>
              <a:latin typeface="Times New Roman" pitchFamily="18" charset="0"/>
              <a:cs typeface="Times New Roman" pitchFamily="18" charset="0"/>
            </a:endParaRPr>
          </a:p>
          <a:p>
            <a:pPr marL="0" indent="0" eaLnBrk="1" fontAlgn="auto" hangingPunct="1">
              <a:spcAft>
                <a:spcPts val="0"/>
              </a:spcAft>
              <a:buClr>
                <a:schemeClr val="accent3"/>
              </a:buClr>
              <a:buFont typeface="Wingdings 2"/>
              <a:buNone/>
              <a:defRPr/>
            </a:pPr>
            <a:r>
              <a:rPr lang="tr-TR" sz="2600" dirty="0" smtClean="0">
                <a:solidFill>
                  <a:schemeClr val="bg2">
                    <a:lumMod val="50000"/>
                  </a:schemeClr>
                </a:solidFill>
                <a:latin typeface="Times New Roman" pitchFamily="18" charset="0"/>
                <a:cs typeface="Times New Roman" pitchFamily="18" charset="0"/>
              </a:rPr>
              <a:t>*Mevzuat </a:t>
            </a:r>
            <a:r>
              <a:rPr lang="tr-TR" sz="2600" dirty="0">
                <a:solidFill>
                  <a:schemeClr val="bg2">
                    <a:lumMod val="50000"/>
                  </a:schemeClr>
                </a:solidFill>
                <a:latin typeface="Times New Roman" pitchFamily="18" charset="0"/>
                <a:cs typeface="Times New Roman" pitchFamily="18" charset="0"/>
              </a:rPr>
              <a:t>gereği hazırlanacak raporların hazırlanması ve ilgililere sunulması </a:t>
            </a:r>
            <a:endParaRPr lang="tr-TR" sz="2600" dirty="0" smtClean="0">
              <a:solidFill>
                <a:schemeClr val="bg2">
                  <a:lumMod val="50000"/>
                </a:schemeClr>
              </a:solidFill>
              <a:latin typeface="Times New Roman" pitchFamily="18" charset="0"/>
              <a:cs typeface="Times New Roman" pitchFamily="18" charset="0"/>
            </a:endParaRPr>
          </a:p>
          <a:p>
            <a:pPr marL="0" indent="0" eaLnBrk="1" fontAlgn="auto" hangingPunct="1">
              <a:spcAft>
                <a:spcPts val="0"/>
              </a:spcAft>
              <a:buClr>
                <a:schemeClr val="accent3"/>
              </a:buClr>
              <a:buFont typeface="Wingdings 2"/>
              <a:buNone/>
              <a:defRPr/>
            </a:pPr>
            <a:r>
              <a:rPr lang="tr-TR" sz="2600" dirty="0" smtClean="0">
                <a:solidFill>
                  <a:schemeClr val="bg2">
                    <a:lumMod val="50000"/>
                  </a:schemeClr>
                </a:solidFill>
                <a:latin typeface="Times New Roman" pitchFamily="18" charset="0"/>
                <a:cs typeface="Times New Roman" pitchFamily="18" charset="0"/>
              </a:rPr>
              <a:t>* </a:t>
            </a:r>
            <a:r>
              <a:rPr lang="tr-TR" sz="2600" dirty="0">
                <a:solidFill>
                  <a:schemeClr val="bg2">
                    <a:lumMod val="50000"/>
                  </a:schemeClr>
                </a:solidFill>
                <a:latin typeface="Times New Roman" pitchFamily="18" charset="0"/>
                <a:cs typeface="Times New Roman" pitchFamily="18" charset="0"/>
              </a:rPr>
              <a:t>Belediye Meclisi ve ihtisas komisyonlarının istediği raporların sunulması </a:t>
            </a:r>
            <a:endParaRPr lang="tr-TR" sz="2600" dirty="0" smtClean="0">
              <a:solidFill>
                <a:schemeClr val="bg2">
                  <a:lumMod val="50000"/>
                </a:schemeClr>
              </a:solidFill>
              <a:latin typeface="Times New Roman" pitchFamily="18" charset="0"/>
              <a:cs typeface="Times New Roman" pitchFamily="18" charset="0"/>
            </a:endParaRPr>
          </a:p>
          <a:p>
            <a:pPr marL="0" indent="0" eaLnBrk="1" fontAlgn="auto" hangingPunct="1">
              <a:spcAft>
                <a:spcPts val="0"/>
              </a:spcAft>
              <a:buClr>
                <a:schemeClr val="accent3"/>
              </a:buClr>
              <a:buFont typeface="Wingdings 2"/>
              <a:buNone/>
              <a:defRPr/>
            </a:pPr>
            <a:r>
              <a:rPr lang="tr-TR" sz="2600" dirty="0" smtClean="0">
                <a:solidFill>
                  <a:schemeClr val="bg2">
                    <a:lumMod val="50000"/>
                  </a:schemeClr>
                </a:solidFill>
                <a:latin typeface="Times New Roman" pitchFamily="18" charset="0"/>
                <a:cs typeface="Times New Roman" pitchFamily="18" charset="0"/>
              </a:rPr>
              <a:t>* Başkanlık </a:t>
            </a:r>
            <a:r>
              <a:rPr lang="tr-TR" sz="2600" dirty="0">
                <a:solidFill>
                  <a:schemeClr val="bg2">
                    <a:lumMod val="50000"/>
                  </a:schemeClr>
                </a:solidFill>
                <a:latin typeface="Times New Roman" pitchFamily="18" charset="0"/>
                <a:cs typeface="Times New Roman" pitchFamily="18" charset="0"/>
              </a:rPr>
              <a:t>makamı tarafından istenilen raporların sunulması </a:t>
            </a:r>
            <a:endParaRPr lang="tr-TR" sz="2600" dirty="0" smtClean="0">
              <a:solidFill>
                <a:schemeClr val="bg2">
                  <a:lumMod val="50000"/>
                </a:schemeClr>
              </a:solidFill>
              <a:latin typeface="Times New Roman" pitchFamily="18" charset="0"/>
              <a:cs typeface="Times New Roman" pitchFamily="18" charset="0"/>
            </a:endParaRPr>
          </a:p>
          <a:p>
            <a:pPr marL="0" indent="0" eaLnBrk="1" fontAlgn="auto" hangingPunct="1">
              <a:spcAft>
                <a:spcPts val="0"/>
              </a:spcAft>
              <a:buClr>
                <a:schemeClr val="accent3"/>
              </a:buClr>
              <a:buFont typeface="Wingdings 2"/>
              <a:buNone/>
              <a:defRPr/>
            </a:pPr>
            <a:r>
              <a:rPr lang="tr-TR" sz="2600" dirty="0" smtClean="0">
                <a:solidFill>
                  <a:schemeClr val="bg2">
                    <a:lumMod val="50000"/>
                  </a:schemeClr>
                </a:solidFill>
                <a:latin typeface="Times New Roman" pitchFamily="18" charset="0"/>
                <a:cs typeface="Times New Roman" pitchFamily="18" charset="0"/>
              </a:rPr>
              <a:t>* </a:t>
            </a:r>
            <a:r>
              <a:rPr lang="tr-TR" sz="2600" dirty="0">
                <a:solidFill>
                  <a:schemeClr val="bg2">
                    <a:lumMod val="50000"/>
                  </a:schemeClr>
                </a:solidFill>
                <a:latin typeface="Times New Roman" pitchFamily="18" charset="0"/>
                <a:cs typeface="Times New Roman" pitchFamily="18" charset="0"/>
              </a:rPr>
              <a:t>Harcama Birimlerinin istediği raporların sunulması </a:t>
            </a:r>
            <a:endParaRPr lang="tr-TR" sz="2600" dirty="0" smtClean="0">
              <a:solidFill>
                <a:schemeClr val="bg2">
                  <a:lumMod val="50000"/>
                </a:schemeClr>
              </a:solidFill>
              <a:latin typeface="Times New Roman" pitchFamily="18" charset="0"/>
              <a:cs typeface="Times New Roman" pitchFamily="18" charset="0"/>
            </a:endParaRPr>
          </a:p>
          <a:p>
            <a:pPr marL="0" indent="0" eaLnBrk="1" fontAlgn="auto" hangingPunct="1">
              <a:spcAft>
                <a:spcPts val="0"/>
              </a:spcAft>
              <a:buClr>
                <a:schemeClr val="accent3"/>
              </a:buClr>
              <a:buFont typeface="Wingdings 2"/>
              <a:buNone/>
              <a:defRPr/>
            </a:pPr>
            <a:r>
              <a:rPr lang="tr-TR" sz="2600" dirty="0" smtClean="0">
                <a:solidFill>
                  <a:schemeClr val="bg2">
                    <a:lumMod val="50000"/>
                  </a:schemeClr>
                </a:solidFill>
                <a:latin typeface="Times New Roman" pitchFamily="18" charset="0"/>
                <a:cs typeface="Times New Roman" pitchFamily="18" charset="0"/>
              </a:rPr>
              <a:t>* </a:t>
            </a:r>
            <a:r>
              <a:rPr lang="tr-TR" sz="2600" dirty="0">
                <a:solidFill>
                  <a:schemeClr val="bg2">
                    <a:lumMod val="50000"/>
                  </a:schemeClr>
                </a:solidFill>
                <a:latin typeface="Times New Roman" pitchFamily="18" charset="0"/>
                <a:cs typeface="Times New Roman" pitchFamily="18" charset="0"/>
              </a:rPr>
              <a:t>Harcama Birimlerine </a:t>
            </a:r>
            <a:r>
              <a:rPr lang="tr-TR" sz="2600" dirty="0" smtClean="0">
                <a:solidFill>
                  <a:schemeClr val="bg2">
                    <a:lumMod val="50000"/>
                  </a:schemeClr>
                </a:solidFill>
                <a:latin typeface="Times New Roman" pitchFamily="18" charset="0"/>
                <a:cs typeface="Times New Roman" pitchFamily="18" charset="0"/>
              </a:rPr>
              <a:t>danışmanlık </a:t>
            </a:r>
            <a:r>
              <a:rPr lang="tr-TR" sz="2600" dirty="0">
                <a:solidFill>
                  <a:schemeClr val="bg2">
                    <a:lumMod val="50000"/>
                  </a:schemeClr>
                </a:solidFill>
                <a:latin typeface="Times New Roman" pitchFamily="18" charset="0"/>
                <a:cs typeface="Times New Roman" pitchFamily="18" charset="0"/>
              </a:rPr>
              <a:t>yapmak </a:t>
            </a: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14282" y="357166"/>
            <a:ext cx="8786874" cy="6286544"/>
          </a:xfrm>
        </p:spPr>
        <p:txBody>
          <a:bodyPr>
            <a:noAutofit/>
          </a:bodyPr>
          <a:lstStyle/>
          <a:p>
            <a:pPr marL="0" indent="0" eaLnBrk="1" fontAlgn="auto" hangingPunct="1">
              <a:spcAft>
                <a:spcPts val="0"/>
              </a:spcAft>
              <a:buClr>
                <a:schemeClr val="accent3"/>
              </a:buClr>
              <a:buFont typeface="Wingdings 2"/>
              <a:buNone/>
              <a:defRPr/>
            </a:pPr>
            <a:r>
              <a:rPr lang="tr-TR" sz="2200" dirty="0" smtClean="0">
                <a:latin typeface="Times New Roman" pitchFamily="18" charset="0"/>
                <a:cs typeface="Times New Roman" pitchFamily="18" charset="0"/>
              </a:rPr>
              <a:t>	</a:t>
            </a:r>
            <a:r>
              <a:rPr lang="tr-TR" sz="2200" dirty="0" smtClean="0">
                <a:solidFill>
                  <a:schemeClr val="bg2">
                    <a:lumMod val="50000"/>
                  </a:schemeClr>
                </a:solidFill>
                <a:latin typeface="Times New Roman" pitchFamily="18" charset="0"/>
                <a:cs typeface="Times New Roman" pitchFamily="18" charset="0"/>
              </a:rPr>
              <a:t>Mali </a:t>
            </a:r>
            <a:r>
              <a:rPr lang="tr-TR" sz="2200" dirty="0">
                <a:solidFill>
                  <a:schemeClr val="bg2">
                    <a:lumMod val="50000"/>
                  </a:schemeClr>
                </a:solidFill>
                <a:latin typeface="Times New Roman" pitchFamily="18" charset="0"/>
                <a:cs typeface="Times New Roman" pitchFamily="18" charset="0"/>
              </a:rPr>
              <a:t>Yapının Güçlendirilmesi </a:t>
            </a:r>
            <a:endParaRPr lang="tr-TR" sz="2200" dirty="0" smtClean="0">
              <a:solidFill>
                <a:schemeClr val="bg2">
                  <a:lumMod val="50000"/>
                </a:schemeClr>
              </a:solidFill>
              <a:latin typeface="Times New Roman" pitchFamily="18" charset="0"/>
              <a:cs typeface="Times New Roman" pitchFamily="18" charset="0"/>
            </a:endParaRPr>
          </a:p>
          <a:p>
            <a:pPr marL="274320" indent="-274320" algn="just" eaLnBrk="1" fontAlgn="auto" hangingPunct="1">
              <a:spcAft>
                <a:spcPts val="0"/>
              </a:spcAft>
              <a:buClr>
                <a:schemeClr val="accent3"/>
              </a:buClr>
              <a:buFontTx/>
              <a:buChar char="-"/>
              <a:defRPr/>
            </a:pPr>
            <a:r>
              <a:rPr lang="tr-TR" sz="2200" u="sng" dirty="0" smtClean="0">
                <a:solidFill>
                  <a:schemeClr val="bg2">
                    <a:lumMod val="50000"/>
                  </a:schemeClr>
                </a:solidFill>
                <a:latin typeface="Times New Roman" pitchFamily="18" charset="0"/>
                <a:cs typeface="Times New Roman" pitchFamily="18" charset="0"/>
              </a:rPr>
              <a:t>Tahakkuk </a:t>
            </a:r>
            <a:r>
              <a:rPr lang="tr-TR" sz="2200" u="sng" dirty="0">
                <a:solidFill>
                  <a:schemeClr val="bg2">
                    <a:lumMod val="50000"/>
                  </a:schemeClr>
                </a:solidFill>
                <a:latin typeface="Times New Roman" pitchFamily="18" charset="0"/>
                <a:cs typeface="Times New Roman" pitchFamily="18" charset="0"/>
              </a:rPr>
              <a:t>kayıplarının azaltılması</a:t>
            </a:r>
            <a:r>
              <a:rPr lang="tr-TR" sz="2200" dirty="0">
                <a:solidFill>
                  <a:schemeClr val="bg2">
                    <a:lumMod val="50000"/>
                  </a:schemeClr>
                </a:solidFill>
                <a:latin typeface="Times New Roman" pitchFamily="18" charset="0"/>
                <a:cs typeface="Times New Roman" pitchFamily="18" charset="0"/>
              </a:rPr>
              <a:t>: Etkin bir mali yönetim için mali yapılanmanın güçlendirilmesi yadsınamaz bir gerçektir. Belediyenin mali yapısının güçlendirilmesi ise ancak tahakkuk kayıplarının önlenebilmesi ve harcamalarda tasarrufun sağlanması ile mümkün olabilir. </a:t>
            </a:r>
            <a:endParaRPr lang="tr-TR" sz="2200" dirty="0" smtClean="0">
              <a:solidFill>
                <a:schemeClr val="bg2">
                  <a:lumMod val="50000"/>
                </a:schemeClr>
              </a:solidFill>
              <a:latin typeface="Times New Roman" pitchFamily="18" charset="0"/>
              <a:cs typeface="Times New Roman" pitchFamily="18" charset="0"/>
            </a:endParaRPr>
          </a:p>
          <a:p>
            <a:pPr marL="274320" indent="-274320" algn="just" eaLnBrk="1" fontAlgn="auto" hangingPunct="1">
              <a:spcAft>
                <a:spcPts val="0"/>
              </a:spcAft>
              <a:buClr>
                <a:schemeClr val="accent3"/>
              </a:buClr>
              <a:buFontTx/>
              <a:buChar char="-"/>
              <a:defRPr/>
            </a:pPr>
            <a:r>
              <a:rPr lang="tr-TR" sz="2200" dirty="0" smtClean="0">
                <a:solidFill>
                  <a:schemeClr val="bg2">
                    <a:lumMod val="50000"/>
                  </a:schemeClr>
                </a:solidFill>
                <a:latin typeface="Times New Roman" pitchFamily="18" charset="0"/>
                <a:cs typeface="Times New Roman" pitchFamily="18" charset="0"/>
              </a:rPr>
              <a:t>Tahakkuk </a:t>
            </a:r>
            <a:r>
              <a:rPr lang="tr-TR" sz="2200" dirty="0">
                <a:solidFill>
                  <a:schemeClr val="bg2">
                    <a:lumMod val="50000"/>
                  </a:schemeClr>
                </a:solidFill>
                <a:latin typeface="Times New Roman" pitchFamily="18" charset="0"/>
                <a:cs typeface="Times New Roman" pitchFamily="18" charset="0"/>
              </a:rPr>
              <a:t>kayıplarının azaltılmasında Birimimize </a:t>
            </a:r>
            <a:r>
              <a:rPr lang="tr-TR" sz="2200" dirty="0" smtClean="0">
                <a:solidFill>
                  <a:schemeClr val="bg2">
                    <a:lumMod val="50000"/>
                  </a:schemeClr>
                </a:solidFill>
                <a:latin typeface="Times New Roman" pitchFamily="18" charset="0"/>
                <a:cs typeface="Times New Roman" pitchFamily="18" charset="0"/>
              </a:rPr>
              <a:t>düşen </a:t>
            </a:r>
            <a:r>
              <a:rPr lang="tr-TR" sz="2200" dirty="0">
                <a:solidFill>
                  <a:schemeClr val="bg2">
                    <a:lumMod val="50000"/>
                  </a:schemeClr>
                </a:solidFill>
                <a:latin typeface="Times New Roman" pitchFamily="18" charset="0"/>
                <a:cs typeface="Times New Roman" pitchFamily="18" charset="0"/>
              </a:rPr>
              <a:t>görev ise ancak beyana dayalı tahakkuk kayıplarının azaltılmasıdır. Beyana dayalı vergilerin takibi ve mükellef beyanlarının kontrolü oldukça zor ve kapsamlı bir </a:t>
            </a:r>
            <a:r>
              <a:rPr lang="tr-TR" sz="2200" dirty="0" smtClean="0">
                <a:solidFill>
                  <a:schemeClr val="bg2">
                    <a:lumMod val="50000"/>
                  </a:schemeClr>
                </a:solidFill>
                <a:latin typeface="Times New Roman" pitchFamily="18" charset="0"/>
                <a:cs typeface="Times New Roman" pitchFamily="18" charset="0"/>
              </a:rPr>
              <a:t>çalışma </a:t>
            </a:r>
            <a:r>
              <a:rPr lang="tr-TR" sz="2200" dirty="0">
                <a:solidFill>
                  <a:schemeClr val="bg2">
                    <a:lumMod val="50000"/>
                  </a:schemeClr>
                </a:solidFill>
                <a:latin typeface="Times New Roman" pitchFamily="18" charset="0"/>
                <a:cs typeface="Times New Roman" pitchFamily="18" charset="0"/>
              </a:rPr>
              <a:t>gerektirmekte olup, birimimizin bu yönde </a:t>
            </a:r>
            <a:r>
              <a:rPr lang="tr-TR" sz="2200" dirty="0" smtClean="0">
                <a:solidFill>
                  <a:schemeClr val="bg2">
                    <a:lumMod val="50000"/>
                  </a:schemeClr>
                </a:solidFill>
                <a:latin typeface="Times New Roman" pitchFamily="18" charset="0"/>
                <a:cs typeface="Times New Roman" pitchFamily="18" charset="0"/>
              </a:rPr>
              <a:t>çalışmaları </a:t>
            </a:r>
            <a:r>
              <a:rPr lang="tr-TR" sz="2200" dirty="0">
                <a:solidFill>
                  <a:schemeClr val="bg2">
                    <a:lumMod val="50000"/>
                  </a:schemeClr>
                </a:solidFill>
                <a:latin typeface="Times New Roman" pitchFamily="18" charset="0"/>
                <a:cs typeface="Times New Roman" pitchFamily="18" charset="0"/>
              </a:rPr>
              <a:t>devam etmekte ve kayıpların önlenmesi için azami gayret gösterilmektedir. </a:t>
            </a:r>
            <a:endParaRPr lang="tr-TR" sz="2200" dirty="0" smtClean="0">
              <a:solidFill>
                <a:schemeClr val="bg2">
                  <a:lumMod val="50000"/>
                </a:schemeClr>
              </a:solidFill>
              <a:latin typeface="Times New Roman" pitchFamily="18" charset="0"/>
              <a:cs typeface="Times New Roman" pitchFamily="18" charset="0"/>
            </a:endParaRPr>
          </a:p>
          <a:p>
            <a:pPr marL="274320" indent="-274320" algn="just" eaLnBrk="1" fontAlgn="auto" hangingPunct="1">
              <a:spcAft>
                <a:spcPts val="0"/>
              </a:spcAft>
              <a:buClr>
                <a:schemeClr val="accent3"/>
              </a:buClr>
              <a:buFontTx/>
              <a:buChar char="-"/>
              <a:defRPr/>
            </a:pPr>
            <a:r>
              <a:rPr lang="tr-TR" sz="2200" u="sng" dirty="0" smtClean="0">
                <a:solidFill>
                  <a:schemeClr val="bg2">
                    <a:lumMod val="50000"/>
                  </a:schemeClr>
                </a:solidFill>
                <a:latin typeface="Times New Roman" pitchFamily="18" charset="0"/>
                <a:cs typeface="Times New Roman" pitchFamily="18" charset="0"/>
              </a:rPr>
              <a:t>Tahsilat </a:t>
            </a:r>
            <a:r>
              <a:rPr lang="tr-TR" sz="2200" u="sng" dirty="0">
                <a:solidFill>
                  <a:schemeClr val="bg2">
                    <a:lumMod val="50000"/>
                  </a:schemeClr>
                </a:solidFill>
                <a:latin typeface="Times New Roman" pitchFamily="18" charset="0"/>
                <a:cs typeface="Times New Roman" pitchFamily="18" charset="0"/>
              </a:rPr>
              <a:t>oranlarının artırılması</a:t>
            </a:r>
            <a:r>
              <a:rPr lang="tr-TR" sz="2200" dirty="0">
                <a:solidFill>
                  <a:schemeClr val="bg2">
                    <a:lumMod val="50000"/>
                  </a:schemeClr>
                </a:solidFill>
                <a:latin typeface="Times New Roman" pitchFamily="18" charset="0"/>
                <a:cs typeface="Times New Roman" pitchFamily="18" charset="0"/>
              </a:rPr>
              <a:t>: Mali yapının güçlendirilmesi için diğer bir kriterde tahsilat oranlarının bir önceki yıla göre artırılmasıdır. Vadesi </a:t>
            </a:r>
            <a:r>
              <a:rPr lang="tr-TR" sz="2200" dirty="0" smtClean="0">
                <a:solidFill>
                  <a:schemeClr val="bg2">
                    <a:lumMod val="50000"/>
                  </a:schemeClr>
                </a:solidFill>
                <a:latin typeface="Times New Roman" pitchFamily="18" charset="0"/>
                <a:cs typeface="Times New Roman" pitchFamily="18" charset="0"/>
              </a:rPr>
              <a:t>geçmiş </a:t>
            </a:r>
            <a:r>
              <a:rPr lang="tr-TR" sz="2200" dirty="0">
                <a:solidFill>
                  <a:schemeClr val="bg2">
                    <a:lumMod val="50000"/>
                  </a:schemeClr>
                </a:solidFill>
                <a:latin typeface="Times New Roman" pitchFamily="18" charset="0"/>
                <a:cs typeface="Times New Roman" pitchFamily="18" charset="0"/>
              </a:rPr>
              <a:t>belediye alacakları için 6183 sayılı yasa kapsamında takip </a:t>
            </a:r>
            <a:r>
              <a:rPr lang="tr-TR" sz="2200" dirty="0" smtClean="0">
                <a:solidFill>
                  <a:schemeClr val="bg2">
                    <a:lumMod val="50000"/>
                  </a:schemeClr>
                </a:solidFill>
                <a:latin typeface="Times New Roman" pitchFamily="18" charset="0"/>
                <a:cs typeface="Times New Roman" pitchFamily="18" charset="0"/>
              </a:rPr>
              <a:t>işlemleri </a:t>
            </a:r>
            <a:r>
              <a:rPr lang="tr-TR" sz="2200" dirty="0">
                <a:solidFill>
                  <a:schemeClr val="bg2">
                    <a:lumMod val="50000"/>
                  </a:schemeClr>
                </a:solidFill>
                <a:latin typeface="Times New Roman" pitchFamily="18" charset="0"/>
                <a:cs typeface="Times New Roman" pitchFamily="18" charset="0"/>
              </a:rPr>
              <a:t>yapılması </a:t>
            </a:r>
            <a:r>
              <a:rPr lang="tr-TR" sz="2200" dirty="0" smtClean="0">
                <a:solidFill>
                  <a:schemeClr val="bg2">
                    <a:lumMod val="50000"/>
                  </a:schemeClr>
                </a:solidFill>
                <a:latin typeface="Times New Roman" pitchFamily="18" charset="0"/>
                <a:cs typeface="Times New Roman" pitchFamily="18" charset="0"/>
              </a:rPr>
              <a:t>çalışmalarımız </a:t>
            </a:r>
            <a:r>
              <a:rPr lang="tr-TR" sz="2200" dirty="0">
                <a:solidFill>
                  <a:schemeClr val="bg2">
                    <a:lumMod val="50000"/>
                  </a:schemeClr>
                </a:solidFill>
                <a:latin typeface="Times New Roman" pitchFamily="18" charset="0"/>
                <a:cs typeface="Times New Roman" pitchFamily="18" charset="0"/>
              </a:rPr>
              <a:t>devam etmekte olup, </a:t>
            </a:r>
            <a:r>
              <a:rPr lang="tr-TR" sz="2200" dirty="0" smtClean="0">
                <a:solidFill>
                  <a:schemeClr val="bg2">
                    <a:lumMod val="50000"/>
                  </a:schemeClr>
                </a:solidFill>
                <a:latin typeface="Times New Roman" pitchFamily="18" charset="0"/>
                <a:cs typeface="Times New Roman" pitchFamily="18" charset="0"/>
              </a:rPr>
              <a:t>2019 yılına </a:t>
            </a:r>
            <a:r>
              <a:rPr lang="tr-TR" sz="2200" dirty="0">
                <a:solidFill>
                  <a:schemeClr val="bg2">
                    <a:lumMod val="50000"/>
                  </a:schemeClr>
                </a:solidFill>
                <a:latin typeface="Times New Roman" pitchFamily="18" charset="0"/>
                <a:cs typeface="Times New Roman" pitchFamily="18" charset="0"/>
              </a:rPr>
              <a:t>göre devreden vadesi </a:t>
            </a:r>
            <a:r>
              <a:rPr lang="tr-TR" sz="2200" dirty="0" smtClean="0">
                <a:solidFill>
                  <a:schemeClr val="bg2">
                    <a:lumMod val="50000"/>
                  </a:schemeClr>
                </a:solidFill>
                <a:latin typeface="Times New Roman" pitchFamily="18" charset="0"/>
                <a:cs typeface="Times New Roman" pitchFamily="18" charset="0"/>
              </a:rPr>
              <a:t>geçmiş </a:t>
            </a:r>
            <a:r>
              <a:rPr lang="tr-TR" sz="2200" dirty="0">
                <a:solidFill>
                  <a:schemeClr val="bg2">
                    <a:lumMod val="50000"/>
                  </a:schemeClr>
                </a:solidFill>
                <a:latin typeface="Times New Roman" pitchFamily="18" charset="0"/>
                <a:cs typeface="Times New Roman" pitchFamily="18" charset="0"/>
              </a:rPr>
              <a:t>alacak toplamında azalma görülmektedir</a:t>
            </a:r>
            <a:r>
              <a:rPr lang="tr-TR" sz="2200" dirty="0">
                <a:latin typeface="Times New Roman" pitchFamily="18" charset="0"/>
                <a:cs typeface="Times New Roman" pitchFamily="18" charset="0"/>
              </a:rPr>
              <a:t>.</a:t>
            </a: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Resim4.jpg"/>
          <p:cNvPicPr>
            <a:picLocks noChangeAspect="1"/>
          </p:cNvPicPr>
          <p:nvPr/>
        </p:nvPicPr>
        <p:blipFill>
          <a:blip r:embed="rId2" cstate="print"/>
          <a:stretch>
            <a:fillRect/>
          </a:stretch>
        </p:blipFill>
        <p:spPr>
          <a:xfrm>
            <a:off x="2028" y="0"/>
            <a:ext cx="9139943" cy="68580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0" y="0"/>
            <a:ext cx="8964613" cy="6669088"/>
          </a:xfrm>
        </p:spPr>
        <p:txBody>
          <a:bodyPr>
            <a:normAutofit/>
          </a:bodyPr>
          <a:lstStyle/>
          <a:p>
            <a:pPr marL="0" indent="0" eaLnBrk="1" fontAlgn="auto" hangingPunct="1">
              <a:spcAft>
                <a:spcPts val="0"/>
              </a:spcAft>
              <a:buClr>
                <a:schemeClr val="accent3"/>
              </a:buClr>
              <a:buFont typeface="Wingdings 2"/>
              <a:buNone/>
              <a:defRPr/>
            </a:pPr>
            <a:r>
              <a:rPr lang="tr-TR" b="1" dirty="0" smtClean="0"/>
              <a:t>	</a:t>
            </a:r>
            <a:r>
              <a:rPr lang="tr-TR" sz="2200" b="1" dirty="0" smtClean="0">
                <a:latin typeface="Times New Roman" pitchFamily="18" charset="0"/>
                <a:cs typeface="Times New Roman" pitchFamily="18" charset="0"/>
              </a:rPr>
              <a:t>İÇ </a:t>
            </a:r>
            <a:r>
              <a:rPr lang="tr-TR" sz="2200" b="1" dirty="0">
                <a:latin typeface="Times New Roman" pitchFamily="18" charset="0"/>
                <a:cs typeface="Times New Roman" pitchFamily="18" charset="0"/>
              </a:rPr>
              <a:t>KONTROL GÜVENCE BEYANI </a:t>
            </a:r>
            <a:endParaRPr lang="tr-TR" sz="2200" b="1" dirty="0" smtClean="0">
              <a:latin typeface="Times New Roman" pitchFamily="18" charset="0"/>
              <a:cs typeface="Times New Roman" pitchFamily="18" charset="0"/>
            </a:endParaRPr>
          </a:p>
          <a:p>
            <a:pPr marL="0" indent="0" eaLnBrk="1" fontAlgn="auto" hangingPunct="1">
              <a:spcAft>
                <a:spcPts val="0"/>
              </a:spcAft>
              <a:buClr>
                <a:schemeClr val="accent3"/>
              </a:buClr>
              <a:buFont typeface="Wingdings 2"/>
              <a:buNone/>
              <a:defRPr/>
            </a:pPr>
            <a:endParaRPr lang="tr-TR" sz="2200" b="1" dirty="0" smtClean="0">
              <a:latin typeface="Times New Roman" pitchFamily="18" charset="0"/>
              <a:cs typeface="Times New Roman" pitchFamily="18" charset="0"/>
            </a:endParaRPr>
          </a:p>
          <a:p>
            <a:pPr marL="0" indent="0" algn="just" eaLnBrk="1" fontAlgn="auto" hangingPunct="1">
              <a:spcAft>
                <a:spcPts val="0"/>
              </a:spcAft>
              <a:buClr>
                <a:schemeClr val="accent3"/>
              </a:buClr>
              <a:buFont typeface="Wingdings 2"/>
              <a:buNone/>
              <a:defRPr/>
            </a:pPr>
            <a:r>
              <a:rPr lang="tr-TR" sz="2200" dirty="0" smtClean="0">
                <a:latin typeface="Times New Roman" pitchFamily="18" charset="0"/>
                <a:cs typeface="Times New Roman" pitchFamily="18" charset="0"/>
              </a:rPr>
              <a:t>	Muhasebe </a:t>
            </a:r>
            <a:r>
              <a:rPr lang="tr-TR" sz="2200" dirty="0">
                <a:latin typeface="Times New Roman" pitchFamily="18" charset="0"/>
                <a:cs typeface="Times New Roman" pitchFamily="18" charset="0"/>
              </a:rPr>
              <a:t>yetkilisi olarak yetkim dâhilinde; Bu raporda yer alan bilgilerin güvenilir, tam ve doğru olduğunu beyan ederim. Bu raporda açıklanan faaliyetler için, idare bütçesinden harcama birimimize tahsis </a:t>
            </a:r>
            <a:r>
              <a:rPr lang="tr-TR" sz="2200" dirty="0" smtClean="0">
                <a:latin typeface="Times New Roman" pitchFamily="18" charset="0"/>
                <a:cs typeface="Times New Roman" pitchFamily="18" charset="0"/>
              </a:rPr>
              <a:t>edilmiş </a:t>
            </a:r>
            <a:r>
              <a:rPr lang="tr-TR" sz="2200" dirty="0">
                <a:latin typeface="Times New Roman" pitchFamily="18" charset="0"/>
                <a:cs typeface="Times New Roman" pitchFamily="18" charset="0"/>
              </a:rPr>
              <a:t>kaynakların etkili, ekonomik ve verimli bir ş</a:t>
            </a:r>
            <a:r>
              <a:rPr lang="tr-TR" sz="2200" dirty="0" smtClean="0">
                <a:latin typeface="Times New Roman" pitchFamily="18" charset="0"/>
                <a:cs typeface="Times New Roman" pitchFamily="18" charset="0"/>
              </a:rPr>
              <a:t>ekilde </a:t>
            </a:r>
            <a:r>
              <a:rPr lang="tr-TR" sz="2200" dirty="0">
                <a:latin typeface="Times New Roman" pitchFamily="18" charset="0"/>
                <a:cs typeface="Times New Roman" pitchFamily="18" charset="0"/>
              </a:rPr>
              <a:t>kullanıldığını, görev ve yetki alanım çerçevesinde iç kontrol sisteminin idari ve mali kararlar ile bunlara </a:t>
            </a:r>
            <a:r>
              <a:rPr lang="tr-TR" sz="2200" dirty="0" smtClean="0">
                <a:latin typeface="Times New Roman" pitchFamily="18" charset="0"/>
                <a:cs typeface="Times New Roman" pitchFamily="18" charset="0"/>
              </a:rPr>
              <a:t>ilişkin işlemlerin </a:t>
            </a:r>
            <a:r>
              <a:rPr lang="tr-TR" sz="2200" dirty="0">
                <a:latin typeface="Times New Roman" pitchFamily="18" charset="0"/>
                <a:cs typeface="Times New Roman" pitchFamily="18" charset="0"/>
              </a:rPr>
              <a:t>yasallık ve düzenliliği hususunda yeterli güvenceyi sağladığını ve harcama birimimizde süreç kontrolünün etkin olarak </a:t>
            </a:r>
            <a:r>
              <a:rPr lang="tr-TR" sz="2200" dirty="0" smtClean="0">
                <a:latin typeface="Times New Roman" pitchFamily="18" charset="0"/>
                <a:cs typeface="Times New Roman" pitchFamily="18" charset="0"/>
              </a:rPr>
              <a:t>uygulanmaya çalışabildiğini </a:t>
            </a:r>
            <a:r>
              <a:rPr lang="tr-TR" sz="2200" dirty="0">
                <a:latin typeface="Times New Roman" pitchFamily="18" charset="0"/>
                <a:cs typeface="Times New Roman" pitchFamily="18" charset="0"/>
              </a:rPr>
              <a:t>bildiririm. </a:t>
            </a:r>
            <a:endParaRPr lang="tr-TR" sz="2200" dirty="0" smtClean="0">
              <a:latin typeface="Times New Roman" pitchFamily="18" charset="0"/>
              <a:cs typeface="Times New Roman" pitchFamily="18" charset="0"/>
            </a:endParaRPr>
          </a:p>
          <a:p>
            <a:pPr marL="0" indent="0" algn="just" eaLnBrk="1" fontAlgn="auto" hangingPunct="1">
              <a:spcAft>
                <a:spcPts val="0"/>
              </a:spcAft>
              <a:buClr>
                <a:schemeClr val="accent3"/>
              </a:buClr>
              <a:buFont typeface="Wingdings 2"/>
              <a:buNone/>
              <a:defRPr/>
            </a:pPr>
            <a:r>
              <a:rPr lang="tr-TR" sz="2200" dirty="0" smtClean="0">
                <a:latin typeface="Times New Roman" pitchFamily="18" charset="0"/>
                <a:cs typeface="Times New Roman" pitchFamily="18" charset="0"/>
              </a:rPr>
              <a:t>	Bu </a:t>
            </a:r>
            <a:r>
              <a:rPr lang="tr-TR" sz="2200" dirty="0">
                <a:latin typeface="Times New Roman" pitchFamily="18" charset="0"/>
                <a:cs typeface="Times New Roman" pitchFamily="18" charset="0"/>
              </a:rPr>
              <a:t>güvence, </a:t>
            </a:r>
            <a:r>
              <a:rPr lang="tr-TR" sz="2200" dirty="0" smtClean="0">
                <a:latin typeface="Times New Roman" pitchFamily="18" charset="0"/>
                <a:cs typeface="Times New Roman" pitchFamily="18" charset="0"/>
              </a:rPr>
              <a:t>Muhasebe </a:t>
            </a:r>
            <a:r>
              <a:rPr lang="tr-TR" sz="2200" dirty="0">
                <a:latin typeface="Times New Roman" pitchFamily="18" charset="0"/>
                <a:cs typeface="Times New Roman" pitchFamily="18" charset="0"/>
              </a:rPr>
              <a:t>yetkilisi olarak sahip olduğum bilgi ve değerlendirmeler, iç kontroller, iç denetçi raporları ile </a:t>
            </a:r>
            <a:r>
              <a:rPr lang="tr-TR" sz="2200" dirty="0" smtClean="0">
                <a:latin typeface="Times New Roman" pitchFamily="18" charset="0"/>
                <a:cs typeface="Times New Roman" pitchFamily="18" charset="0"/>
              </a:rPr>
              <a:t>Sayıştay </a:t>
            </a:r>
            <a:r>
              <a:rPr lang="tr-TR" sz="2200" dirty="0">
                <a:latin typeface="Times New Roman" pitchFamily="18" charset="0"/>
                <a:cs typeface="Times New Roman" pitchFamily="18" charset="0"/>
              </a:rPr>
              <a:t>raporları gibi bilgim dâhilindeki hususlara dayanmaktadır. Burada raporlanmayan, idarenin menfaatlerine zarar veren herhangi bir husus hakkında bilgim olmadığını beyan ederim. </a:t>
            </a:r>
          </a:p>
          <a:p>
            <a:pPr marL="0" indent="0" eaLnBrk="1" fontAlgn="auto" hangingPunct="1">
              <a:spcAft>
                <a:spcPts val="0"/>
              </a:spcAft>
              <a:buClr>
                <a:schemeClr val="accent3"/>
              </a:buClr>
              <a:buFont typeface="Wingdings 2"/>
              <a:buNone/>
              <a:defRPr/>
            </a:pPr>
            <a:r>
              <a:rPr lang="tr-TR" sz="2200" dirty="0" smtClean="0">
                <a:latin typeface="Times New Roman" pitchFamily="18" charset="0"/>
                <a:cs typeface="Times New Roman" pitchFamily="18" charset="0"/>
              </a:rPr>
              <a:t>						         </a:t>
            </a:r>
            <a:r>
              <a:rPr lang="tr-TR" sz="2200" dirty="0" err="1" smtClean="0">
                <a:latin typeface="Times New Roman" pitchFamily="18" charset="0"/>
                <a:cs typeface="Times New Roman" pitchFamily="18" charset="0"/>
              </a:rPr>
              <a:t>Sebiha</a:t>
            </a:r>
            <a:r>
              <a:rPr lang="tr-TR" sz="2200" dirty="0" smtClean="0">
                <a:latin typeface="Times New Roman" pitchFamily="18" charset="0"/>
                <a:cs typeface="Times New Roman" pitchFamily="18" charset="0"/>
              </a:rPr>
              <a:t> DEMİR</a:t>
            </a:r>
          </a:p>
          <a:p>
            <a:pPr marL="0" indent="0" eaLnBrk="1" fontAlgn="auto" hangingPunct="1">
              <a:spcAft>
                <a:spcPts val="0"/>
              </a:spcAft>
              <a:buClr>
                <a:schemeClr val="accent3"/>
              </a:buClr>
              <a:buFont typeface="Wingdings 2"/>
              <a:buNone/>
              <a:defRPr/>
            </a:pPr>
            <a:r>
              <a:rPr lang="tr-TR" sz="2200" dirty="0" smtClean="0">
                <a:latin typeface="Times New Roman" pitchFamily="18" charset="0"/>
                <a:cs typeface="Times New Roman" pitchFamily="18" charset="0"/>
              </a:rPr>
              <a:t>						  Mali Hizmetler Müdürü</a:t>
            </a:r>
            <a:endParaRPr lang="tr-TR" sz="22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p:spPr>
        <p:txBody>
          <a:bodyPr/>
          <a:lstStyle/>
          <a:p>
            <a:r>
              <a:rPr lang="tr-TR" dirty="0" smtClean="0">
                <a:solidFill>
                  <a:schemeClr val="bg2">
                    <a:lumMod val="50000"/>
                  </a:schemeClr>
                </a:solidFill>
              </a:rPr>
              <a:t>EMLAK VE TAHAKKUK ŞEFLİĞİ</a:t>
            </a:r>
            <a:endParaRPr lang="tr-TR" dirty="0">
              <a:solidFill>
                <a:schemeClr val="bg2">
                  <a:lumMod val="50000"/>
                </a:schemeClr>
              </a:solidFill>
            </a:endParaRPr>
          </a:p>
        </p:txBody>
      </p:sp>
      <p:pic>
        <p:nvPicPr>
          <p:cNvPr id="5" name="4 İçerik Yer Tutucusu" descr="WhatsApp Image 2020-06-05 at 16.47.16 (1).jpeg"/>
          <p:cNvPicPr>
            <a:picLocks noGrp="1" noChangeAspect="1"/>
          </p:cNvPicPr>
          <p:nvPr>
            <p:ph sz="half" idx="1"/>
          </p:nvPr>
        </p:nvPicPr>
        <p:blipFill>
          <a:blip r:embed="rId2" cstate="print"/>
          <a:stretch>
            <a:fillRect/>
          </a:stretch>
        </p:blipFill>
        <p:spPr>
          <a:xfrm>
            <a:off x="457200" y="2517823"/>
            <a:ext cx="4038600" cy="2690717"/>
          </a:xfrm>
          <a:prstGeom prst="roundRect">
            <a:avLst>
              <a:gd name="adj" fmla="val 11111"/>
            </a:avLst>
          </a:prstGeom>
          <a:ln w="190500" cap="rnd">
            <a:solidFill>
              <a:schemeClr val="tx2"/>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6" name="5 İçerik Yer Tutucusu" descr="WhatsApp Image 2020-06-05 at 16.47.16.jpeg"/>
          <p:cNvPicPr>
            <a:picLocks noGrp="1" noChangeAspect="1"/>
          </p:cNvPicPr>
          <p:nvPr>
            <p:ph sz="half" idx="2"/>
          </p:nvPr>
        </p:nvPicPr>
        <p:blipFill>
          <a:blip r:embed="rId3" cstate="print"/>
          <a:stretch>
            <a:fillRect/>
          </a:stretch>
        </p:blipFill>
        <p:spPr>
          <a:xfrm>
            <a:off x="4648200" y="2517823"/>
            <a:ext cx="4038600" cy="2690717"/>
          </a:xfrm>
          <a:prstGeom prst="roundRect">
            <a:avLst>
              <a:gd name="adj" fmla="val 11111"/>
            </a:avLst>
          </a:prstGeom>
          <a:ln w="190500" cap="rnd">
            <a:solidFill>
              <a:schemeClr val="tx2"/>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Başlık"/>
          <p:cNvSpPr>
            <a:spLocks noGrp="1"/>
          </p:cNvSpPr>
          <p:nvPr>
            <p:ph type="title"/>
          </p:nvPr>
        </p:nvSpPr>
        <p:spPr>
          <a:solidFill>
            <a:schemeClr val="accent1"/>
          </a:solidFill>
        </p:spPr>
        <p:txBody>
          <a:bodyPr>
            <a:normAutofit fontScale="90000"/>
          </a:bodyPr>
          <a:lstStyle/>
          <a:p>
            <a:r>
              <a:rPr lang="tr-TR" dirty="0" smtClean="0"/>
              <a:t>2019 YILI EMLAK ŞEFLİĞİ FAALİYET RAPORU</a:t>
            </a:r>
            <a:endParaRPr lang="tr-TR" dirty="0"/>
          </a:p>
        </p:txBody>
      </p:sp>
      <p:sp>
        <p:nvSpPr>
          <p:cNvPr id="6" name="5 İçerik Yer Tutucusu"/>
          <p:cNvSpPr>
            <a:spLocks noGrp="1"/>
          </p:cNvSpPr>
          <p:nvPr>
            <p:ph idx="1"/>
          </p:nvPr>
        </p:nvSpPr>
        <p:spPr/>
        <p:txBody>
          <a:bodyPr/>
          <a:lstStyle/>
          <a:p>
            <a:r>
              <a:rPr lang="tr-TR" dirty="0" smtClean="0"/>
              <a:t>2019 Yılında Emlak Şefliği işlem sayısı 46214</a:t>
            </a:r>
          </a:p>
          <a:p>
            <a:r>
              <a:rPr lang="tr-TR" dirty="0" smtClean="0"/>
              <a:t>2019 Yılında 1076 Adet Konut bildirimi</a:t>
            </a:r>
          </a:p>
          <a:p>
            <a:r>
              <a:rPr lang="tr-TR" dirty="0" smtClean="0"/>
              <a:t>2019 Yılında 853 Adet Arsa bildirimi</a:t>
            </a:r>
          </a:p>
          <a:p>
            <a:r>
              <a:rPr lang="tr-TR" dirty="0" smtClean="0"/>
              <a:t>2019 Yılında 6500 Adet Köy Beyanı</a:t>
            </a:r>
          </a:p>
          <a:p>
            <a:r>
              <a:rPr lang="tr-TR" dirty="0" smtClean="0"/>
              <a:t>2019 Yılında 881 Adet Ç.T.V bildirimi</a:t>
            </a:r>
          </a:p>
          <a:p>
            <a:r>
              <a:rPr lang="tr-TR" dirty="0" smtClean="0"/>
              <a:t>2019 Yılında 1515 Adet İlan Reklam bildirimi</a:t>
            </a:r>
          </a:p>
          <a:p>
            <a:endParaRPr lang="tr-TR" dirty="0" smtClean="0"/>
          </a:p>
          <a:p>
            <a:endParaRPr lang="tr-TR" dirty="0" smtClean="0"/>
          </a:p>
          <a:p>
            <a:endParaRPr lang="tr-TR"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p:spPr>
        <p:txBody>
          <a:bodyPr/>
          <a:lstStyle/>
          <a:p>
            <a:r>
              <a:rPr lang="tr-TR" dirty="0" smtClean="0"/>
              <a:t>İMAR VE ŞEHİRCİLİK MÜDÜRLÜĞÜ</a:t>
            </a:r>
            <a:endParaRPr lang="tr-TR" dirty="0"/>
          </a:p>
        </p:txBody>
      </p:sp>
      <p:pic>
        <p:nvPicPr>
          <p:cNvPr id="5" name="4 İçerik Yer Tutucusu" descr="WhatsApp Image 2020-06-05 at 16.47.19 (1).jpeg"/>
          <p:cNvPicPr>
            <a:picLocks noGrp="1" noChangeAspect="1"/>
          </p:cNvPicPr>
          <p:nvPr>
            <p:ph sz="half" idx="1"/>
          </p:nvPr>
        </p:nvPicPr>
        <p:blipFill>
          <a:blip r:embed="rId2" cstate="print"/>
          <a:stretch>
            <a:fillRect/>
          </a:stretch>
        </p:blipFill>
        <p:spPr>
          <a:xfrm>
            <a:off x="457200" y="2517823"/>
            <a:ext cx="4038600" cy="2690717"/>
          </a:xfrm>
          <a:prstGeom prst="rect">
            <a:avLst/>
          </a:prstGeom>
          <a:ln w="190500" cap="sq">
            <a:solidFill>
              <a:schemeClr val="tx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5 İçerik Yer Tutucusu" descr="WhatsApp Image 2020-06-05 at 16.47.19 (2).jpeg"/>
          <p:cNvPicPr>
            <a:picLocks noGrp="1" noChangeAspect="1"/>
          </p:cNvPicPr>
          <p:nvPr>
            <p:ph sz="half" idx="2"/>
          </p:nvPr>
        </p:nvPicPr>
        <p:blipFill>
          <a:blip r:embed="rId3" cstate="print"/>
          <a:stretch>
            <a:fillRect/>
          </a:stretch>
        </p:blipFill>
        <p:spPr>
          <a:xfrm>
            <a:off x="4648200" y="2517823"/>
            <a:ext cx="4038600" cy="2690717"/>
          </a:xfrm>
          <a:prstGeom prst="rect">
            <a:avLst/>
          </a:prstGeom>
          <a:ln w="190500" cap="sq">
            <a:solidFill>
              <a:schemeClr val="tx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solidFill>
            <a:schemeClr val="tx2"/>
          </a:solidFill>
        </p:spPr>
        <p:txBody>
          <a:bodyPr>
            <a:normAutofit fontScale="90000"/>
          </a:bodyPr>
          <a:lstStyle/>
          <a:p>
            <a:r>
              <a:rPr lang="tr-TR" sz="3500" b="1" dirty="0" smtClean="0">
                <a:solidFill>
                  <a:schemeClr val="bg1">
                    <a:lumMod val="85000"/>
                  </a:schemeClr>
                </a:solidFill>
                <a:latin typeface="Times New Roman" pitchFamily="18" charset="0"/>
                <a:cs typeface="Times New Roman" pitchFamily="18" charset="0"/>
              </a:rPr>
              <a:t>İMAR VE ŞEHİRCİLİK MÜDÜRLÜĞÜ</a:t>
            </a:r>
            <a:br>
              <a:rPr lang="tr-TR" sz="3500" b="1" dirty="0" smtClean="0">
                <a:solidFill>
                  <a:schemeClr val="bg1">
                    <a:lumMod val="85000"/>
                  </a:schemeClr>
                </a:solidFill>
                <a:latin typeface="Times New Roman" pitchFamily="18" charset="0"/>
                <a:cs typeface="Times New Roman" pitchFamily="18" charset="0"/>
              </a:rPr>
            </a:br>
            <a:r>
              <a:rPr lang="tr-TR" sz="3500" b="1" dirty="0" smtClean="0">
                <a:solidFill>
                  <a:schemeClr val="bg1">
                    <a:lumMod val="85000"/>
                  </a:schemeClr>
                </a:solidFill>
                <a:latin typeface="Times New Roman" pitchFamily="18" charset="0"/>
                <a:cs typeface="Times New Roman" pitchFamily="18" charset="0"/>
              </a:rPr>
              <a:t>FAALİYET RAPORU</a:t>
            </a:r>
            <a:endParaRPr lang="tr-TR" sz="3500" b="1" dirty="0">
              <a:solidFill>
                <a:schemeClr val="bg1">
                  <a:lumMod val="85000"/>
                </a:schemeClr>
              </a:solidFill>
              <a:latin typeface="Times New Roman" pitchFamily="18" charset="0"/>
              <a:cs typeface="Times New Roman" pitchFamily="18" charset="0"/>
            </a:endParaRPr>
          </a:p>
        </p:txBody>
      </p:sp>
      <p:sp>
        <p:nvSpPr>
          <p:cNvPr id="3" name="2 İçerik Yer Tutucusu"/>
          <p:cNvSpPr>
            <a:spLocks noGrp="1"/>
          </p:cNvSpPr>
          <p:nvPr>
            <p:ph idx="1"/>
          </p:nvPr>
        </p:nvSpPr>
        <p:spPr/>
        <p:txBody>
          <a:bodyPr>
            <a:noAutofit/>
          </a:bodyPr>
          <a:lstStyle/>
          <a:p>
            <a:pPr algn="just"/>
            <a:r>
              <a:rPr lang="tr-TR" sz="1700" dirty="0" smtClean="0">
                <a:latin typeface="Times New Roman" pitchFamily="18" charset="0"/>
                <a:cs typeface="Times New Roman" pitchFamily="18" charset="0"/>
              </a:rPr>
              <a:t>Belediyemiz İmar ve Şehircilik Müdürlüğü bünyesinde yapılan hizmet ve faaliyetlerimizin kanun plan yönetmelik tüzük meclis ve encümen kararları genelge ve hizmet emirleri doğrultusunda kendi müdürlük görev yetki ve sorumluluklarımız çerçevesinde personelimle birlikte eksiksiz tam ve verimli bir şekilde yapmaya özen göstermekteyiz.</a:t>
            </a:r>
          </a:p>
          <a:p>
            <a:pPr algn="just"/>
            <a:r>
              <a:rPr lang="tr-TR" sz="1700" dirty="0" smtClean="0">
                <a:latin typeface="Times New Roman" pitchFamily="18" charset="0"/>
                <a:cs typeface="Times New Roman" pitchFamily="18" charset="0"/>
              </a:rPr>
              <a:t>2019 yılı itibariyle Müdürlüğümüz tarafından 65 adet bahçe duvarı 28 adet müştemilat (garaj tandırlık) yapımına izin verilmiştir.</a:t>
            </a:r>
          </a:p>
          <a:p>
            <a:pPr algn="just"/>
            <a:r>
              <a:rPr lang="tr-TR" sz="1700" dirty="0" smtClean="0">
                <a:latin typeface="Times New Roman" pitchFamily="18" charset="0"/>
                <a:cs typeface="Times New Roman" pitchFamily="18" charset="0"/>
              </a:rPr>
              <a:t>51 adet yapı ruhsatı 54 adet yapı kullanma iziz belgesi 14 adet yanan yıkılan binalar formu 51 adet bina harita köşe koordinatları ve kot tutanağı 54 adet bağımsız bölüm planı vaziyet planı ve </a:t>
            </a:r>
            <a:r>
              <a:rPr lang="tr-TR" sz="1700" dirty="0" err="1" smtClean="0">
                <a:latin typeface="Times New Roman" pitchFamily="18" charset="0"/>
                <a:cs typeface="Times New Roman" pitchFamily="18" charset="0"/>
              </a:rPr>
              <a:t>röperli</a:t>
            </a:r>
            <a:r>
              <a:rPr lang="tr-TR" sz="1700" dirty="0" smtClean="0">
                <a:latin typeface="Times New Roman" pitchFamily="18" charset="0"/>
                <a:cs typeface="Times New Roman" pitchFamily="18" charset="0"/>
              </a:rPr>
              <a:t> kroki kadastroya gönderildi. 43 adet imar çapı 18 adet imar planı tadilatı yapılmış olup 22 adet yapı denetim ruhsatı seviye tespiti takibi ve </a:t>
            </a:r>
            <a:r>
              <a:rPr lang="tr-TR" sz="1700" dirty="0" err="1" smtClean="0">
                <a:latin typeface="Times New Roman" pitchFamily="18" charset="0"/>
                <a:cs typeface="Times New Roman" pitchFamily="18" charset="0"/>
              </a:rPr>
              <a:t>uavt</a:t>
            </a:r>
            <a:r>
              <a:rPr lang="tr-TR" sz="1700" dirty="0" smtClean="0">
                <a:latin typeface="Times New Roman" pitchFamily="18" charset="0"/>
                <a:cs typeface="Times New Roman" pitchFamily="18" charset="0"/>
              </a:rPr>
              <a:t> 350 adet adres güncellemesi ve sistem takibi yapılmıştır.</a:t>
            </a:r>
          </a:p>
          <a:p>
            <a:pPr algn="just"/>
            <a:r>
              <a:rPr lang="tr-TR" sz="1700" dirty="0" smtClean="0">
                <a:latin typeface="Times New Roman" pitchFamily="18" charset="0"/>
                <a:cs typeface="Times New Roman" pitchFamily="18" charset="0"/>
              </a:rPr>
              <a:t>367 adet gelen yazı 1122 giden yazı düzenlenmiş olup ilgili yazılara dosyalara ve ruhsatlara ilişkin proje ve belgeler arşivlenmiştir.</a:t>
            </a:r>
          </a:p>
          <a:p>
            <a:pPr algn="just"/>
            <a:r>
              <a:rPr lang="tr-TR" sz="1700" dirty="0" smtClean="0">
                <a:latin typeface="Times New Roman" pitchFamily="18" charset="0"/>
                <a:cs typeface="Times New Roman" pitchFamily="18" charset="0"/>
              </a:rPr>
              <a:t>2019 yılında 53 ifraz tevhit yola terk ve 8 adet ihdas dosyası incelenmiş ve onaylanmıştır.</a:t>
            </a:r>
            <a:endParaRPr lang="tr-TR" sz="1700" dirty="0">
              <a:latin typeface="Times New Roman" pitchFamily="18" charset="0"/>
              <a:cs typeface="Times New Roman" pitchFamily="18"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4294967295"/>
          </p:nvPr>
        </p:nvSpPr>
        <p:spPr>
          <a:xfrm>
            <a:off x="285720" y="428604"/>
            <a:ext cx="8572560" cy="5697559"/>
          </a:xfrm>
        </p:spPr>
        <p:txBody>
          <a:bodyPr>
            <a:noAutofit/>
          </a:bodyPr>
          <a:lstStyle/>
          <a:p>
            <a:pPr algn="just"/>
            <a:r>
              <a:rPr lang="tr-TR" sz="2800" dirty="0" smtClean="0">
                <a:latin typeface="Times New Roman" pitchFamily="18" charset="0"/>
                <a:cs typeface="Times New Roman" pitchFamily="18" charset="0"/>
              </a:rPr>
              <a:t>Müdürlüğümüzce 9 adet hisseli arsa satışı dosyası 2 adet arsa satışı dosyası hazırlanmış ve işlemler tamamlanmıştır.</a:t>
            </a:r>
          </a:p>
          <a:p>
            <a:pPr algn="just"/>
            <a:r>
              <a:rPr lang="tr-TR" sz="2800" dirty="0" smtClean="0">
                <a:latin typeface="Times New Roman" pitchFamily="18" charset="0"/>
                <a:cs typeface="Times New Roman" pitchFamily="18" charset="0"/>
              </a:rPr>
              <a:t>İlçemiz Cumhuriyet Beyazıt Mahallelerinde ve Karşıyaka mahallisinin bir kısmında 3194 sayılı imar kanunun 18. madde uygulaması devam etmekte olup işlemler tamamlanarak askıya çıkarılmış ve askı sürecinde verilen itiraz dilekçeleri incelenerek çıkan kararlar vatandaşlara tebliğ edilmiştir.</a:t>
            </a:r>
          </a:p>
          <a:p>
            <a:pPr algn="just"/>
            <a:r>
              <a:rPr lang="tr-TR" sz="2800" dirty="0" smtClean="0">
                <a:latin typeface="Times New Roman" pitchFamily="18" charset="0"/>
                <a:cs typeface="Times New Roman" pitchFamily="18" charset="0"/>
              </a:rPr>
              <a:t>Bu işlemler sonucunda hazırlanan 3194 sayılı imar kanununun 18. madde uygulamasına ait dosya kadastro birimine gönderilmek üzere hazır hale getirilmiştir.</a:t>
            </a:r>
            <a:endParaRPr lang="tr-TR" sz="2800" dirty="0">
              <a:latin typeface="Times New Roman" pitchFamily="18" charset="0"/>
              <a:cs typeface="Times New Roman" pitchFamily="18"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solidFill>
            <a:schemeClr val="accent2"/>
          </a:solidFill>
        </p:spPr>
        <p:txBody>
          <a:bodyPr>
            <a:normAutofit fontScale="90000"/>
          </a:bodyPr>
          <a:lstStyle/>
          <a:p>
            <a:r>
              <a:rPr lang="tr-TR" dirty="0" smtClean="0">
                <a:solidFill>
                  <a:schemeClr val="bg1">
                    <a:lumMod val="85000"/>
                  </a:schemeClr>
                </a:solidFill>
                <a:latin typeface="Times New Roman" pitchFamily="18" charset="0"/>
                <a:cs typeface="Times New Roman" pitchFamily="18" charset="0"/>
              </a:rPr>
              <a:t>İTFAİYE MÜDÜRÜ</a:t>
            </a:r>
            <a:br>
              <a:rPr lang="tr-TR" dirty="0" smtClean="0">
                <a:solidFill>
                  <a:schemeClr val="bg1">
                    <a:lumMod val="85000"/>
                  </a:schemeClr>
                </a:solidFill>
                <a:latin typeface="Times New Roman" pitchFamily="18" charset="0"/>
                <a:cs typeface="Times New Roman" pitchFamily="18" charset="0"/>
              </a:rPr>
            </a:br>
            <a:r>
              <a:rPr lang="tr-TR" dirty="0" smtClean="0">
                <a:solidFill>
                  <a:schemeClr val="bg1">
                    <a:lumMod val="85000"/>
                  </a:schemeClr>
                </a:solidFill>
                <a:latin typeface="Times New Roman" pitchFamily="18" charset="0"/>
                <a:cs typeface="Times New Roman" pitchFamily="18" charset="0"/>
              </a:rPr>
              <a:t>OSMAN POLAT</a:t>
            </a:r>
            <a:endParaRPr lang="tr-TR" dirty="0">
              <a:solidFill>
                <a:schemeClr val="bg1">
                  <a:lumMod val="85000"/>
                </a:schemeClr>
              </a:solidFill>
              <a:latin typeface="Times New Roman" pitchFamily="18" charset="0"/>
              <a:cs typeface="Times New Roman" pitchFamily="18" charset="0"/>
            </a:endParaRPr>
          </a:p>
        </p:txBody>
      </p:sp>
      <p:pic>
        <p:nvPicPr>
          <p:cNvPr id="4" name="3 İçerik Yer Tutucusu" descr="OSMAN POLAT.jpg"/>
          <p:cNvPicPr>
            <a:picLocks noGrp="1" noChangeAspect="1"/>
          </p:cNvPicPr>
          <p:nvPr>
            <p:ph idx="1"/>
          </p:nvPr>
        </p:nvPicPr>
        <p:blipFill>
          <a:blip r:embed="rId2" cstate="print"/>
          <a:stretch>
            <a:fillRect/>
          </a:stretch>
        </p:blipFill>
        <p:spPr>
          <a:xfrm>
            <a:off x="563880" y="1607661"/>
            <a:ext cx="8016240" cy="4511040"/>
          </a:xfrm>
          <a:prstGeom prst="rect">
            <a:avLst/>
          </a:prstGeom>
          <a:ln w="190500" cap="sq">
            <a:solidFill>
              <a:schemeClr val="accent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solidFill>
            <a:schemeClr val="accent2"/>
          </a:solidFill>
        </p:spPr>
        <p:txBody>
          <a:bodyPr/>
          <a:lstStyle/>
          <a:p>
            <a:r>
              <a:rPr lang="tr-TR" dirty="0" smtClean="0">
                <a:solidFill>
                  <a:schemeClr val="bg1">
                    <a:lumMod val="85000"/>
                  </a:schemeClr>
                </a:solidFill>
              </a:rPr>
              <a:t>İTFAİYE MÜDÜRLÜĞÜ</a:t>
            </a:r>
            <a:endParaRPr lang="tr-TR" dirty="0">
              <a:solidFill>
                <a:schemeClr val="bg1">
                  <a:lumMod val="85000"/>
                </a:schemeClr>
              </a:solidFill>
            </a:endParaRPr>
          </a:p>
        </p:txBody>
      </p:sp>
      <p:sp>
        <p:nvSpPr>
          <p:cNvPr id="3" name="2 İçerik Yer Tutucusu"/>
          <p:cNvSpPr>
            <a:spLocks noGrp="1"/>
          </p:cNvSpPr>
          <p:nvPr>
            <p:ph idx="1"/>
          </p:nvPr>
        </p:nvSpPr>
        <p:spPr/>
        <p:txBody>
          <a:bodyPr>
            <a:normAutofit/>
          </a:bodyPr>
          <a:lstStyle/>
          <a:p>
            <a:r>
              <a:rPr lang="tr-TR" sz="1600" dirty="0" smtClean="0"/>
              <a:t>1 ADET İTFAİYE AMİRİ </a:t>
            </a:r>
          </a:p>
          <a:p>
            <a:r>
              <a:rPr lang="tr-TR" sz="1600" dirty="0" smtClean="0"/>
              <a:t>3 ADET ŞOFÖR</a:t>
            </a:r>
          </a:p>
          <a:p>
            <a:r>
              <a:rPr lang="tr-TR" sz="1600" dirty="0" smtClean="0"/>
              <a:t>6 İTFAYE ERİ </a:t>
            </a:r>
          </a:p>
          <a:p>
            <a:r>
              <a:rPr lang="tr-TR" sz="1600" dirty="0" smtClean="0"/>
              <a:t>3 ADET İTFAİYE ARACIMIZ BULUNMAKTADIR.</a:t>
            </a:r>
          </a:p>
          <a:p>
            <a:r>
              <a:rPr lang="tr-TR" sz="1600" dirty="0" smtClean="0"/>
              <a:t>EV/MÜŞTEMİLAT YANGINLARI 10 ADET</a:t>
            </a:r>
          </a:p>
          <a:p>
            <a:r>
              <a:rPr lang="tr-TR" sz="1600" dirty="0" smtClean="0"/>
              <a:t>ARAÇ KAZASI 15 ADET.</a:t>
            </a:r>
          </a:p>
          <a:p>
            <a:r>
              <a:rPr lang="tr-TR" sz="1600" dirty="0" smtClean="0"/>
              <a:t>ANIZ YANGINI 30 ADET.</a:t>
            </a:r>
          </a:p>
          <a:p>
            <a:r>
              <a:rPr lang="tr-TR" sz="1600" dirty="0" smtClean="0"/>
              <a:t>ARAÇ YANGINI 1 ADET.</a:t>
            </a:r>
          </a:p>
          <a:p>
            <a:r>
              <a:rPr lang="tr-TR" sz="1600" dirty="0" smtClean="0"/>
              <a:t>DÜZENLİ OLARAK CADDE SOKAK YIKAMA İŞLEMLERİ</a:t>
            </a:r>
          </a:p>
          <a:p>
            <a:r>
              <a:rPr lang="tr-TR" sz="1600" dirty="0" smtClean="0"/>
              <a:t>DÜZENLİ OLARAK AĞAÇ SULAMA.</a:t>
            </a:r>
          </a:p>
          <a:p>
            <a:r>
              <a:rPr lang="tr-TR" sz="1600" dirty="0" smtClean="0"/>
              <a:t>KONUTLARDA KAPALI KAPILARI AÇMA</a:t>
            </a:r>
          </a:p>
          <a:p>
            <a:r>
              <a:rPr lang="tr-TR" sz="1600" dirty="0" smtClean="0"/>
              <a:t>KANALİZASYON TIKANIKLIKLARIR AÇMA.</a:t>
            </a:r>
          </a:p>
          <a:p>
            <a:r>
              <a:rPr lang="tr-TR" sz="1600" dirty="0" smtClean="0">
                <a:latin typeface="+mj-lt"/>
                <a:cs typeface="Times New Roman" pitchFamily="18" charset="0"/>
              </a:rPr>
              <a:t>ÇARŞI MERKEZİNDEKİ MAZGALLARA SU VERME</a:t>
            </a:r>
          </a:p>
          <a:p>
            <a:r>
              <a:rPr lang="tr-TR" sz="1700" dirty="0" smtClean="0">
                <a:latin typeface="+mj-lt"/>
                <a:cs typeface="Times New Roman" pitchFamily="18" charset="0"/>
              </a:rPr>
              <a:t>AYRICA BELEDİYE BAŞKANIMIZIN TALİMATI ÜZERİNE GEREK GÖRÜLEN İŞLERİ YERİNE GETİRME FAALİYETİNDE BULUNMAKTAYIZ.</a:t>
            </a:r>
          </a:p>
          <a:p>
            <a:endParaRPr lang="tr-TR"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Başlık"/>
          <p:cNvSpPr>
            <a:spLocks noGrp="1"/>
          </p:cNvSpPr>
          <p:nvPr>
            <p:ph type="title"/>
          </p:nvPr>
        </p:nvSpPr>
        <p:spPr>
          <a:solidFill>
            <a:schemeClr val="bg1">
              <a:lumMod val="50000"/>
            </a:schemeClr>
          </a:solidFill>
        </p:spPr>
        <p:txBody>
          <a:bodyPr/>
          <a:lstStyle/>
          <a:p>
            <a:r>
              <a:rPr lang="tr-TR" dirty="0" smtClean="0"/>
              <a:t>TEMİZLİK ÇALIŞMALARI</a:t>
            </a:r>
            <a:endParaRPr lang="tr-TR" dirty="0"/>
          </a:p>
        </p:txBody>
      </p:sp>
      <p:pic>
        <p:nvPicPr>
          <p:cNvPr id="7" name="6 İçerik Yer Tutucusu" descr="WhatsApp Image 2020-06-09 at 08.30.03 (1).jpeg"/>
          <p:cNvPicPr>
            <a:picLocks noGrp="1" noChangeAspect="1"/>
          </p:cNvPicPr>
          <p:nvPr>
            <p:ph sz="half" idx="1"/>
          </p:nvPr>
        </p:nvPicPr>
        <p:blipFill>
          <a:blip r:embed="rId2" cstate="print"/>
          <a:stretch>
            <a:fillRect/>
          </a:stretch>
        </p:blipFill>
        <p:spPr>
          <a:xfrm>
            <a:off x="457200" y="2492896"/>
            <a:ext cx="4038600" cy="273630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7 İçerik Yer Tutucusu" descr="WhatsApp Image 2020-06-09 at 08.18.50.jpeg"/>
          <p:cNvPicPr>
            <a:picLocks noGrp="1" noChangeAspect="1"/>
          </p:cNvPicPr>
          <p:nvPr>
            <p:ph sz="half" idx="2"/>
          </p:nvPr>
        </p:nvPicPr>
        <p:blipFill>
          <a:blip r:embed="rId3" cstate="print"/>
          <a:stretch>
            <a:fillRect/>
          </a:stretch>
        </p:blipFill>
        <p:spPr>
          <a:xfrm>
            <a:off x="4648200" y="2517823"/>
            <a:ext cx="4038600" cy="269071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8229600" cy="1296974"/>
          </a:xfrm>
          <a:gradFill flip="none" rotWithShape="1">
            <a:gsLst>
              <a:gs pos="0">
                <a:schemeClr val="accent5">
                  <a:lumMod val="75000"/>
                  <a:tint val="66000"/>
                  <a:satMod val="160000"/>
                </a:schemeClr>
              </a:gs>
              <a:gs pos="50000">
                <a:schemeClr val="accent5">
                  <a:lumMod val="75000"/>
                  <a:tint val="44500"/>
                  <a:satMod val="160000"/>
                </a:schemeClr>
              </a:gs>
              <a:gs pos="100000">
                <a:schemeClr val="accent5">
                  <a:lumMod val="75000"/>
                  <a:tint val="23500"/>
                  <a:satMod val="160000"/>
                </a:schemeClr>
              </a:gs>
            </a:gsLst>
            <a:lin ang="2700000" scaled="1"/>
            <a:tileRect/>
          </a:gradFill>
        </p:spPr>
        <p:txBody>
          <a:bodyPr>
            <a:noAutofit/>
          </a:bodyPr>
          <a:lstStyle/>
          <a:p>
            <a:r>
              <a:rPr lang="tr-TR" sz="3000" dirty="0" smtClean="0"/>
              <a:t>ULAŞIM HİZMETLERİ MÜDÜRLÜĞÜ</a:t>
            </a:r>
            <a:br>
              <a:rPr lang="tr-TR" sz="3000" dirty="0" smtClean="0"/>
            </a:br>
            <a:r>
              <a:rPr lang="tr-TR" sz="3000" dirty="0" smtClean="0"/>
              <a:t>ULAŞIM HİZMETLERİ ŞEFİ</a:t>
            </a:r>
            <a:br>
              <a:rPr lang="tr-TR" sz="3000" dirty="0" smtClean="0"/>
            </a:br>
            <a:r>
              <a:rPr lang="tr-TR" sz="3000" dirty="0" smtClean="0"/>
              <a:t>ALAADDİN DEMİR</a:t>
            </a:r>
            <a:endParaRPr lang="tr-TR" sz="3000" dirty="0"/>
          </a:p>
        </p:txBody>
      </p:sp>
      <p:pic>
        <p:nvPicPr>
          <p:cNvPr id="4" name="3 İçerik Yer Tutucusu" descr="WhatsApp Image 2020-06-05 at 16.47.15.jpeg"/>
          <p:cNvPicPr>
            <a:picLocks noGrp="1" noChangeAspect="1"/>
          </p:cNvPicPr>
          <p:nvPr>
            <p:ph idx="1"/>
          </p:nvPr>
        </p:nvPicPr>
        <p:blipFill>
          <a:blip r:embed="rId2" cstate="print"/>
          <a:stretch>
            <a:fillRect/>
          </a:stretch>
        </p:blipFill>
        <p:spPr>
          <a:xfrm>
            <a:off x="827584" y="1785926"/>
            <a:ext cx="7416823" cy="450059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noFill/>
          <a:ln>
            <a:noFill/>
          </a:ln>
          <a:effectLst>
            <a:glow rad="63500">
              <a:schemeClr val="accent4">
                <a:satMod val="175000"/>
                <a:alpha val="40000"/>
              </a:schemeClr>
            </a:glow>
          </a:effectLst>
          <a:scene3d>
            <a:camera prst="orthographicFront">
              <a:rot lat="0" lon="0" rev="0"/>
            </a:camera>
            <a:lightRig rig="contrasting" dir="t">
              <a:rot lat="0" lon="0" rev="7800000"/>
            </a:lightRig>
          </a:scene3d>
          <a:sp3d/>
        </p:spPr>
        <p:txBody>
          <a:bodyPr>
            <a:normAutofit fontScale="90000"/>
          </a:bodyPr>
          <a:lstStyle/>
          <a:p>
            <a:r>
              <a:rPr lang="tr-TR" b="1" i="1" dirty="0" smtClean="0">
                <a:solidFill>
                  <a:schemeClr val="accent2"/>
                </a:solidFill>
              </a:rPr>
              <a:t>AV.ÖMER AÇIKEL</a:t>
            </a:r>
            <a:br>
              <a:rPr lang="tr-TR" b="1" i="1" dirty="0" smtClean="0">
                <a:solidFill>
                  <a:schemeClr val="accent2"/>
                </a:solidFill>
              </a:rPr>
            </a:br>
            <a:r>
              <a:rPr lang="tr-TR" b="1" i="1" dirty="0" smtClean="0">
                <a:solidFill>
                  <a:schemeClr val="accent2"/>
                </a:solidFill>
              </a:rPr>
              <a:t>SARIKAYA BELEDİYE BAŞKANI</a:t>
            </a:r>
            <a:endParaRPr lang="tr-TR" b="1" i="1" dirty="0">
              <a:solidFill>
                <a:schemeClr val="accent2"/>
              </a:solidFill>
            </a:endParaRPr>
          </a:p>
        </p:txBody>
      </p:sp>
      <p:pic>
        <p:nvPicPr>
          <p:cNvPr id="4" name="3 İçerik Yer Tutucusu" descr="WhatsApp Image 2020-06-04 at 11.53.00.jpeg"/>
          <p:cNvPicPr>
            <a:picLocks noGrp="1" noChangeAspect="1"/>
          </p:cNvPicPr>
          <p:nvPr>
            <p:ph idx="1"/>
          </p:nvPr>
        </p:nvPicPr>
        <p:blipFill>
          <a:blip r:embed="rId2" cstate="print"/>
          <a:stretch>
            <a:fillRect/>
          </a:stretch>
        </p:blipFill>
        <p:spPr>
          <a:xfrm>
            <a:off x="1500166" y="1600200"/>
            <a:ext cx="6072230" cy="45259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8229600" cy="939784"/>
          </a:xfr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lin ang="2700000" scaled="1"/>
            <a:tileRect/>
          </a:gradFill>
        </p:spPr>
        <p:txBody>
          <a:bodyPr>
            <a:noAutofit/>
          </a:bodyPr>
          <a:lstStyle/>
          <a:p>
            <a:r>
              <a:rPr lang="tr-TR" sz="3500" dirty="0" smtClean="0"/>
              <a:t>2019 YILI FAALİYET RAPORU</a:t>
            </a:r>
            <a:endParaRPr lang="tr-TR" sz="3500" dirty="0"/>
          </a:p>
        </p:txBody>
      </p:sp>
      <p:sp>
        <p:nvSpPr>
          <p:cNvPr id="4" name="3 İçerik Yer Tutucusu"/>
          <p:cNvSpPr>
            <a:spLocks noGrp="1"/>
          </p:cNvSpPr>
          <p:nvPr>
            <p:ph idx="1"/>
          </p:nvPr>
        </p:nvSpPr>
        <p:spPr>
          <a:xfrm>
            <a:off x="457200" y="1600200"/>
            <a:ext cx="8229600" cy="4853136"/>
          </a:xfrm>
        </p:spPr>
        <p:txBody>
          <a:bodyPr>
            <a:normAutofit fontScale="25000" lnSpcReduction="20000"/>
          </a:bodyPr>
          <a:lstStyle/>
          <a:p>
            <a:r>
              <a:rPr lang="tr-TR" sz="4400" b="1" dirty="0" smtClean="0">
                <a:latin typeface="Times New Roman" pitchFamily="18" charset="0"/>
                <a:cs typeface="Times New Roman" pitchFamily="18" charset="0"/>
              </a:rPr>
              <a:t>ULAŞIM HİZMETLERİ MÜDÜRLÜĞÜ</a:t>
            </a:r>
            <a:endParaRPr lang="tr-TR" sz="4400" dirty="0" smtClean="0">
              <a:latin typeface="Times New Roman" pitchFamily="18" charset="0"/>
              <a:cs typeface="Times New Roman" pitchFamily="18" charset="0"/>
            </a:endParaRPr>
          </a:p>
          <a:p>
            <a:r>
              <a:rPr lang="tr-TR" sz="4400" dirty="0" smtClean="0">
                <a:latin typeface="Times New Roman" pitchFamily="18" charset="0"/>
                <a:cs typeface="Times New Roman" pitchFamily="18" charset="0"/>
              </a:rPr>
              <a:t>Belediyemiz Ulaşım Hizmetleri Müdürlüğü olarak Belediyemize ait Bütün araç  gereç  ve iş </a:t>
            </a:r>
            <a:r>
              <a:rPr lang="tr-TR" sz="4400" dirty="0" err="1" smtClean="0">
                <a:latin typeface="Times New Roman" pitchFamily="18" charset="0"/>
                <a:cs typeface="Times New Roman" pitchFamily="18" charset="0"/>
              </a:rPr>
              <a:t>makinalarının</a:t>
            </a:r>
            <a:r>
              <a:rPr lang="tr-TR" sz="4400" dirty="0" smtClean="0">
                <a:latin typeface="Times New Roman" pitchFamily="18" charset="0"/>
                <a:cs typeface="Times New Roman" pitchFamily="18" charset="0"/>
              </a:rPr>
              <a:t>  Belediyemiz işlerinde ve Vatandaş işlerinde ücreti mukabilinde çalıştırılmaktadır.</a:t>
            </a:r>
          </a:p>
          <a:p>
            <a:r>
              <a:rPr lang="tr-TR" sz="4400" b="1" dirty="0" smtClean="0">
                <a:latin typeface="Times New Roman" pitchFamily="18" charset="0"/>
                <a:cs typeface="Times New Roman" pitchFamily="18" charset="0"/>
              </a:rPr>
              <a:t>AKARYAKIT ALIMI</a:t>
            </a:r>
            <a:endParaRPr lang="tr-TR" sz="4400" dirty="0" smtClean="0">
              <a:latin typeface="Times New Roman" pitchFamily="18" charset="0"/>
              <a:cs typeface="Times New Roman" pitchFamily="18" charset="0"/>
            </a:endParaRPr>
          </a:p>
          <a:p>
            <a:pPr lvl="0"/>
            <a:r>
              <a:rPr lang="tr-TR" sz="4400" dirty="0" smtClean="0">
                <a:latin typeface="Times New Roman" pitchFamily="18" charset="0"/>
                <a:cs typeface="Times New Roman" pitchFamily="18" charset="0"/>
              </a:rPr>
              <a:t>Motorin Belediyemiz Ulaşım Hizmetleri Müdürlüğünde bulunan Motorin tankına doldurulmakta olup her araca şoförün imzasıyla verilmektedir.</a:t>
            </a:r>
          </a:p>
          <a:p>
            <a:pPr lvl="0"/>
            <a:r>
              <a:rPr lang="tr-TR" sz="4400" dirty="0" smtClean="0">
                <a:latin typeface="Times New Roman" pitchFamily="18" charset="0"/>
                <a:cs typeface="Times New Roman" pitchFamily="18" charset="0"/>
              </a:rPr>
              <a:t>Hangi aracın ne kadar motorin harcadığı ayrıca kayıt altına alınmaktadır.</a:t>
            </a:r>
          </a:p>
          <a:p>
            <a:pPr lvl="0"/>
            <a:r>
              <a:rPr lang="tr-TR" sz="4400" dirty="0" smtClean="0">
                <a:latin typeface="Times New Roman" pitchFamily="18" charset="0"/>
                <a:cs typeface="Times New Roman" pitchFamily="18" charset="0"/>
              </a:rPr>
              <a:t>Belediyemiz tankında motorin olmaması durumunda ise Akaryakıt istasyonundan araçlarına ihtiyaçlarına binaen günlük alımlar yapılmaktadır.</a:t>
            </a:r>
          </a:p>
          <a:p>
            <a:pPr lvl="0"/>
            <a:r>
              <a:rPr lang="tr-TR" sz="4400" dirty="0" smtClean="0">
                <a:latin typeface="Times New Roman" pitchFamily="18" charset="0"/>
                <a:cs typeface="Times New Roman" pitchFamily="18" charset="0"/>
              </a:rPr>
              <a:t>Belediyemizin Benzin ve LPG ye ihtiyaç duyması halinde ise Akaryakıt istasyonundan fiş karşılığında alınmaktadır.</a:t>
            </a:r>
          </a:p>
          <a:p>
            <a:pPr lvl="0"/>
            <a:r>
              <a:rPr lang="tr-TR" sz="4400" dirty="0" smtClean="0">
                <a:latin typeface="Times New Roman" pitchFamily="18" charset="0"/>
                <a:cs typeface="Times New Roman" pitchFamily="18" charset="0"/>
              </a:rPr>
              <a:t>Her ay alınan akaryakıt için fatura kesilmekte ve ödeme için Mali Hizmetler Müdürlüğüne gönderilmekte ve Mali Bütçemizden ödeme yapılmaktadır.</a:t>
            </a:r>
          </a:p>
          <a:p>
            <a:pPr lvl="0"/>
            <a:r>
              <a:rPr lang="tr-TR" sz="4400" dirty="0" smtClean="0">
                <a:latin typeface="Times New Roman" pitchFamily="18" charset="0"/>
                <a:cs typeface="Times New Roman" pitchFamily="18" charset="0"/>
              </a:rPr>
              <a:t>Yıl sonunda hangi araç ne kadar yakıt kullandı ,hangi işlerde çalıştırıldı,İş </a:t>
            </a:r>
            <a:r>
              <a:rPr lang="tr-TR" sz="4400" dirty="0" err="1" smtClean="0">
                <a:latin typeface="Times New Roman" pitchFamily="18" charset="0"/>
                <a:cs typeface="Times New Roman" pitchFamily="18" charset="0"/>
              </a:rPr>
              <a:t>makinaları</a:t>
            </a:r>
            <a:r>
              <a:rPr lang="tr-TR" sz="4400" dirty="0" smtClean="0">
                <a:latin typeface="Times New Roman" pitchFamily="18" charset="0"/>
                <a:cs typeface="Times New Roman" pitchFamily="18" charset="0"/>
              </a:rPr>
              <a:t> ne kadar saat çalıştı ve ne kadar bedelli ve ne kadar belediye hizmetlerinde çalıştırıldığı kayıt altına alınmaktadır.</a:t>
            </a:r>
          </a:p>
          <a:p>
            <a:r>
              <a:rPr lang="tr-TR" sz="4400" b="1" dirty="0" smtClean="0">
                <a:latin typeface="Times New Roman" pitchFamily="18" charset="0"/>
                <a:cs typeface="Times New Roman" pitchFamily="18" charset="0"/>
              </a:rPr>
              <a:t>ARAÇLARIN BAKIM VE ONARIMI:</a:t>
            </a:r>
            <a:endParaRPr lang="tr-TR" sz="4400" dirty="0" smtClean="0">
              <a:latin typeface="Times New Roman" pitchFamily="18" charset="0"/>
              <a:cs typeface="Times New Roman" pitchFamily="18" charset="0"/>
            </a:endParaRPr>
          </a:p>
          <a:p>
            <a:pPr lvl="0"/>
            <a:r>
              <a:rPr lang="tr-TR" sz="4400" dirty="0" smtClean="0">
                <a:latin typeface="Times New Roman" pitchFamily="18" charset="0"/>
                <a:cs typeface="Times New Roman" pitchFamily="18" charset="0"/>
              </a:rPr>
              <a:t>Belediyemize ait araç sayısı 43 olup araçların herhangi bir arızası olması durumunda  İlçemiz sanayi sitesinde yapılacak olan işler sanayi sitesi tamircilerine, Servise gitmesi gereken araçların randevuları alınarak İl dışına gönderilmektedir.</a:t>
            </a:r>
          </a:p>
          <a:p>
            <a:pPr lvl="0"/>
            <a:r>
              <a:rPr lang="tr-TR" sz="4400" dirty="0" smtClean="0">
                <a:latin typeface="Times New Roman" pitchFamily="18" charset="0"/>
                <a:cs typeface="Times New Roman" pitchFamily="18" charset="0"/>
              </a:rPr>
              <a:t>Aracın tamiri için  en uygun parça ve işçilik bedelleri araştırılarak uygun teklif veren firma yada kişiye gerekli tamir bakım ve onarımlar yaptırılmaktadır.</a:t>
            </a:r>
          </a:p>
          <a:p>
            <a:pPr lvl="0"/>
            <a:r>
              <a:rPr lang="tr-TR" sz="4400" dirty="0" smtClean="0">
                <a:latin typeface="Times New Roman" pitchFamily="18" charset="0"/>
                <a:cs typeface="Times New Roman" pitchFamily="18" charset="0"/>
              </a:rPr>
              <a:t>Araç için alınacak parçalar için araç parça listesi çıkartılıp fiş karşılığında alınıp ve şoför veya operatör kontrollüğü altında tamir bakım ve onarımı yapılmaktadır.</a:t>
            </a:r>
          </a:p>
          <a:p>
            <a:pPr lvl="0"/>
            <a:r>
              <a:rPr lang="tr-TR" sz="4400" dirty="0" smtClean="0">
                <a:latin typeface="Times New Roman" pitchFamily="18" charset="0"/>
                <a:cs typeface="Times New Roman" pitchFamily="18" charset="0"/>
              </a:rPr>
              <a:t>Daha sonra yapılan işin faturası alınıp gerekli evrak düzenlemesi yapıldıktan sonra ödeme için Mali Hizmetler Müdürlüğüne gönderilmektedir.</a:t>
            </a:r>
          </a:p>
          <a:p>
            <a:r>
              <a:rPr lang="tr-TR" sz="4400" b="1" dirty="0" smtClean="0">
                <a:latin typeface="Times New Roman" pitchFamily="18" charset="0"/>
                <a:cs typeface="Times New Roman" pitchFamily="18" charset="0"/>
              </a:rPr>
              <a:t>ARAÇLARIN BELEDİYE HİZMETLERİ İÇİN GÖREVLENDİRME:</a:t>
            </a:r>
            <a:endParaRPr lang="tr-TR" sz="4400" dirty="0" smtClean="0">
              <a:latin typeface="Times New Roman" pitchFamily="18" charset="0"/>
              <a:cs typeface="Times New Roman" pitchFamily="18" charset="0"/>
            </a:endParaRPr>
          </a:p>
          <a:p>
            <a:pPr lvl="0"/>
            <a:r>
              <a:rPr lang="tr-TR" sz="4400" dirty="0" smtClean="0">
                <a:latin typeface="Times New Roman" pitchFamily="18" charset="0"/>
                <a:cs typeface="Times New Roman" pitchFamily="18" charset="0"/>
              </a:rPr>
              <a:t>Fen işlerinin araç </a:t>
            </a:r>
            <a:r>
              <a:rPr lang="tr-TR" sz="4400" dirty="0" err="1" smtClean="0">
                <a:latin typeface="Times New Roman" pitchFamily="18" charset="0"/>
                <a:cs typeface="Times New Roman" pitchFamily="18" charset="0"/>
              </a:rPr>
              <a:t>talabperinin</a:t>
            </a:r>
            <a:r>
              <a:rPr lang="tr-TR" sz="4400" dirty="0" smtClean="0">
                <a:latin typeface="Times New Roman" pitchFamily="18" charset="0"/>
                <a:cs typeface="Times New Roman" pitchFamily="18" charset="0"/>
              </a:rPr>
              <a:t> karşılanmasında,su ve kanalizasyon işlerinde çalıştırılmak üzere  kepçe kamyon gibi araçların gönderilmesi.</a:t>
            </a:r>
          </a:p>
          <a:p>
            <a:pPr lvl="0"/>
            <a:r>
              <a:rPr lang="tr-TR" sz="4400" dirty="0" smtClean="0">
                <a:latin typeface="Times New Roman" pitchFamily="18" charset="0"/>
                <a:cs typeface="Times New Roman" pitchFamily="18" charset="0"/>
              </a:rPr>
              <a:t>Bir adet binek taksi aracın Belediye Başkanlık makamına bir adet kapalı kasa kamyonet aracın su işlerinin hizmetlerine görevlendirilmesi.</a:t>
            </a:r>
          </a:p>
          <a:p>
            <a:pPr lvl="0"/>
            <a:r>
              <a:rPr lang="tr-TR" sz="4400" dirty="0" smtClean="0">
                <a:latin typeface="Times New Roman" pitchFamily="18" charset="0"/>
                <a:cs typeface="Times New Roman" pitchFamily="18" charset="0"/>
              </a:rPr>
              <a:t>Bir adet minibüsün  zabıta müdürlüğüne günlük hizmetlerine verilmesi.</a:t>
            </a:r>
          </a:p>
          <a:p>
            <a:pPr lvl="0"/>
            <a:r>
              <a:rPr lang="tr-TR" sz="4400" dirty="0" smtClean="0">
                <a:latin typeface="Times New Roman" pitchFamily="18" charset="0"/>
                <a:cs typeface="Times New Roman" pitchFamily="18" charset="0"/>
              </a:rPr>
              <a:t>Bir adet Açık kasa kamyonet aracın  görevlendirilen bir personel tarafından günlük mahalle ve sokakların  ilaçlanmasına verilmesi.</a:t>
            </a:r>
          </a:p>
          <a:p>
            <a:pPr lvl="0"/>
            <a:r>
              <a:rPr lang="tr-TR" sz="4400" dirty="0" smtClean="0">
                <a:latin typeface="Times New Roman" pitchFamily="18" charset="0"/>
                <a:cs typeface="Times New Roman" pitchFamily="18" charset="0"/>
              </a:rPr>
              <a:t>Bir adet pikap cinsi aracın Ulaşım Hizmetleri Müdürlüğünün günlük hizmetlerind</a:t>
            </a:r>
            <a:r>
              <a:rPr lang="tr-TR" sz="4800" dirty="0" smtClean="0">
                <a:latin typeface="Times New Roman" pitchFamily="18" charset="0"/>
                <a:cs typeface="Times New Roman" pitchFamily="18" charset="0"/>
              </a:rPr>
              <a:t>e kullanılması.</a:t>
            </a:r>
          </a:p>
          <a:p>
            <a:endParaRPr lang="tr-TR"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solidFill>
            <a:schemeClr val="accent2">
              <a:lumMod val="60000"/>
              <a:lumOff val="40000"/>
            </a:schemeClr>
          </a:solidFill>
        </p:spPr>
        <p:txBody>
          <a:bodyPr/>
          <a:lstStyle/>
          <a:p>
            <a:r>
              <a:rPr lang="tr-TR" dirty="0" smtClean="0"/>
              <a:t>2019 YILI FAALİYET RAPORU</a:t>
            </a:r>
            <a:endParaRPr lang="tr-TR" dirty="0"/>
          </a:p>
        </p:txBody>
      </p:sp>
      <p:sp>
        <p:nvSpPr>
          <p:cNvPr id="3" name="2 İçerik Yer Tutucusu"/>
          <p:cNvSpPr>
            <a:spLocks noGrp="1"/>
          </p:cNvSpPr>
          <p:nvPr>
            <p:ph idx="1"/>
          </p:nvPr>
        </p:nvSpPr>
        <p:spPr>
          <a:xfrm>
            <a:off x="457200" y="1600200"/>
            <a:ext cx="8229600" cy="4997152"/>
          </a:xfrm>
        </p:spPr>
        <p:txBody>
          <a:bodyPr>
            <a:noAutofit/>
          </a:bodyPr>
          <a:lstStyle/>
          <a:p>
            <a:r>
              <a:rPr lang="tr-TR" sz="1100" b="1" dirty="0" smtClean="0"/>
              <a:t>VATANDAŞIN İSTEKLERİ DOĞRULTUSUNDA TALEPLERE CEVAP VERİLMESİ</a:t>
            </a:r>
            <a:endParaRPr lang="tr-TR" sz="1100" dirty="0" smtClean="0"/>
          </a:p>
          <a:p>
            <a:pPr lvl="0"/>
            <a:r>
              <a:rPr lang="tr-TR" sz="1200" dirty="0" smtClean="0">
                <a:latin typeface="Times New Roman" pitchFamily="18" charset="0"/>
                <a:cs typeface="Times New Roman" pitchFamily="18" charset="0"/>
              </a:rPr>
              <a:t>Müdürlüğümüze gelen vatandaşa ihtiyacı doğrultusunda kepçe kamyon gibi araçların  ücret karşılığında makbuzu kesilerek vatandaşın hizmetine verilmesi.</a:t>
            </a:r>
          </a:p>
          <a:p>
            <a:pPr lvl="0"/>
            <a:r>
              <a:rPr lang="tr-TR" sz="1200" dirty="0" smtClean="0">
                <a:latin typeface="Times New Roman" pitchFamily="18" charset="0"/>
                <a:cs typeface="Times New Roman" pitchFamily="18" charset="0"/>
              </a:rPr>
              <a:t>Bir adet cenaze aracımızla vatandaşın cenazelerinin hastaneden mezarlığa,veya şehir dışından gelecek yada şehir dışına gidecek cenazelerin naklinin herhangi bir ücret talep etmeden nakledilmesi.</a:t>
            </a:r>
          </a:p>
          <a:p>
            <a:pPr lvl="0"/>
            <a:r>
              <a:rPr lang="tr-TR" sz="1200" dirty="0" smtClean="0">
                <a:latin typeface="Times New Roman" pitchFamily="18" charset="0"/>
                <a:cs typeface="Times New Roman" pitchFamily="18" charset="0"/>
              </a:rPr>
              <a:t>Bir adet ambulansın görevlendirdiğimiz şoför ve sağlık personeliyle günlük evde hasta bakım hizmetlerine verilmesi.</a:t>
            </a:r>
          </a:p>
          <a:p>
            <a:pPr lvl="0"/>
            <a:r>
              <a:rPr lang="tr-TR" sz="1200" dirty="0" smtClean="0">
                <a:latin typeface="Times New Roman" pitchFamily="18" charset="0"/>
                <a:cs typeface="Times New Roman" pitchFamily="18" charset="0"/>
              </a:rPr>
              <a:t>Ayrıca 2 adet yarım otobüs ve 1 adet minibüs </a:t>
            </a:r>
            <a:r>
              <a:rPr lang="tr-TR" sz="1200" dirty="0" err="1" smtClean="0">
                <a:latin typeface="Times New Roman" pitchFamily="18" charset="0"/>
                <a:cs typeface="Times New Roman" pitchFamily="18" charset="0"/>
              </a:rPr>
              <a:t>le</a:t>
            </a:r>
            <a:r>
              <a:rPr lang="tr-TR" sz="1200" dirty="0" smtClean="0">
                <a:latin typeface="Times New Roman" pitchFamily="18" charset="0"/>
                <a:cs typeface="Times New Roman" pitchFamily="18" charset="0"/>
              </a:rPr>
              <a:t> vatandaşın düğün gezi vb gibi organizasyonlarında ücreti karşılığında gönderilmesi.</a:t>
            </a:r>
          </a:p>
          <a:p>
            <a:pPr>
              <a:buNone/>
            </a:pPr>
            <a:endParaRPr lang="tr-TR" sz="1100" dirty="0" smtClean="0"/>
          </a:p>
          <a:p>
            <a:r>
              <a:rPr lang="tr-TR" sz="1100" b="1" dirty="0" smtClean="0">
                <a:latin typeface="Times New Roman" pitchFamily="18" charset="0"/>
                <a:cs typeface="Times New Roman" pitchFamily="18" charset="0"/>
              </a:rPr>
              <a:t>TEMİZLİK İŞLERİNE ARAÇ GEREÇ TEMİNİ</a:t>
            </a:r>
            <a:endParaRPr lang="tr-TR" sz="1100" dirty="0" smtClean="0">
              <a:latin typeface="Times New Roman" pitchFamily="18" charset="0"/>
              <a:cs typeface="Times New Roman" pitchFamily="18" charset="0"/>
            </a:endParaRPr>
          </a:p>
          <a:p>
            <a:pPr lvl="0"/>
            <a:r>
              <a:rPr lang="tr-TR" sz="1100" dirty="0" smtClean="0">
                <a:latin typeface="Times New Roman" pitchFamily="18" charset="0"/>
                <a:cs typeface="Times New Roman" pitchFamily="18" charset="0"/>
              </a:rPr>
              <a:t>Temizlik işleri servisine verdiğimiz  4 adet çöp kamyonunun günlük çöp toplama işini yapması.</a:t>
            </a:r>
          </a:p>
          <a:p>
            <a:pPr lvl="0"/>
            <a:r>
              <a:rPr lang="tr-TR" sz="1100" dirty="0" smtClean="0">
                <a:latin typeface="Times New Roman" pitchFamily="18" charset="0"/>
                <a:cs typeface="Times New Roman" pitchFamily="18" charset="0"/>
              </a:rPr>
              <a:t>Tahsis ettiğimiz 1 adet yol süpürme aracıyla günlük ana halter yolların temizlenmesi.</a:t>
            </a:r>
          </a:p>
          <a:p>
            <a:pPr lvl="0"/>
            <a:r>
              <a:rPr lang="tr-TR" sz="1100" dirty="0" smtClean="0">
                <a:latin typeface="Times New Roman" pitchFamily="18" charset="0"/>
                <a:cs typeface="Times New Roman" pitchFamily="18" charset="0"/>
              </a:rPr>
              <a:t>Kaldırım yollar ve çevre düzenlemesi için ayrıca vatandaşın attığı külleri temizlenmesi için 2 adet traktörü Temizlik İşleri servisine gönderilmesi.</a:t>
            </a:r>
          </a:p>
          <a:p>
            <a:pPr lvl="0"/>
            <a:r>
              <a:rPr lang="tr-TR" sz="1100" dirty="0" smtClean="0">
                <a:latin typeface="Times New Roman" pitchFamily="18" charset="0"/>
                <a:cs typeface="Times New Roman" pitchFamily="18" charset="0"/>
              </a:rPr>
              <a:t>Ayrıca Temizlik  İşlerinin </a:t>
            </a:r>
            <a:r>
              <a:rPr lang="tr-TR" sz="1100" dirty="0" err="1" smtClean="0">
                <a:latin typeface="Times New Roman" pitchFamily="18" charset="0"/>
                <a:cs typeface="Times New Roman" pitchFamily="18" charset="0"/>
              </a:rPr>
              <a:t>hertürlü</a:t>
            </a:r>
            <a:r>
              <a:rPr lang="tr-TR" sz="1100" dirty="0" smtClean="0">
                <a:latin typeface="Times New Roman" pitchFamily="18" charset="0"/>
                <a:cs typeface="Times New Roman" pitchFamily="18" charset="0"/>
              </a:rPr>
              <a:t>  çöp poşeti süpürge faraş sıvı sabun vb gibi temizlik araç ve gereçlerinin tedarik edilmesi.</a:t>
            </a:r>
          </a:p>
          <a:p>
            <a:pPr>
              <a:buNone/>
            </a:pPr>
            <a:endParaRPr lang="tr-TR" sz="1100" dirty="0" smtClean="0"/>
          </a:p>
          <a:p>
            <a:r>
              <a:rPr lang="tr-TR" sz="1100" b="1" dirty="0" smtClean="0">
                <a:latin typeface="Times New Roman" pitchFamily="18" charset="0"/>
                <a:cs typeface="Times New Roman" pitchFamily="18" charset="0"/>
              </a:rPr>
              <a:t>PERSONELİN İŞE GELİŞ GİDİŞ KONTROLLERİNİN YAPILMASI</a:t>
            </a:r>
            <a:endParaRPr lang="tr-TR" sz="1100" dirty="0" smtClean="0">
              <a:latin typeface="Times New Roman" pitchFamily="18" charset="0"/>
              <a:cs typeface="Times New Roman" pitchFamily="18" charset="0"/>
            </a:endParaRPr>
          </a:p>
          <a:p>
            <a:pPr lvl="0"/>
            <a:r>
              <a:rPr lang="tr-TR" sz="1100" dirty="0" err="1" smtClean="0">
                <a:latin typeface="Times New Roman" pitchFamily="18" charset="0"/>
                <a:cs typeface="Times New Roman" pitchFamily="18" charset="0"/>
              </a:rPr>
              <a:t>Hergün</a:t>
            </a:r>
            <a:r>
              <a:rPr lang="tr-TR" sz="1100" dirty="0" smtClean="0">
                <a:latin typeface="Times New Roman" pitchFamily="18" charset="0"/>
                <a:cs typeface="Times New Roman" pitchFamily="18" charset="0"/>
              </a:rPr>
              <a:t>  sabah 08:00  itibarı ile işe gelen personel sayısının kontrolünün yapılması.</a:t>
            </a:r>
          </a:p>
          <a:p>
            <a:pPr lvl="0"/>
            <a:r>
              <a:rPr lang="tr-TR" sz="1100" dirty="0" err="1" smtClean="0">
                <a:latin typeface="Times New Roman" pitchFamily="18" charset="0"/>
                <a:cs typeface="Times New Roman" pitchFamily="18" charset="0"/>
              </a:rPr>
              <a:t>Hergün</a:t>
            </a:r>
            <a:r>
              <a:rPr lang="tr-TR" sz="1100" dirty="0" smtClean="0">
                <a:latin typeface="Times New Roman" pitchFamily="18" charset="0"/>
                <a:cs typeface="Times New Roman" pitchFamily="18" charset="0"/>
              </a:rPr>
              <a:t> sabah öğlen ve akşam personelin imzaladığı günlük devam çizelgesinin kontrolünün yapılması.</a:t>
            </a:r>
          </a:p>
          <a:p>
            <a:pPr lvl="0"/>
            <a:r>
              <a:rPr lang="tr-TR" sz="1100" dirty="0" smtClean="0">
                <a:latin typeface="Times New Roman" pitchFamily="18" charset="0"/>
                <a:cs typeface="Times New Roman" pitchFamily="18" charset="0"/>
              </a:rPr>
              <a:t>İşe mazeretsiz gelmeyen veya geç gelen personel hakkında gerekli işlemin yapılması.</a:t>
            </a:r>
          </a:p>
          <a:p>
            <a:pPr lvl="0"/>
            <a:r>
              <a:rPr lang="tr-TR" sz="1100" dirty="0" smtClean="0">
                <a:latin typeface="Times New Roman" pitchFamily="18" charset="0"/>
                <a:cs typeface="Times New Roman" pitchFamily="18" charset="0"/>
              </a:rPr>
              <a:t>Personelin </a:t>
            </a:r>
            <a:r>
              <a:rPr lang="tr-TR" sz="1100" dirty="0" err="1" smtClean="0">
                <a:latin typeface="Times New Roman" pitchFamily="18" charset="0"/>
                <a:cs typeface="Times New Roman" pitchFamily="18" charset="0"/>
              </a:rPr>
              <a:t>hertürlü</a:t>
            </a:r>
            <a:r>
              <a:rPr lang="tr-TR" sz="1100" dirty="0" smtClean="0">
                <a:latin typeface="Times New Roman" pitchFamily="18" charset="0"/>
                <a:cs typeface="Times New Roman" pitchFamily="18" charset="0"/>
              </a:rPr>
              <a:t> istek ve şikayetlerinin değerlendirilmesi.</a:t>
            </a:r>
          </a:p>
          <a:p>
            <a:pPr lvl="0">
              <a:buNone/>
            </a:pPr>
            <a:endParaRPr lang="tr-TR" sz="1100" dirty="0" smtClean="0">
              <a:latin typeface="Times New Roman" pitchFamily="18" charset="0"/>
              <a:cs typeface="Times New Roman" pitchFamily="18" charset="0"/>
            </a:endParaRPr>
          </a:p>
          <a:p>
            <a:r>
              <a:rPr lang="tr-TR" sz="1100" dirty="0" smtClean="0">
                <a:latin typeface="Times New Roman" pitchFamily="18" charset="0"/>
                <a:cs typeface="Times New Roman" pitchFamily="18" charset="0"/>
              </a:rPr>
              <a:t> SARIKAYA BELEDİYE BAŞKANIMIZ   SAYIN AV.ÖMER AÇIKEL ‘İN  DİREKTİFLERİ DOĞRULTUSUNDA SARIKAYA  YA HİZMET ETMEYE GAYRET EDİYORUZ.</a:t>
            </a:r>
          </a:p>
          <a:p>
            <a:pPr>
              <a:buNone/>
            </a:pPr>
            <a:r>
              <a:rPr lang="tr-TR" sz="1100" dirty="0" smtClean="0"/>
              <a:t> </a:t>
            </a:r>
          </a:p>
          <a:p>
            <a:endParaRPr lang="tr-TR" sz="1100"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8229600" cy="654032"/>
          </a:xfrm>
          <a:gradFill flip="none" rotWithShape="1">
            <a:gsLst>
              <a:gs pos="0">
                <a:schemeClr val="accent4">
                  <a:lumMod val="75000"/>
                  <a:tint val="66000"/>
                  <a:satMod val="160000"/>
                </a:schemeClr>
              </a:gs>
              <a:gs pos="50000">
                <a:schemeClr val="accent4">
                  <a:lumMod val="75000"/>
                  <a:tint val="44500"/>
                  <a:satMod val="160000"/>
                </a:schemeClr>
              </a:gs>
              <a:gs pos="100000">
                <a:schemeClr val="accent4">
                  <a:lumMod val="75000"/>
                  <a:tint val="23500"/>
                  <a:satMod val="160000"/>
                </a:schemeClr>
              </a:gs>
            </a:gsLst>
            <a:lin ang="2700000" scaled="1"/>
            <a:tileRect/>
          </a:gradFill>
        </p:spPr>
        <p:txBody>
          <a:bodyPr>
            <a:normAutofit fontScale="90000"/>
          </a:bodyPr>
          <a:lstStyle/>
          <a:p>
            <a:r>
              <a:rPr lang="tr-TR" dirty="0" smtClean="0"/>
              <a:t>2019 ARAÇ LİSTESİ</a:t>
            </a:r>
            <a:endParaRPr lang="tr-TR" dirty="0"/>
          </a:p>
        </p:txBody>
      </p:sp>
      <p:graphicFrame>
        <p:nvGraphicFramePr>
          <p:cNvPr id="3" name="2 Tablo"/>
          <p:cNvGraphicFramePr>
            <a:graphicFrameLocks noGrp="1"/>
          </p:cNvGraphicFramePr>
          <p:nvPr/>
        </p:nvGraphicFramePr>
        <p:xfrm>
          <a:off x="571472" y="1071548"/>
          <a:ext cx="8072495" cy="5649599"/>
        </p:xfrm>
        <a:graphic>
          <a:graphicData uri="http://schemas.openxmlformats.org/drawingml/2006/table">
            <a:tbl>
              <a:tblPr/>
              <a:tblGrid>
                <a:gridCol w="320019"/>
                <a:gridCol w="1572097"/>
                <a:gridCol w="832050"/>
                <a:gridCol w="660042"/>
                <a:gridCol w="1792109"/>
                <a:gridCol w="2896178"/>
              </a:tblGrid>
              <a:tr h="124385">
                <a:tc>
                  <a:txBody>
                    <a:bodyPr/>
                    <a:lstStyle/>
                    <a:p>
                      <a:pPr algn="l" fontAlgn="b"/>
                      <a:r>
                        <a:rPr lang="tr-TR" sz="500" b="1" i="0" u="none" strike="noStrike" dirty="0">
                          <a:solidFill>
                            <a:srgbClr val="000000"/>
                          </a:solidFill>
                          <a:latin typeface="Calibri"/>
                        </a:rPr>
                        <a:t>S/N</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1" i="0" u="none" strike="noStrike">
                          <a:solidFill>
                            <a:srgbClr val="000000"/>
                          </a:solidFill>
                          <a:latin typeface="Calibri"/>
                        </a:rPr>
                        <a:t>ARACIN CİNSİ:</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1" i="0" u="none" strike="noStrike">
                          <a:solidFill>
                            <a:srgbClr val="000000"/>
                          </a:solidFill>
                          <a:latin typeface="Calibri"/>
                        </a:rPr>
                        <a:t>PLAKASI:</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tr-TR" sz="500" b="1" i="0" u="none" strike="noStrike">
                          <a:solidFill>
                            <a:srgbClr val="000000"/>
                          </a:solidFill>
                          <a:latin typeface="Calibri"/>
                        </a:rPr>
                        <a:t>MODEL:</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1" i="0" u="none" strike="noStrike">
                          <a:solidFill>
                            <a:srgbClr val="000000"/>
                          </a:solidFill>
                          <a:latin typeface="Calibri"/>
                        </a:rPr>
                        <a:t>MARKASI</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1" i="0" u="none" strike="noStrike">
                          <a:solidFill>
                            <a:srgbClr val="000000"/>
                          </a:solidFill>
                          <a:latin typeface="Calibri"/>
                        </a:rPr>
                        <a:t>SÜRÜCÜNÜN ADI SOYADI</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4385">
                <a:tc>
                  <a:txBody>
                    <a:bodyPr/>
                    <a:lstStyle/>
                    <a:p>
                      <a:pPr algn="l" fontAlgn="b"/>
                      <a:r>
                        <a:rPr lang="tr-TR" sz="500" b="0" i="0" u="none" strike="noStrike">
                          <a:solidFill>
                            <a:srgbClr val="000000"/>
                          </a:solidFill>
                          <a:latin typeface="Calibri"/>
                        </a:rPr>
                        <a:t>1-</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MAKAM ARACI</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66 NL 266</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tr-TR" sz="500" b="0" i="0" u="none" strike="noStrike">
                          <a:solidFill>
                            <a:srgbClr val="000000"/>
                          </a:solidFill>
                          <a:latin typeface="Calibri"/>
                        </a:rPr>
                        <a:t>2018</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VOLVO S90</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AHMET TEMUR</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4385">
                <a:tc>
                  <a:txBody>
                    <a:bodyPr/>
                    <a:lstStyle/>
                    <a:p>
                      <a:pPr algn="l" fontAlgn="b"/>
                      <a:r>
                        <a:rPr lang="tr-TR" sz="500" b="0" i="0" u="none" strike="noStrike">
                          <a:solidFill>
                            <a:srgbClr val="000000"/>
                          </a:solidFill>
                          <a:latin typeface="Calibri"/>
                        </a:rPr>
                        <a:t>2-</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TOYOTA JİP</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66 NA 777</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tr-TR" sz="500" b="0" i="0" u="none" strike="noStrike">
                          <a:solidFill>
                            <a:srgbClr val="000000"/>
                          </a:solidFill>
                          <a:latin typeface="Calibri"/>
                        </a:rPr>
                        <a:t>2009</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TOYOTA HİLUX</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 </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4385">
                <a:tc>
                  <a:txBody>
                    <a:bodyPr/>
                    <a:lstStyle/>
                    <a:p>
                      <a:pPr algn="l" fontAlgn="b"/>
                      <a:r>
                        <a:rPr lang="tr-TR" sz="500" b="0" i="0" u="none" strike="noStrike">
                          <a:solidFill>
                            <a:srgbClr val="000000"/>
                          </a:solidFill>
                          <a:latin typeface="Calibri"/>
                        </a:rPr>
                        <a:t>3-</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FİORİNO</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66 NA 399</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tr-TR" sz="500" b="0" i="0" u="none" strike="noStrike">
                          <a:solidFill>
                            <a:srgbClr val="000000"/>
                          </a:solidFill>
                          <a:latin typeface="Calibri"/>
                        </a:rPr>
                        <a:t>2019</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FİAT FİORİNO</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 </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4385">
                <a:tc>
                  <a:txBody>
                    <a:bodyPr/>
                    <a:lstStyle/>
                    <a:p>
                      <a:pPr algn="l" fontAlgn="b"/>
                      <a:r>
                        <a:rPr lang="tr-TR" sz="500" b="0" i="0" u="none" strike="noStrike">
                          <a:solidFill>
                            <a:srgbClr val="000000"/>
                          </a:solidFill>
                          <a:latin typeface="Calibri"/>
                        </a:rPr>
                        <a:t>4-</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HİZMET ARACI</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66 NA 001</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tr-TR" sz="500" b="0" i="0" u="none" strike="noStrike">
                          <a:solidFill>
                            <a:srgbClr val="000000"/>
                          </a:solidFill>
                          <a:latin typeface="Calibri"/>
                        </a:rPr>
                        <a:t>2012</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FORD MONDEO</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AHMET TEMUR</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4385">
                <a:tc>
                  <a:txBody>
                    <a:bodyPr/>
                    <a:lstStyle/>
                    <a:p>
                      <a:pPr algn="l" fontAlgn="b"/>
                      <a:r>
                        <a:rPr lang="tr-TR" sz="500" b="0" i="0" u="none" strike="noStrike">
                          <a:solidFill>
                            <a:srgbClr val="000000"/>
                          </a:solidFill>
                          <a:latin typeface="Calibri"/>
                        </a:rPr>
                        <a:t>5-</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MAN KAMYON</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66 NK 703</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tr-TR" sz="500" b="0" i="0" u="none" strike="noStrike">
                          <a:solidFill>
                            <a:srgbClr val="000000"/>
                          </a:solidFill>
                          <a:latin typeface="Calibri"/>
                        </a:rPr>
                        <a:t>2007</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dirty="0">
                          <a:solidFill>
                            <a:srgbClr val="000000"/>
                          </a:solidFill>
                          <a:latin typeface="Calibri"/>
                        </a:rPr>
                        <a:t>MAN TGA 3360</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TAMER YAYLAGÜL</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4385">
                <a:tc>
                  <a:txBody>
                    <a:bodyPr/>
                    <a:lstStyle/>
                    <a:p>
                      <a:pPr algn="l" fontAlgn="b"/>
                      <a:r>
                        <a:rPr lang="tr-TR" sz="500" b="0" i="0" u="none" strike="noStrike">
                          <a:solidFill>
                            <a:srgbClr val="000000"/>
                          </a:solidFill>
                          <a:latin typeface="Calibri"/>
                        </a:rPr>
                        <a:t>6-</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MAN TIR</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66 NK 704</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tr-TR" sz="500" b="0" i="0" u="none" strike="noStrike">
                          <a:solidFill>
                            <a:srgbClr val="000000"/>
                          </a:solidFill>
                          <a:latin typeface="Calibri"/>
                        </a:rPr>
                        <a:t>2007</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MAN TGA 33 410</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YASİN ÇATAL</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4385">
                <a:tc>
                  <a:txBody>
                    <a:bodyPr/>
                    <a:lstStyle/>
                    <a:p>
                      <a:pPr algn="l" fontAlgn="b"/>
                      <a:r>
                        <a:rPr lang="tr-TR" sz="500" b="0" i="0" u="none" strike="noStrike">
                          <a:solidFill>
                            <a:srgbClr val="000000"/>
                          </a:solidFill>
                          <a:latin typeface="Calibri"/>
                        </a:rPr>
                        <a:t>7-</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AS 900 KAMYON</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66 NA 880</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tr-TR" sz="500" b="0" i="0" u="none" strike="noStrike">
                          <a:solidFill>
                            <a:srgbClr val="000000"/>
                          </a:solidFill>
                          <a:latin typeface="Calibri"/>
                        </a:rPr>
                        <a:t>1992</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DODGE AS 900</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 </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4385">
                <a:tc>
                  <a:txBody>
                    <a:bodyPr/>
                    <a:lstStyle/>
                    <a:p>
                      <a:pPr algn="l" fontAlgn="b"/>
                      <a:r>
                        <a:rPr lang="tr-TR" sz="500" b="0" i="0" u="none" strike="noStrike">
                          <a:solidFill>
                            <a:srgbClr val="000000"/>
                          </a:solidFill>
                          <a:latin typeface="Calibri"/>
                        </a:rPr>
                        <a:t>8-</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MAN KAMYON</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66 NC 957</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tr-TR" sz="500" b="0" i="0" u="none" strike="noStrike">
                          <a:solidFill>
                            <a:srgbClr val="000000"/>
                          </a:solidFill>
                          <a:latin typeface="Calibri"/>
                        </a:rPr>
                        <a:t>2008</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MAN TGA 33 360</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CEMAL AFACAN</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4385">
                <a:tc>
                  <a:txBody>
                    <a:bodyPr/>
                    <a:lstStyle/>
                    <a:p>
                      <a:pPr algn="l" fontAlgn="b"/>
                      <a:r>
                        <a:rPr lang="tr-TR" sz="500" b="0" i="0" u="none" strike="noStrike">
                          <a:solidFill>
                            <a:srgbClr val="000000"/>
                          </a:solidFill>
                          <a:latin typeface="Calibri"/>
                        </a:rPr>
                        <a:t>9-</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AS 950 KAMYON</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66 NC 707</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tr-TR" sz="500" b="0" i="0" u="none" strike="noStrike">
                          <a:solidFill>
                            <a:srgbClr val="000000"/>
                          </a:solidFill>
                          <a:latin typeface="Calibri"/>
                        </a:rPr>
                        <a:t>2001</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DODGE AS 950</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MURAT COŞKUN</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7498">
                <a:tc>
                  <a:txBody>
                    <a:bodyPr/>
                    <a:lstStyle/>
                    <a:p>
                      <a:pPr algn="l" fontAlgn="b"/>
                      <a:r>
                        <a:rPr lang="tr-TR" sz="500" b="0" i="0" u="none" strike="noStrike">
                          <a:solidFill>
                            <a:srgbClr val="000000"/>
                          </a:solidFill>
                          <a:latin typeface="Calibri"/>
                        </a:rPr>
                        <a:t>10-</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BMC KAMYON</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66 AAZ 570</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tr-TR" sz="500" b="0" i="0" u="none" strike="noStrike">
                          <a:solidFill>
                            <a:srgbClr val="000000"/>
                          </a:solidFill>
                          <a:latin typeface="Calibri"/>
                        </a:rPr>
                        <a:t>2008</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dirty="0">
                          <a:solidFill>
                            <a:srgbClr val="000000"/>
                          </a:solidFill>
                          <a:latin typeface="Calibri"/>
                        </a:rPr>
                        <a:t>BMC PROFESYONEL</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tr-TR" sz="500" b="0" i="0" u="none" strike="noStrike">
                        <a:solidFill>
                          <a:srgbClr val="000000"/>
                        </a:solidFill>
                        <a:latin typeface="Calibri"/>
                      </a:endParaRPr>
                    </a:p>
                  </a:txBody>
                  <a:tcPr marL="4301" marR="4301" marT="4301"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4385">
                <a:tc>
                  <a:txBody>
                    <a:bodyPr/>
                    <a:lstStyle/>
                    <a:p>
                      <a:pPr algn="l" fontAlgn="b"/>
                      <a:r>
                        <a:rPr lang="tr-TR" sz="500" b="0" i="0" u="none" strike="noStrike">
                          <a:solidFill>
                            <a:srgbClr val="000000"/>
                          </a:solidFill>
                          <a:latin typeface="Calibri"/>
                        </a:rPr>
                        <a:t>11-</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OTOBÜS</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66 NA 704</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tr-TR" sz="500" b="0" i="0" u="none" strike="noStrike">
                          <a:solidFill>
                            <a:srgbClr val="000000"/>
                          </a:solidFill>
                          <a:latin typeface="Calibri"/>
                        </a:rPr>
                        <a:t>2017</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OTOKAR POYRAZ</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ORHAN DURU   ÖMER GÜMÜŞ</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4385">
                <a:tc>
                  <a:txBody>
                    <a:bodyPr/>
                    <a:lstStyle/>
                    <a:p>
                      <a:pPr algn="l" fontAlgn="b"/>
                      <a:r>
                        <a:rPr lang="tr-TR" sz="500" b="0" i="0" u="none" strike="noStrike">
                          <a:solidFill>
                            <a:srgbClr val="000000"/>
                          </a:solidFill>
                          <a:latin typeface="Calibri"/>
                        </a:rPr>
                        <a:t>12-</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MERSEDES MİNİBÜS</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66 NF 333</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tr-TR" sz="500" b="0" i="0" u="none" strike="noStrike">
                          <a:solidFill>
                            <a:srgbClr val="000000"/>
                          </a:solidFill>
                          <a:latin typeface="Calibri"/>
                        </a:rPr>
                        <a:t>2009</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MERSEDES SPLİNTIR</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MUSTAFA KILIÇASLAN</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4385">
                <a:tc>
                  <a:txBody>
                    <a:bodyPr/>
                    <a:lstStyle/>
                    <a:p>
                      <a:pPr algn="l" fontAlgn="b"/>
                      <a:r>
                        <a:rPr lang="tr-TR" sz="500" b="0" i="0" u="none" strike="noStrike">
                          <a:solidFill>
                            <a:srgbClr val="000000"/>
                          </a:solidFill>
                          <a:latin typeface="Calibri"/>
                        </a:rPr>
                        <a:t>13-</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AMBULANS</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66 ND 784</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tr-TR" sz="500" b="0" i="0" u="none" strike="noStrike">
                          <a:solidFill>
                            <a:srgbClr val="000000"/>
                          </a:solidFill>
                          <a:latin typeface="Calibri"/>
                        </a:rPr>
                        <a:t>2014</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FORD TRANSİT</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MUSTAFA TANBOLAT</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4385">
                <a:tc>
                  <a:txBody>
                    <a:bodyPr/>
                    <a:lstStyle/>
                    <a:p>
                      <a:pPr algn="l" fontAlgn="b"/>
                      <a:r>
                        <a:rPr lang="tr-TR" sz="500" b="0" i="0" u="none" strike="noStrike">
                          <a:solidFill>
                            <a:srgbClr val="000000"/>
                          </a:solidFill>
                          <a:latin typeface="Calibri"/>
                        </a:rPr>
                        <a:t>14-</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FORD MİNİBÜS</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66 NG 110</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tr-TR" sz="500" b="0" i="0" u="none" strike="noStrike">
                          <a:solidFill>
                            <a:srgbClr val="000000"/>
                          </a:solidFill>
                          <a:latin typeface="Calibri"/>
                        </a:rPr>
                        <a:t>2016</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FORD TRANSİT</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 </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4385">
                <a:tc>
                  <a:txBody>
                    <a:bodyPr/>
                    <a:lstStyle/>
                    <a:p>
                      <a:pPr algn="l" fontAlgn="b"/>
                      <a:r>
                        <a:rPr lang="tr-TR" sz="500" b="0" i="0" u="none" strike="noStrike">
                          <a:solidFill>
                            <a:srgbClr val="000000"/>
                          </a:solidFill>
                          <a:latin typeface="Calibri"/>
                        </a:rPr>
                        <a:t>15-</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FORD MİNİBÜS</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66 NG 111</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tr-TR" sz="500" b="0" i="0" u="none" strike="noStrike">
                          <a:solidFill>
                            <a:srgbClr val="000000"/>
                          </a:solidFill>
                          <a:latin typeface="Calibri"/>
                        </a:rPr>
                        <a:t>2016</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FORD TRANSİT</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ÜMİT İLERİ</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4385">
                <a:tc>
                  <a:txBody>
                    <a:bodyPr/>
                    <a:lstStyle/>
                    <a:p>
                      <a:pPr algn="l" fontAlgn="b"/>
                      <a:r>
                        <a:rPr lang="tr-TR" sz="500" b="0" i="0" u="none" strike="noStrike">
                          <a:solidFill>
                            <a:srgbClr val="000000"/>
                          </a:solidFill>
                          <a:latin typeface="Calibri"/>
                        </a:rPr>
                        <a:t>16-</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CENAZE ARACI</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66 NK 900</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tr-TR" sz="500" b="0" i="0" u="none" strike="noStrike">
                          <a:solidFill>
                            <a:srgbClr val="000000"/>
                          </a:solidFill>
                          <a:latin typeface="Calibri"/>
                        </a:rPr>
                        <a:t>2012</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FORD TRANSİT</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MAHMUT DERSİN</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4385">
                <a:tc>
                  <a:txBody>
                    <a:bodyPr/>
                    <a:lstStyle/>
                    <a:p>
                      <a:pPr algn="l" fontAlgn="b"/>
                      <a:r>
                        <a:rPr lang="tr-TR" sz="500" b="0" i="0" u="none" strike="noStrike">
                          <a:solidFill>
                            <a:srgbClr val="000000"/>
                          </a:solidFill>
                          <a:latin typeface="Calibri"/>
                        </a:rPr>
                        <a:t>17-</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ZABITA ARACI</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66 NK 874</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tr-TR" sz="500" b="0" i="0" u="none" strike="noStrike">
                          <a:solidFill>
                            <a:srgbClr val="000000"/>
                          </a:solidFill>
                          <a:latin typeface="Calibri"/>
                        </a:rPr>
                        <a:t>2012</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FORD TRANSİT</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MUSTAFA ÖZTÜRK</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4385">
                <a:tc>
                  <a:txBody>
                    <a:bodyPr/>
                    <a:lstStyle/>
                    <a:p>
                      <a:pPr algn="l" fontAlgn="b"/>
                      <a:r>
                        <a:rPr lang="tr-TR" sz="500" b="0" i="0" u="none" strike="noStrike">
                          <a:solidFill>
                            <a:srgbClr val="000000"/>
                          </a:solidFill>
                          <a:latin typeface="Calibri"/>
                        </a:rPr>
                        <a:t>18-</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SU ARIZA ARACI</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66 NK 899</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tr-TR" sz="500" b="0" i="0" u="none" strike="noStrike">
                          <a:solidFill>
                            <a:srgbClr val="000000"/>
                          </a:solidFill>
                          <a:latin typeface="Calibri"/>
                        </a:rPr>
                        <a:t>2012</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FORD TRANSİT</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EMİR ERCİYAS</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4385">
                <a:tc>
                  <a:txBody>
                    <a:bodyPr/>
                    <a:lstStyle/>
                    <a:p>
                      <a:pPr algn="l" fontAlgn="b"/>
                      <a:r>
                        <a:rPr lang="tr-TR" sz="500" b="0" i="0" u="none" strike="noStrike">
                          <a:solidFill>
                            <a:srgbClr val="000000"/>
                          </a:solidFill>
                          <a:latin typeface="Calibri"/>
                        </a:rPr>
                        <a:t>19-</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ET NAKİL ARACI</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66 NC 971</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tr-TR" sz="500" b="0" i="0" u="none" strike="noStrike">
                          <a:solidFill>
                            <a:srgbClr val="000000"/>
                          </a:solidFill>
                          <a:latin typeface="Calibri"/>
                        </a:rPr>
                        <a:t>2009</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ISIZU NPR</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GÖKHAN İÇEL</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4385">
                <a:tc>
                  <a:txBody>
                    <a:bodyPr/>
                    <a:lstStyle/>
                    <a:p>
                      <a:pPr algn="l" fontAlgn="b"/>
                      <a:r>
                        <a:rPr lang="tr-TR" sz="500" b="0" i="0" u="none" strike="noStrike">
                          <a:solidFill>
                            <a:srgbClr val="000000"/>
                          </a:solidFill>
                          <a:latin typeface="Calibri"/>
                        </a:rPr>
                        <a:t>20-</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TRAKTÖR</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66 NA 174</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tr-TR" sz="500" b="0" i="0" u="none" strike="noStrike">
                          <a:solidFill>
                            <a:srgbClr val="000000"/>
                          </a:solidFill>
                          <a:latin typeface="Calibri"/>
                        </a:rPr>
                        <a:t>1991</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M.F 255 </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OSMAN KARADOĞAN</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4385">
                <a:tc>
                  <a:txBody>
                    <a:bodyPr/>
                    <a:lstStyle/>
                    <a:p>
                      <a:pPr algn="l" fontAlgn="b"/>
                      <a:r>
                        <a:rPr lang="tr-TR" sz="500" b="0" i="0" u="none" strike="noStrike">
                          <a:solidFill>
                            <a:srgbClr val="000000"/>
                          </a:solidFill>
                          <a:latin typeface="Calibri"/>
                        </a:rPr>
                        <a:t>21-</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TRAKTÖR</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66 NA 175</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tr-TR" sz="500" b="0" i="0" u="none" strike="noStrike">
                          <a:solidFill>
                            <a:srgbClr val="000000"/>
                          </a:solidFill>
                          <a:latin typeface="Calibri"/>
                        </a:rPr>
                        <a:t>1991</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M.F 255 </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ÖMER KILIÇ</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4385">
                <a:tc>
                  <a:txBody>
                    <a:bodyPr/>
                    <a:lstStyle/>
                    <a:p>
                      <a:pPr algn="l" fontAlgn="b"/>
                      <a:r>
                        <a:rPr lang="tr-TR" sz="500" b="0" i="0" u="none" strike="noStrike">
                          <a:solidFill>
                            <a:srgbClr val="000000"/>
                          </a:solidFill>
                          <a:latin typeface="Calibri"/>
                        </a:rPr>
                        <a:t>22-</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TRAKTÖR</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66 NA 176</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tr-TR" sz="500" b="0" i="0" u="none" strike="noStrike">
                          <a:solidFill>
                            <a:srgbClr val="000000"/>
                          </a:solidFill>
                          <a:latin typeface="Calibri"/>
                        </a:rPr>
                        <a:t>1991</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M.F 255 </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FERİDUN TEKİN</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4385">
                <a:tc>
                  <a:txBody>
                    <a:bodyPr/>
                    <a:lstStyle/>
                    <a:p>
                      <a:pPr algn="l" fontAlgn="b"/>
                      <a:r>
                        <a:rPr lang="tr-TR" sz="500" b="0" i="0" u="none" strike="noStrike">
                          <a:solidFill>
                            <a:srgbClr val="000000"/>
                          </a:solidFill>
                          <a:latin typeface="Calibri"/>
                        </a:rPr>
                        <a:t>23-</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İTFAİYE ARACI</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66 NK 958</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tr-TR" sz="500" b="0" i="0" u="none" strike="noStrike">
                          <a:solidFill>
                            <a:srgbClr val="000000"/>
                          </a:solidFill>
                          <a:latin typeface="Calibri"/>
                        </a:rPr>
                        <a:t>2013</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MERSEDES 3340</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E. BÜYÜKBOYDAŞ-O. ERBEK-S. MUTLU</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4385">
                <a:tc>
                  <a:txBody>
                    <a:bodyPr/>
                    <a:lstStyle/>
                    <a:p>
                      <a:pPr algn="l" fontAlgn="b"/>
                      <a:r>
                        <a:rPr lang="tr-TR" sz="500" b="0" i="0" u="none" strike="noStrike">
                          <a:solidFill>
                            <a:srgbClr val="000000"/>
                          </a:solidFill>
                          <a:latin typeface="Calibri"/>
                        </a:rPr>
                        <a:t>24-</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İTFAİYE ARACI</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66 NK 959</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tr-TR" sz="500" b="0" i="0" u="none" strike="noStrike">
                          <a:solidFill>
                            <a:srgbClr val="000000"/>
                          </a:solidFill>
                          <a:latin typeface="Calibri"/>
                        </a:rPr>
                        <a:t>2013</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MERSEDES 1829</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E. BÜYÜKBOYDAŞ-O. ERBEK-S. MUTLU</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4385">
                <a:tc>
                  <a:txBody>
                    <a:bodyPr/>
                    <a:lstStyle/>
                    <a:p>
                      <a:pPr algn="l" fontAlgn="b"/>
                      <a:r>
                        <a:rPr lang="tr-TR" sz="500" b="0" i="0" u="none" strike="noStrike">
                          <a:solidFill>
                            <a:srgbClr val="000000"/>
                          </a:solidFill>
                          <a:latin typeface="Calibri"/>
                        </a:rPr>
                        <a:t>25-</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KANAL AÇMA ARACI</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66 NK 960</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tr-TR" sz="500" b="0" i="0" u="none" strike="noStrike">
                          <a:solidFill>
                            <a:srgbClr val="000000"/>
                          </a:solidFill>
                          <a:latin typeface="Calibri"/>
                        </a:rPr>
                        <a:t>2013</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MERESEDES  2529</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YASİN POLAT</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4385">
                <a:tc>
                  <a:txBody>
                    <a:bodyPr/>
                    <a:lstStyle/>
                    <a:p>
                      <a:pPr algn="l" fontAlgn="b"/>
                      <a:r>
                        <a:rPr lang="tr-TR" sz="500" b="0" i="0" u="none" strike="noStrike">
                          <a:solidFill>
                            <a:srgbClr val="000000"/>
                          </a:solidFill>
                          <a:latin typeface="Calibri"/>
                        </a:rPr>
                        <a:t>26-</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İTFAİYE ARACI</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66 NF 258</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tr-TR" sz="500" b="0" i="0" u="none" strike="noStrike">
                          <a:solidFill>
                            <a:srgbClr val="000000"/>
                          </a:solidFill>
                          <a:latin typeface="Calibri"/>
                        </a:rPr>
                        <a:t>2005</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MERSDES AXOR 2528</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E. BÜYÜKBOYDAŞ-O. ERBEK-S. MUTLU</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4385">
                <a:tc>
                  <a:txBody>
                    <a:bodyPr/>
                    <a:lstStyle/>
                    <a:p>
                      <a:pPr algn="l" fontAlgn="b"/>
                      <a:r>
                        <a:rPr lang="tr-TR" sz="500" b="0" i="0" u="none" strike="noStrike">
                          <a:solidFill>
                            <a:srgbClr val="000000"/>
                          </a:solidFill>
                          <a:latin typeface="Calibri"/>
                        </a:rPr>
                        <a:t>27-</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İLAÇLAMA ARACI</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66 NG 396</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tr-TR" sz="500" b="0" i="0" u="none" strike="noStrike">
                          <a:solidFill>
                            <a:srgbClr val="000000"/>
                          </a:solidFill>
                          <a:latin typeface="Calibri"/>
                        </a:rPr>
                        <a:t>2001</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FORD RANGER</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ŞIHI ERÖZ</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4385">
                <a:tc>
                  <a:txBody>
                    <a:bodyPr/>
                    <a:lstStyle/>
                    <a:p>
                      <a:pPr algn="l" fontAlgn="b"/>
                      <a:r>
                        <a:rPr lang="tr-TR" sz="500" b="0" i="0" u="none" strike="noStrike">
                          <a:solidFill>
                            <a:srgbClr val="000000"/>
                          </a:solidFill>
                          <a:latin typeface="Calibri"/>
                        </a:rPr>
                        <a:t>28-</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VİDANJÖR</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66 NF 261</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tr-TR" sz="500" b="0" i="0" u="none" strike="noStrike">
                          <a:solidFill>
                            <a:srgbClr val="000000"/>
                          </a:solidFill>
                          <a:latin typeface="Calibri"/>
                        </a:rPr>
                        <a:t>1985</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DODGE AS 600</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YASİN POLAT</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4385">
                <a:tc>
                  <a:txBody>
                    <a:bodyPr/>
                    <a:lstStyle/>
                    <a:p>
                      <a:pPr algn="l" fontAlgn="b"/>
                      <a:r>
                        <a:rPr lang="tr-TR" sz="500" b="0" i="0" u="none" strike="noStrike">
                          <a:solidFill>
                            <a:srgbClr val="000000"/>
                          </a:solidFill>
                          <a:latin typeface="Calibri"/>
                        </a:rPr>
                        <a:t>29-</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ÇÖP KAMYONU</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66 NH 213</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tr-TR" sz="500" b="0" i="0" u="none" strike="noStrike">
                          <a:solidFill>
                            <a:srgbClr val="000000"/>
                          </a:solidFill>
                          <a:latin typeface="Calibri"/>
                        </a:rPr>
                        <a:t>2017</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MERSEDES ATEGO 1621</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HAKAN AYDOĞAN</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4385">
                <a:tc>
                  <a:txBody>
                    <a:bodyPr/>
                    <a:lstStyle/>
                    <a:p>
                      <a:pPr algn="l" fontAlgn="b"/>
                      <a:r>
                        <a:rPr lang="tr-TR" sz="500" b="0" i="0" u="none" strike="noStrike">
                          <a:solidFill>
                            <a:srgbClr val="000000"/>
                          </a:solidFill>
                          <a:latin typeface="Calibri"/>
                        </a:rPr>
                        <a:t>30-</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ÇÖP KAMYONU</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66 NK 152</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tr-TR" sz="500" b="0" i="0" u="none" strike="noStrike">
                          <a:solidFill>
                            <a:srgbClr val="000000"/>
                          </a:solidFill>
                          <a:latin typeface="Calibri"/>
                        </a:rPr>
                        <a:t>2011</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ISUZU  NPR</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B.GÖKKAYA-YUNUS SOYBİR -Ş.EROĞLU</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4385">
                <a:tc>
                  <a:txBody>
                    <a:bodyPr/>
                    <a:lstStyle/>
                    <a:p>
                      <a:pPr algn="l" fontAlgn="b"/>
                      <a:r>
                        <a:rPr lang="tr-TR" sz="500" b="0" i="0" u="none" strike="noStrike">
                          <a:solidFill>
                            <a:srgbClr val="000000"/>
                          </a:solidFill>
                          <a:latin typeface="Calibri"/>
                        </a:rPr>
                        <a:t>31-</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ÇÖP KAMYONU</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66NF 255</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tr-TR" sz="500" b="0" i="0" u="none" strike="noStrike">
                          <a:solidFill>
                            <a:srgbClr val="000000"/>
                          </a:solidFill>
                          <a:latin typeface="Calibri"/>
                        </a:rPr>
                        <a:t>2005</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MERSEDES ATEGO 1517</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BİLAL GÖKKAYA</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4385">
                <a:tc>
                  <a:txBody>
                    <a:bodyPr/>
                    <a:lstStyle/>
                    <a:p>
                      <a:pPr algn="l" fontAlgn="b"/>
                      <a:r>
                        <a:rPr lang="tr-TR" sz="500" b="0" i="0" u="none" strike="noStrike">
                          <a:solidFill>
                            <a:srgbClr val="000000"/>
                          </a:solidFill>
                          <a:latin typeface="Calibri"/>
                        </a:rPr>
                        <a:t>32-</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ÇÖP KAMYONU</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66 NF 256</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tr-TR" sz="500" b="0" i="0" u="none" strike="noStrike">
                          <a:solidFill>
                            <a:srgbClr val="000000"/>
                          </a:solidFill>
                          <a:latin typeface="Calibri"/>
                        </a:rPr>
                        <a:t>2005</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MERSEDES ATEGO 1517</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YUNUS SOYBİR</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4385">
                <a:tc>
                  <a:txBody>
                    <a:bodyPr/>
                    <a:lstStyle/>
                    <a:p>
                      <a:pPr algn="l" fontAlgn="b"/>
                      <a:r>
                        <a:rPr lang="tr-TR" sz="500" b="0" i="0" u="none" strike="noStrike">
                          <a:solidFill>
                            <a:srgbClr val="000000"/>
                          </a:solidFill>
                          <a:latin typeface="Calibri"/>
                        </a:rPr>
                        <a:t>33-</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ÇÖP KAMYONU</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66 NF 257</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tr-TR" sz="500" b="0" i="0" u="none" strike="noStrike">
                          <a:solidFill>
                            <a:srgbClr val="000000"/>
                          </a:solidFill>
                          <a:latin typeface="Calibri"/>
                        </a:rPr>
                        <a:t>2005</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MERSEDES ATEGO 1517</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ŞUAYİP EROĞLU</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4385">
                <a:tc>
                  <a:txBody>
                    <a:bodyPr/>
                    <a:lstStyle/>
                    <a:p>
                      <a:pPr algn="l" fontAlgn="b"/>
                      <a:r>
                        <a:rPr lang="tr-TR" sz="500" b="0" i="0" u="none" strike="noStrike">
                          <a:solidFill>
                            <a:srgbClr val="000000"/>
                          </a:solidFill>
                          <a:latin typeface="Calibri"/>
                        </a:rPr>
                        <a:t>34-</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YOL SÜPÜRGE ARACI</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66 NK 898</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tr-TR" sz="500" b="0" i="0" u="none" strike="noStrike">
                          <a:solidFill>
                            <a:srgbClr val="000000"/>
                          </a:solidFill>
                          <a:latin typeface="Calibri"/>
                        </a:rPr>
                        <a:t>2012</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MERSEDES ATEGO 1518</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NİHAT ATİK</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4385">
                <a:tc>
                  <a:txBody>
                    <a:bodyPr/>
                    <a:lstStyle/>
                    <a:p>
                      <a:pPr algn="l" fontAlgn="b"/>
                      <a:r>
                        <a:rPr lang="tr-TR" sz="500" b="0" i="0" u="none" strike="noStrike">
                          <a:solidFill>
                            <a:srgbClr val="000000"/>
                          </a:solidFill>
                          <a:latin typeface="Calibri"/>
                        </a:rPr>
                        <a:t>35-</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GREYDER</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2012 66 01</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tr-TR" sz="500" b="0" i="0" u="none" strike="noStrike">
                          <a:solidFill>
                            <a:srgbClr val="000000"/>
                          </a:solidFill>
                          <a:latin typeface="Calibri"/>
                        </a:rPr>
                        <a:t>2012</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CAT. 140 M</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KALEMDAR DAŞGIN</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4385">
                <a:tc>
                  <a:txBody>
                    <a:bodyPr/>
                    <a:lstStyle/>
                    <a:p>
                      <a:pPr algn="l" fontAlgn="b"/>
                      <a:r>
                        <a:rPr lang="tr-TR" sz="500" b="0" i="0" u="none" strike="noStrike">
                          <a:solidFill>
                            <a:srgbClr val="000000"/>
                          </a:solidFill>
                          <a:latin typeface="Calibri"/>
                        </a:rPr>
                        <a:t>36-</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TRAKTÖR KEPÇE</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2012 66 02</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tr-TR" sz="500" b="0" i="0" u="none" strike="noStrike">
                          <a:solidFill>
                            <a:srgbClr val="000000"/>
                          </a:solidFill>
                          <a:latin typeface="Calibri"/>
                        </a:rPr>
                        <a:t>2012</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500" b="0" i="0" u="none" strike="noStrike">
                          <a:solidFill>
                            <a:srgbClr val="000000"/>
                          </a:solidFill>
                          <a:latin typeface="Calibri"/>
                        </a:rPr>
                        <a:t>CAT. 434 E BEKO LODER</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MURAT TÜRKMEN</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2289">
                <a:tc>
                  <a:txBody>
                    <a:bodyPr/>
                    <a:lstStyle/>
                    <a:p>
                      <a:pPr algn="l" fontAlgn="b"/>
                      <a:r>
                        <a:rPr lang="tr-TR" sz="500" b="0" i="0" u="none" strike="noStrike">
                          <a:solidFill>
                            <a:srgbClr val="000000"/>
                          </a:solidFill>
                          <a:latin typeface="Calibri"/>
                        </a:rPr>
                        <a:t>37-</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TRAKTÖR KEPÇE</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66 TSO 100</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tr-TR" sz="500" b="0" i="0" u="none" strike="noStrike">
                          <a:solidFill>
                            <a:srgbClr val="000000"/>
                          </a:solidFill>
                          <a:latin typeface="Calibri"/>
                        </a:rPr>
                        <a:t>2004</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500" b="0" i="0" u="none" strike="noStrike">
                          <a:solidFill>
                            <a:srgbClr val="000000"/>
                          </a:solidFill>
                          <a:latin typeface="Calibri"/>
                        </a:rPr>
                        <a:t>CAT. 442 D BEKO LODER</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ADEM AK</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460">
                <a:tc>
                  <a:txBody>
                    <a:bodyPr/>
                    <a:lstStyle/>
                    <a:p>
                      <a:pPr algn="l" fontAlgn="b"/>
                      <a:r>
                        <a:rPr lang="tr-TR" sz="500" b="0" i="0" u="none" strike="noStrike">
                          <a:solidFill>
                            <a:srgbClr val="000000"/>
                          </a:solidFill>
                          <a:latin typeface="Calibri"/>
                        </a:rPr>
                        <a:t>38-</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BÜYÜK KEPÇE</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66 TSO 101</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tr-TR" sz="500" b="0" i="0" u="none" strike="noStrike">
                          <a:solidFill>
                            <a:srgbClr val="000000"/>
                          </a:solidFill>
                          <a:latin typeface="Calibri"/>
                        </a:rPr>
                        <a:t>1989</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CAT.936 E</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ZEKİ ERDOĞAN</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3952">
                <a:tc>
                  <a:txBody>
                    <a:bodyPr/>
                    <a:lstStyle/>
                    <a:p>
                      <a:pPr algn="l" fontAlgn="b"/>
                      <a:r>
                        <a:rPr lang="tr-TR" sz="500" b="0" i="0" u="none" strike="noStrike">
                          <a:solidFill>
                            <a:srgbClr val="000000"/>
                          </a:solidFill>
                          <a:latin typeface="Calibri"/>
                        </a:rPr>
                        <a:t>39-</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SİLİNDİR</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66 TSO 099</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tr-TR" sz="500" b="0" i="0" u="none" strike="noStrike">
                          <a:solidFill>
                            <a:srgbClr val="000000"/>
                          </a:solidFill>
                          <a:latin typeface="Calibri"/>
                        </a:rPr>
                        <a:t>2004</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CAT CS 563 E</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CENGİZ DAĞISTAN</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4385">
                <a:tc>
                  <a:txBody>
                    <a:bodyPr/>
                    <a:lstStyle/>
                    <a:p>
                      <a:pPr algn="l" fontAlgn="b"/>
                      <a:r>
                        <a:rPr lang="tr-TR" sz="500" b="0" i="0" u="none" strike="noStrike">
                          <a:solidFill>
                            <a:srgbClr val="000000"/>
                          </a:solidFill>
                          <a:latin typeface="Calibri"/>
                        </a:rPr>
                        <a:t>40-</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ESKAVATÖR</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2012 66 03</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tr-TR" sz="500" b="0" i="0" u="none" strike="noStrike">
                          <a:solidFill>
                            <a:srgbClr val="000000"/>
                          </a:solidFill>
                          <a:latin typeface="Calibri"/>
                        </a:rPr>
                        <a:t>2006</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CAT. 324 DL</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MUSTAFA GENCOL</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4385">
                <a:tc>
                  <a:txBody>
                    <a:bodyPr/>
                    <a:lstStyle/>
                    <a:p>
                      <a:pPr algn="l" fontAlgn="b"/>
                      <a:r>
                        <a:rPr lang="tr-TR" sz="500" b="0" i="0" u="none" strike="noStrike">
                          <a:solidFill>
                            <a:srgbClr val="000000"/>
                          </a:solidFill>
                          <a:latin typeface="Calibri"/>
                        </a:rPr>
                        <a:t>41-</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ÇADIR ARACI</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66 NB 159</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tr-TR" sz="500" b="0" i="0" u="none" strike="noStrike">
                          <a:solidFill>
                            <a:srgbClr val="000000"/>
                          </a:solidFill>
                          <a:latin typeface="Calibri"/>
                        </a:rPr>
                        <a:t>2013</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FORD TRANSİT</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YENER ŞİMŞEKER</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4385">
                <a:tc>
                  <a:txBody>
                    <a:bodyPr/>
                    <a:lstStyle/>
                    <a:p>
                      <a:pPr algn="l" fontAlgn="b"/>
                      <a:r>
                        <a:rPr lang="tr-TR" sz="500" b="0" i="0" u="none" strike="noStrike">
                          <a:solidFill>
                            <a:srgbClr val="000000"/>
                          </a:solidFill>
                          <a:latin typeface="Calibri"/>
                        </a:rPr>
                        <a:t>42-</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YÜK DORSESİ</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66 NG 981</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tr-TR" sz="500" b="0" i="0" u="none" strike="noStrike">
                          <a:solidFill>
                            <a:srgbClr val="000000"/>
                          </a:solidFill>
                          <a:latin typeface="Calibri"/>
                        </a:rPr>
                        <a:t>2009</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ÖZSAN </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YASİN ÇATAL</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4385">
                <a:tc>
                  <a:txBody>
                    <a:bodyPr/>
                    <a:lstStyle/>
                    <a:p>
                      <a:pPr algn="l" fontAlgn="b"/>
                      <a:r>
                        <a:rPr lang="tr-TR" sz="500" b="0" i="0" u="none" strike="noStrike">
                          <a:solidFill>
                            <a:srgbClr val="000000"/>
                          </a:solidFill>
                          <a:latin typeface="Calibri"/>
                        </a:rPr>
                        <a:t>43-</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TAŞIYICI DORSE</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66 NH 906</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tr-TR" sz="500" b="0" i="0" u="none" strike="noStrike">
                          <a:solidFill>
                            <a:srgbClr val="000000"/>
                          </a:solidFill>
                          <a:latin typeface="Calibri"/>
                        </a:rPr>
                        <a:t>2007</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ÖZSAN </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dirty="0">
                          <a:solidFill>
                            <a:srgbClr val="000000"/>
                          </a:solidFill>
                          <a:latin typeface="Calibri"/>
                        </a:rPr>
                        <a:t>YASİN ÇATAL</a:t>
                      </a:r>
                    </a:p>
                  </a:txBody>
                  <a:tcPr marL="4301" marR="4301" marT="43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solidFill>
            <a:schemeClr val="accent3">
              <a:lumMod val="75000"/>
            </a:schemeClr>
          </a:solidFill>
        </p:spPr>
        <p:txBody>
          <a:bodyPr>
            <a:normAutofit fontScale="90000"/>
          </a:bodyPr>
          <a:lstStyle/>
          <a:p>
            <a:r>
              <a:rPr lang="tr-TR" dirty="0" smtClean="0">
                <a:solidFill>
                  <a:schemeClr val="bg1">
                    <a:lumMod val="75000"/>
                  </a:schemeClr>
                </a:solidFill>
              </a:rPr>
              <a:t>PARK VE BAHÇELER MÜDÜRÜ</a:t>
            </a:r>
            <a:br>
              <a:rPr lang="tr-TR" dirty="0" smtClean="0">
                <a:solidFill>
                  <a:schemeClr val="bg1">
                    <a:lumMod val="75000"/>
                  </a:schemeClr>
                </a:solidFill>
              </a:rPr>
            </a:br>
            <a:r>
              <a:rPr lang="tr-TR" dirty="0" smtClean="0">
                <a:solidFill>
                  <a:schemeClr val="bg1">
                    <a:lumMod val="75000"/>
                  </a:schemeClr>
                </a:solidFill>
              </a:rPr>
              <a:t>MAHMUT SABRİ SANAL</a:t>
            </a:r>
            <a:endParaRPr lang="tr-TR" dirty="0">
              <a:solidFill>
                <a:schemeClr val="bg1">
                  <a:lumMod val="75000"/>
                </a:schemeClr>
              </a:solidFill>
            </a:endParaRPr>
          </a:p>
        </p:txBody>
      </p:sp>
      <p:pic>
        <p:nvPicPr>
          <p:cNvPr id="4" name="3 İçerik Yer Tutucusu" descr="SABRİ.jpg"/>
          <p:cNvPicPr>
            <a:picLocks noGrp="1" noChangeAspect="1"/>
          </p:cNvPicPr>
          <p:nvPr>
            <p:ph idx="1"/>
          </p:nvPr>
        </p:nvPicPr>
        <p:blipFill>
          <a:blip r:embed="rId2" cstate="print"/>
          <a:stretch>
            <a:fillRect/>
          </a:stretch>
        </p:blipFill>
        <p:spPr>
          <a:xfrm>
            <a:off x="822960" y="1659477"/>
            <a:ext cx="7498080" cy="4407408"/>
          </a:xfrm>
          <a:prstGeom prst="rect">
            <a:avLst/>
          </a:prstGeom>
          <a:ln w="190500" cap="sq">
            <a:solidFill>
              <a:schemeClr val="accent3">
                <a:lumMod val="75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solidFill>
            <a:schemeClr val="accent3">
              <a:lumMod val="60000"/>
              <a:lumOff val="40000"/>
            </a:schemeClr>
          </a:solidFill>
        </p:spPr>
        <p:txBody>
          <a:bodyPr>
            <a:normAutofit fontScale="90000"/>
          </a:bodyPr>
          <a:lstStyle/>
          <a:p>
            <a:r>
              <a:rPr lang="tr-TR" dirty="0" smtClean="0">
                <a:solidFill>
                  <a:schemeClr val="accent3">
                    <a:lumMod val="75000"/>
                  </a:schemeClr>
                </a:solidFill>
              </a:rPr>
              <a:t>PARK VE BAHÇELER MÜDÜRLÜĞÜ</a:t>
            </a:r>
            <a:br>
              <a:rPr lang="tr-TR" dirty="0" smtClean="0">
                <a:solidFill>
                  <a:schemeClr val="accent3">
                    <a:lumMod val="75000"/>
                  </a:schemeClr>
                </a:solidFill>
              </a:rPr>
            </a:br>
            <a:r>
              <a:rPr lang="tr-TR" dirty="0" smtClean="0">
                <a:solidFill>
                  <a:schemeClr val="accent3">
                    <a:lumMod val="75000"/>
                  </a:schemeClr>
                </a:solidFill>
              </a:rPr>
              <a:t>2019 FAALİYET RAPORU</a:t>
            </a:r>
            <a:endParaRPr lang="tr-TR" dirty="0">
              <a:solidFill>
                <a:schemeClr val="accent3">
                  <a:lumMod val="75000"/>
                </a:schemeClr>
              </a:solidFill>
            </a:endParaRPr>
          </a:p>
        </p:txBody>
      </p:sp>
      <p:sp>
        <p:nvSpPr>
          <p:cNvPr id="3" name="2 İçerik Yer Tutucusu"/>
          <p:cNvSpPr>
            <a:spLocks noGrp="1"/>
          </p:cNvSpPr>
          <p:nvPr>
            <p:ph idx="1"/>
          </p:nvPr>
        </p:nvSpPr>
        <p:spPr/>
        <p:txBody>
          <a:bodyPr>
            <a:normAutofit fontScale="47500" lnSpcReduction="20000"/>
          </a:bodyPr>
          <a:lstStyle/>
          <a:p>
            <a:pPr algn="just"/>
            <a:r>
              <a:rPr lang="tr-TR" sz="2900" b="1" dirty="0" smtClean="0">
                <a:solidFill>
                  <a:schemeClr val="accent3">
                    <a:lumMod val="50000"/>
                  </a:schemeClr>
                </a:solidFill>
                <a:latin typeface="Times New Roman" pitchFamily="18" charset="0"/>
                <a:cs typeface="Times New Roman" pitchFamily="18" charset="0"/>
              </a:rPr>
              <a:t>2019 yılı birinci aydan itibaren üçüncü aya kadar temizlik müdürlüğüne temizlik işlerinde yardım edildi,mahallelerde kül kömür gibi atıkların alımı yapıldı.</a:t>
            </a:r>
          </a:p>
          <a:p>
            <a:r>
              <a:rPr lang="tr-TR" sz="2900" b="1" dirty="0" smtClean="0">
                <a:solidFill>
                  <a:schemeClr val="accent3">
                    <a:lumMod val="50000"/>
                  </a:schemeClr>
                </a:solidFill>
                <a:latin typeface="Times New Roman" pitchFamily="18" charset="0"/>
                <a:cs typeface="Times New Roman" pitchFamily="18" charset="0"/>
              </a:rPr>
              <a:t>Mart ayının bitiminden sonra parklarda genel temizliklerin yapılmasına başlandı.</a:t>
            </a:r>
          </a:p>
          <a:p>
            <a:pPr algn="just"/>
            <a:r>
              <a:rPr lang="tr-TR" sz="2900" b="1" dirty="0" smtClean="0">
                <a:solidFill>
                  <a:schemeClr val="accent3">
                    <a:lumMod val="50000"/>
                  </a:schemeClr>
                </a:solidFill>
                <a:latin typeface="Times New Roman" pitchFamily="18" charset="0"/>
                <a:cs typeface="Times New Roman" pitchFamily="18" charset="0"/>
              </a:rPr>
              <a:t>Parklardaki ağaçların düzgün biçimde budamaları yapıldı. parkların yirmi  günde bir çimleri biçilerek  haftada bir sulaması yapıldı.</a:t>
            </a:r>
          </a:p>
          <a:p>
            <a:r>
              <a:rPr lang="tr-TR" sz="2900" b="1" dirty="0" smtClean="0">
                <a:solidFill>
                  <a:schemeClr val="accent3">
                    <a:lumMod val="50000"/>
                  </a:schemeClr>
                </a:solidFill>
                <a:latin typeface="Times New Roman" pitchFamily="18" charset="0"/>
                <a:cs typeface="Times New Roman" pitchFamily="18" charset="0"/>
              </a:rPr>
              <a:t>Parklarda kurumuş ağaçların yerine yeni ağaçlar dikildi.</a:t>
            </a:r>
          </a:p>
          <a:p>
            <a:r>
              <a:rPr lang="tr-TR" sz="2900" b="1" dirty="0" smtClean="0">
                <a:solidFill>
                  <a:schemeClr val="accent3">
                    <a:lumMod val="50000"/>
                  </a:schemeClr>
                </a:solidFill>
                <a:latin typeface="Times New Roman" pitchFamily="18" charset="0"/>
                <a:cs typeface="Times New Roman" pitchFamily="18" charset="0"/>
              </a:rPr>
              <a:t>Mesire alanı ve Yeni </a:t>
            </a:r>
            <a:r>
              <a:rPr lang="tr-TR" sz="2900" b="1" dirty="0" err="1" smtClean="0">
                <a:solidFill>
                  <a:schemeClr val="accent3">
                    <a:lumMod val="50000"/>
                  </a:schemeClr>
                </a:solidFill>
                <a:latin typeface="Times New Roman" pitchFamily="18" charset="0"/>
                <a:cs typeface="Times New Roman" pitchFamily="18" charset="0"/>
              </a:rPr>
              <a:t>toki</a:t>
            </a:r>
            <a:r>
              <a:rPr lang="tr-TR" sz="2900" b="1" dirty="0" smtClean="0">
                <a:solidFill>
                  <a:schemeClr val="accent3">
                    <a:lumMod val="50000"/>
                  </a:schemeClr>
                </a:solidFill>
                <a:latin typeface="Times New Roman" pitchFamily="18" charset="0"/>
                <a:cs typeface="Times New Roman" pitchFamily="18" charset="0"/>
              </a:rPr>
              <a:t> yollarına ağaçlandırma yapıldı. haftada bir sulaması yapıldı.</a:t>
            </a:r>
          </a:p>
          <a:p>
            <a:r>
              <a:rPr lang="tr-TR" sz="2900" b="1" dirty="0" smtClean="0">
                <a:solidFill>
                  <a:schemeClr val="accent3">
                    <a:lumMod val="50000"/>
                  </a:schemeClr>
                </a:solidFill>
                <a:latin typeface="Times New Roman" pitchFamily="18" charset="0"/>
                <a:cs typeface="Times New Roman" pitchFamily="18" charset="0"/>
              </a:rPr>
              <a:t>Her ay düzenli biçimde Mezarlıkların genel  temizlikleri yapıldı.</a:t>
            </a:r>
          </a:p>
          <a:p>
            <a:r>
              <a:rPr lang="tr-TR" sz="2900" b="1" dirty="0" smtClean="0">
                <a:solidFill>
                  <a:schemeClr val="accent3">
                    <a:lumMod val="50000"/>
                  </a:schemeClr>
                </a:solidFill>
                <a:latin typeface="Times New Roman" pitchFamily="18" charset="0"/>
                <a:cs typeface="Times New Roman" pitchFamily="18" charset="0"/>
              </a:rPr>
              <a:t>Çilek serası için yeniden çilek fidesi getirtilip kurumuş ve eksik olan yerlere diki yapıldı.</a:t>
            </a:r>
          </a:p>
          <a:p>
            <a:r>
              <a:rPr lang="tr-TR" sz="2900" b="1" dirty="0" smtClean="0">
                <a:solidFill>
                  <a:schemeClr val="accent3">
                    <a:lumMod val="50000"/>
                  </a:schemeClr>
                </a:solidFill>
                <a:latin typeface="Times New Roman" pitchFamily="18" charset="0"/>
                <a:cs typeface="Times New Roman" pitchFamily="18" charset="0"/>
              </a:rPr>
              <a:t>Çilek serasının günlük bakım ve budama işlemleri yapılıyor.</a:t>
            </a:r>
          </a:p>
          <a:p>
            <a:r>
              <a:rPr lang="tr-TR" sz="2900" b="1" dirty="0" err="1" smtClean="0">
                <a:solidFill>
                  <a:schemeClr val="accent3">
                    <a:lumMod val="50000"/>
                  </a:schemeClr>
                </a:solidFill>
                <a:latin typeface="Times New Roman" pitchFamily="18" charset="0"/>
                <a:cs typeface="Times New Roman" pitchFamily="18" charset="0"/>
              </a:rPr>
              <a:t>Beştepe</a:t>
            </a:r>
            <a:r>
              <a:rPr lang="tr-TR" sz="2900" b="1" dirty="0" smtClean="0">
                <a:solidFill>
                  <a:schemeClr val="accent3">
                    <a:lumMod val="50000"/>
                  </a:schemeClr>
                </a:solidFill>
                <a:latin typeface="Times New Roman" pitchFamily="18" charset="0"/>
                <a:cs typeface="Times New Roman" pitchFamily="18" charset="0"/>
              </a:rPr>
              <a:t> çamlığının budama ve bakım işleri yapıldı.</a:t>
            </a:r>
          </a:p>
          <a:p>
            <a:pPr algn="just"/>
            <a:r>
              <a:rPr lang="tr-TR" sz="2900" b="1" dirty="0" smtClean="0">
                <a:solidFill>
                  <a:schemeClr val="accent3">
                    <a:lumMod val="50000"/>
                  </a:schemeClr>
                </a:solidFill>
                <a:latin typeface="Times New Roman" pitchFamily="18" charset="0"/>
                <a:cs typeface="Times New Roman" pitchFamily="18" charset="0"/>
              </a:rPr>
              <a:t>Şehir merkezinden geçen kanal  şeker pınar mahallesinden bahçeli evler mahallesine kadar  genel temizliği yapıldı. sezon boyu mahalle aralarında yol kenarlarında biten otlar biçilerek sokak ve caddelerin temizlikleri yapıldı.</a:t>
            </a:r>
          </a:p>
          <a:p>
            <a:pPr algn="just"/>
            <a:r>
              <a:rPr lang="tr-TR" sz="2900" b="1" dirty="0" smtClean="0">
                <a:solidFill>
                  <a:schemeClr val="accent3">
                    <a:lumMod val="50000"/>
                  </a:schemeClr>
                </a:solidFill>
                <a:latin typeface="Times New Roman" pitchFamily="18" charset="0"/>
                <a:cs typeface="Times New Roman" pitchFamily="18" charset="0"/>
              </a:rPr>
              <a:t>Cenaze ve düğünlerde, düğün veya cenaze sahibinin evinin önüne çadır kurup masa sandalye temin edilerek mutlu ve acı günlerinde  hizmetlerinde bulunuldu.</a:t>
            </a:r>
          </a:p>
          <a:p>
            <a:pPr algn="just"/>
            <a:r>
              <a:rPr lang="tr-TR" sz="2900" b="1" dirty="0" smtClean="0">
                <a:solidFill>
                  <a:schemeClr val="accent3">
                    <a:lumMod val="50000"/>
                  </a:schemeClr>
                </a:solidFill>
                <a:latin typeface="Times New Roman" pitchFamily="18" charset="0"/>
                <a:cs typeface="Times New Roman" pitchFamily="18" charset="0"/>
              </a:rPr>
              <a:t>Şehrimizdeki mahallelerde bulunan sokaklar  caddeler kaldırımlar </a:t>
            </a:r>
            <a:r>
              <a:rPr lang="tr-TR" sz="2900" b="1" dirty="0" err="1" smtClean="0">
                <a:solidFill>
                  <a:schemeClr val="accent3">
                    <a:lumMod val="50000"/>
                  </a:schemeClr>
                </a:solidFill>
                <a:latin typeface="Times New Roman" pitchFamily="18" charset="0"/>
                <a:cs typeface="Times New Roman" pitchFamily="18" charset="0"/>
              </a:rPr>
              <a:t>refuşlar</a:t>
            </a:r>
            <a:r>
              <a:rPr lang="tr-TR" sz="2900" b="1" dirty="0" smtClean="0">
                <a:solidFill>
                  <a:schemeClr val="accent3">
                    <a:lumMod val="50000"/>
                  </a:schemeClr>
                </a:solidFill>
                <a:latin typeface="Times New Roman" pitchFamily="18" charset="0"/>
                <a:cs typeface="Times New Roman" pitchFamily="18" charset="0"/>
              </a:rPr>
              <a:t> koşu yolları dereler  işçilerimiz  tarafından sezon boyunca belli aralıklarla temizlendi , mesire alanı dahil on üç park ,imam hatip arkasındaki çamlık, beş tepe çamlığı , Dört mezarlık, olmak üzere on dokuz noktadaki hizmet alanlarımızın sezon boyunca genel temizlikleri ve bakımları  yapılmıştır.                                                                                                                                                    </a:t>
            </a:r>
            <a:endParaRPr lang="tr-TR" sz="2900" dirty="0" smtClean="0">
              <a:solidFill>
                <a:schemeClr val="accent3">
                  <a:lumMod val="50000"/>
                </a:schemeClr>
              </a:solidFill>
              <a:latin typeface="Times New Roman" pitchFamily="18" charset="0"/>
              <a:cs typeface="Times New Roman" pitchFamily="18" charset="0"/>
            </a:endParaRPr>
          </a:p>
          <a:p>
            <a:endParaRPr lang="tr-TR"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solidFill>
            <a:srgbClr val="FF0000"/>
          </a:solidFill>
        </p:spPr>
        <p:txBody>
          <a:bodyPr/>
          <a:lstStyle/>
          <a:p>
            <a:r>
              <a:rPr lang="tr-TR" dirty="0" smtClean="0"/>
              <a:t>ÇİLEK SERASI</a:t>
            </a:r>
            <a:endParaRPr lang="tr-TR" dirty="0"/>
          </a:p>
        </p:txBody>
      </p:sp>
      <p:pic>
        <p:nvPicPr>
          <p:cNvPr id="5" name="4 İçerik Yer Tutucusu" descr="WhatsApp Image 2020-06-09 at 08.15.29.jpeg"/>
          <p:cNvPicPr>
            <a:picLocks noGrp="1" noChangeAspect="1"/>
          </p:cNvPicPr>
          <p:nvPr>
            <p:ph sz="half" idx="1"/>
          </p:nvPr>
        </p:nvPicPr>
        <p:blipFill>
          <a:blip r:embed="rId2" cstate="print"/>
          <a:stretch>
            <a:fillRect/>
          </a:stretch>
        </p:blipFill>
        <p:spPr>
          <a:xfrm>
            <a:off x="457200" y="1844825"/>
            <a:ext cx="4038600" cy="3363716"/>
          </a:xfrm>
          <a:prstGeom prst="rect">
            <a:avLst/>
          </a:prstGeom>
          <a:solidFill>
            <a:srgbClr val="FFFFFF">
              <a:shade val="85000"/>
            </a:srgbClr>
          </a:solidFill>
          <a:ln w="190500" cap="rnd">
            <a:solidFill>
              <a:srgbClr val="FF0000"/>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5 İçerik Yer Tutucusu" descr="WhatsApp Image 2020-06-09 at 08.27.49.jpeg"/>
          <p:cNvPicPr>
            <a:picLocks noGrp="1" noChangeAspect="1"/>
          </p:cNvPicPr>
          <p:nvPr>
            <p:ph sz="half" idx="2"/>
          </p:nvPr>
        </p:nvPicPr>
        <p:blipFill>
          <a:blip r:embed="rId3" cstate="print"/>
          <a:stretch>
            <a:fillRect/>
          </a:stretch>
        </p:blipFill>
        <p:spPr>
          <a:xfrm>
            <a:off x="4648200" y="1844824"/>
            <a:ext cx="4038600" cy="3384376"/>
          </a:xfrm>
          <a:prstGeom prst="rect">
            <a:avLst/>
          </a:prstGeom>
          <a:solidFill>
            <a:srgbClr val="FFFFFF">
              <a:shade val="85000"/>
            </a:srgbClr>
          </a:solidFill>
          <a:ln w="190500" cap="rnd">
            <a:solidFill>
              <a:srgbClr val="FF0000"/>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p:spPr>
        <p:txBody>
          <a:bodyPr>
            <a:normAutofit fontScale="90000"/>
          </a:bodyPr>
          <a:lstStyle/>
          <a:p>
            <a:r>
              <a:rPr lang="tr-TR" dirty="0" smtClean="0">
                <a:solidFill>
                  <a:schemeClr val="bg1">
                    <a:lumMod val="75000"/>
                  </a:schemeClr>
                </a:solidFill>
              </a:rPr>
              <a:t>FEN İŞLERİ MÜDÜRÜ</a:t>
            </a:r>
            <a:br>
              <a:rPr lang="tr-TR" dirty="0" smtClean="0">
                <a:solidFill>
                  <a:schemeClr val="bg1">
                    <a:lumMod val="75000"/>
                  </a:schemeClr>
                </a:solidFill>
              </a:rPr>
            </a:br>
            <a:r>
              <a:rPr lang="tr-TR" dirty="0" smtClean="0">
                <a:solidFill>
                  <a:schemeClr val="bg1">
                    <a:lumMod val="75000"/>
                  </a:schemeClr>
                </a:solidFill>
              </a:rPr>
              <a:t>ERSİN KARABULUT</a:t>
            </a:r>
            <a:endParaRPr lang="tr-TR" dirty="0">
              <a:solidFill>
                <a:schemeClr val="bg1">
                  <a:lumMod val="75000"/>
                </a:schemeClr>
              </a:solidFill>
            </a:endParaRPr>
          </a:p>
        </p:txBody>
      </p:sp>
      <p:pic>
        <p:nvPicPr>
          <p:cNvPr id="4" name="3 İçerik Yer Tutucusu" descr="ERSİN KARABULUT.jpg"/>
          <p:cNvPicPr>
            <a:picLocks noGrp="1" noChangeAspect="1"/>
          </p:cNvPicPr>
          <p:nvPr>
            <p:ph idx="1"/>
          </p:nvPr>
        </p:nvPicPr>
        <p:blipFill>
          <a:blip r:embed="rId2" cstate="print"/>
          <a:stretch>
            <a:fillRect/>
          </a:stretch>
        </p:blipFill>
        <p:spPr>
          <a:xfrm>
            <a:off x="457200" y="1849614"/>
            <a:ext cx="8229600" cy="4027134"/>
          </a:xfrm>
          <a:prstGeom prst="rect">
            <a:avLst/>
          </a:prstGeom>
          <a:ln w="190500" cap="sq">
            <a:solidFill>
              <a:schemeClr val="tx2">
                <a:lumMod val="75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Başlık"/>
          <p:cNvSpPr>
            <a:spLocks noGrp="1"/>
          </p:cNvSpPr>
          <p:nvPr>
            <p:ph type="title"/>
          </p:nvPr>
        </p:nvSpPr>
        <p:sp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p:spPr>
        <p:txBody>
          <a:bodyPr>
            <a:normAutofit fontScale="90000"/>
          </a:bodyPr>
          <a:lstStyle/>
          <a:p>
            <a:r>
              <a:rPr lang="tr-TR" b="1" dirty="0" smtClean="0">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a:rPr>
              <a:t>FEN İŞLERİ MÜDÜRLÜĞÜ</a:t>
            </a:r>
            <a:r>
              <a:rPr lang="tr-TR" dirty="0" smtClean="0">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a:rPr>
              <a:t/>
            </a:r>
            <a:br>
              <a:rPr lang="tr-TR" dirty="0" smtClean="0">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a:rPr>
            </a:br>
            <a:r>
              <a:rPr lang="tr-TR" b="1" dirty="0" smtClean="0">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a:rPr>
              <a:t>2019 FAALİYET RAPORU</a:t>
            </a:r>
            <a:endParaRPr lang="tr-TR" b="1" dirty="0">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a:endParaRPr>
          </a:p>
        </p:txBody>
      </p:sp>
      <p:sp>
        <p:nvSpPr>
          <p:cNvPr id="4" name="3 İçerik Yer Tutucusu"/>
          <p:cNvSpPr>
            <a:spLocks noGrp="1"/>
          </p:cNvSpPr>
          <p:nvPr>
            <p:ph idx="1"/>
          </p:nvPr>
        </p:nvSpPr>
        <p:spPr>
          <a:xfrm>
            <a:off x="467544" y="1556792"/>
            <a:ext cx="8229600" cy="4525963"/>
          </a:xfrm>
        </p:spPr>
        <p:txBody>
          <a:bodyPr>
            <a:normAutofit fontScale="40000" lnSpcReduction="20000"/>
          </a:bodyPr>
          <a:lstStyle/>
          <a:p>
            <a:pPr>
              <a:buNone/>
            </a:pPr>
            <a:r>
              <a:rPr lang="tr-TR" b="1" dirty="0" smtClean="0">
                <a:solidFill>
                  <a:schemeClr val="accent1">
                    <a:lumMod val="75000"/>
                  </a:schemeClr>
                </a:solidFill>
                <a:latin typeface="Times New Roman" pitchFamily="18" charset="0"/>
                <a:cs typeface="Times New Roman" pitchFamily="18" charset="0"/>
              </a:rPr>
              <a:t>FEN İŞLERİ MÜDÜRLÜĞÜ 2019 YILI FALİYET RAPORU</a:t>
            </a:r>
            <a:endParaRPr lang="tr-TR" dirty="0" smtClean="0">
              <a:solidFill>
                <a:schemeClr val="accent1">
                  <a:lumMod val="75000"/>
                </a:schemeClr>
              </a:solidFill>
              <a:latin typeface="Times New Roman" pitchFamily="18" charset="0"/>
              <a:cs typeface="Times New Roman" pitchFamily="18" charset="0"/>
            </a:endParaRPr>
          </a:p>
          <a:p>
            <a:pPr algn="just">
              <a:buNone/>
            </a:pPr>
            <a:r>
              <a:rPr lang="tr-TR" dirty="0" smtClean="0">
                <a:solidFill>
                  <a:schemeClr val="accent1">
                    <a:lumMod val="75000"/>
                  </a:schemeClr>
                </a:solidFill>
                <a:latin typeface="Times New Roman" pitchFamily="18" charset="0"/>
                <a:cs typeface="Times New Roman" pitchFamily="18" charset="0"/>
              </a:rPr>
              <a:t>Sarıkaya Belediyesi Fen işleri müdürlüğünün 2019 yılı içerisinde yapmış olduğu iş ve faaliyetler aşağıdaki gibi olup fotoğraflarıyla birlikte sunulmuştur.</a:t>
            </a:r>
          </a:p>
          <a:p>
            <a:pPr algn="just">
              <a:buNone/>
            </a:pPr>
            <a:endParaRPr lang="tr-TR" dirty="0" smtClean="0">
              <a:solidFill>
                <a:schemeClr val="accent1">
                  <a:lumMod val="75000"/>
                </a:schemeClr>
              </a:solidFill>
              <a:latin typeface="Times New Roman" pitchFamily="18" charset="0"/>
              <a:cs typeface="Times New Roman" pitchFamily="18" charset="0"/>
            </a:endParaRPr>
          </a:p>
          <a:p>
            <a:pPr>
              <a:buNone/>
            </a:pPr>
            <a:r>
              <a:rPr lang="tr-TR" b="1" dirty="0" smtClean="0">
                <a:solidFill>
                  <a:schemeClr val="accent1">
                    <a:lumMod val="75000"/>
                  </a:schemeClr>
                </a:solidFill>
                <a:latin typeface="Times New Roman" pitchFamily="18" charset="0"/>
                <a:cs typeface="Times New Roman" pitchFamily="18" charset="0"/>
              </a:rPr>
              <a:t>İHALE KAPSAMINDA YAPILAN İŞLER;</a:t>
            </a:r>
            <a:endParaRPr lang="tr-TR" dirty="0" smtClean="0">
              <a:solidFill>
                <a:schemeClr val="accent1">
                  <a:lumMod val="75000"/>
                </a:schemeClr>
              </a:solidFill>
              <a:latin typeface="Times New Roman" pitchFamily="18" charset="0"/>
              <a:cs typeface="Times New Roman" pitchFamily="18" charset="0"/>
            </a:endParaRPr>
          </a:p>
          <a:p>
            <a:r>
              <a:rPr lang="tr-TR" b="1" dirty="0" smtClean="0">
                <a:solidFill>
                  <a:schemeClr val="accent1">
                    <a:lumMod val="75000"/>
                  </a:schemeClr>
                </a:solidFill>
                <a:latin typeface="Times New Roman" pitchFamily="18" charset="0"/>
                <a:cs typeface="Times New Roman" pitchFamily="18" charset="0"/>
              </a:rPr>
              <a:t>İŞ ADI                                                                       SÖZLEŞME BEDELİ                 YAPILAN İŞ TUTARI                       </a:t>
            </a:r>
            <a:endParaRPr lang="tr-TR" dirty="0" smtClean="0">
              <a:solidFill>
                <a:schemeClr val="accent1">
                  <a:lumMod val="75000"/>
                </a:schemeClr>
              </a:solidFill>
              <a:latin typeface="Times New Roman" pitchFamily="18" charset="0"/>
              <a:cs typeface="Times New Roman" pitchFamily="18" charset="0"/>
            </a:endParaRPr>
          </a:p>
          <a:p>
            <a:r>
              <a:rPr lang="tr-TR" dirty="0" smtClean="0">
                <a:solidFill>
                  <a:schemeClr val="accent1">
                    <a:lumMod val="75000"/>
                  </a:schemeClr>
                </a:solidFill>
                <a:latin typeface="Times New Roman" pitchFamily="18" charset="0"/>
                <a:cs typeface="Times New Roman" pitchFamily="18" charset="0"/>
              </a:rPr>
              <a:t>2019 Yılı Bina inşaatı ve yol yapımı                         2 285 995,00 TL                                </a:t>
            </a:r>
            <a:r>
              <a:rPr lang="tr-TR" b="1" dirty="0" smtClean="0">
                <a:solidFill>
                  <a:schemeClr val="accent1">
                    <a:lumMod val="75000"/>
                  </a:schemeClr>
                </a:solidFill>
                <a:latin typeface="Times New Roman" pitchFamily="18" charset="0"/>
                <a:cs typeface="Times New Roman" pitchFamily="18" charset="0"/>
              </a:rPr>
              <a:t>2 524 696,00 TL</a:t>
            </a:r>
            <a:endParaRPr lang="tr-TR" dirty="0" smtClean="0">
              <a:solidFill>
                <a:schemeClr val="accent1">
                  <a:lumMod val="75000"/>
                </a:schemeClr>
              </a:solidFill>
              <a:latin typeface="Times New Roman" pitchFamily="18" charset="0"/>
              <a:cs typeface="Times New Roman" pitchFamily="18" charset="0"/>
            </a:endParaRPr>
          </a:p>
          <a:p>
            <a:pPr>
              <a:buNone/>
            </a:pPr>
            <a:endParaRPr lang="tr-TR" b="1" dirty="0" smtClean="0">
              <a:solidFill>
                <a:schemeClr val="accent1">
                  <a:lumMod val="75000"/>
                </a:schemeClr>
              </a:solidFill>
            </a:endParaRPr>
          </a:p>
          <a:p>
            <a:pPr>
              <a:buNone/>
            </a:pPr>
            <a:r>
              <a:rPr lang="tr-TR" b="1" dirty="0" smtClean="0">
                <a:solidFill>
                  <a:schemeClr val="accent1">
                    <a:lumMod val="75000"/>
                  </a:schemeClr>
                </a:solidFill>
              </a:rPr>
              <a:t>Yukarıda sayılan ihaleli işlerden 2019 Yılı Bina inşaatı ve yol yapımı işleri  kapsamında;</a:t>
            </a:r>
            <a:endParaRPr lang="tr-TR" dirty="0" smtClean="0">
              <a:solidFill>
                <a:schemeClr val="accent1">
                  <a:lumMod val="75000"/>
                </a:schemeClr>
              </a:solidFill>
            </a:endParaRPr>
          </a:p>
          <a:p>
            <a:pPr algn="just">
              <a:buNone/>
            </a:pPr>
            <a:r>
              <a:rPr lang="tr-TR" dirty="0" smtClean="0">
                <a:solidFill>
                  <a:schemeClr val="accent1">
                    <a:lumMod val="75000"/>
                  </a:schemeClr>
                </a:solidFill>
              </a:rPr>
              <a:t>		</a:t>
            </a:r>
            <a:r>
              <a:rPr lang="tr-TR" dirty="0" err="1" smtClean="0">
                <a:solidFill>
                  <a:schemeClr val="accent1">
                    <a:lumMod val="75000"/>
                  </a:schemeClr>
                </a:solidFill>
                <a:latin typeface="Times New Roman" pitchFamily="18" charset="0"/>
                <a:cs typeface="Times New Roman" pitchFamily="18" charset="0"/>
              </a:rPr>
              <a:t>Köprücek</a:t>
            </a:r>
            <a:r>
              <a:rPr lang="tr-TR" dirty="0" smtClean="0">
                <a:solidFill>
                  <a:schemeClr val="accent1">
                    <a:lumMod val="75000"/>
                  </a:schemeClr>
                </a:solidFill>
                <a:latin typeface="Times New Roman" pitchFamily="18" charset="0"/>
                <a:cs typeface="Times New Roman" pitchFamily="18" charset="0"/>
              </a:rPr>
              <a:t> </a:t>
            </a:r>
            <a:r>
              <a:rPr lang="tr-TR" dirty="0" err="1" smtClean="0">
                <a:solidFill>
                  <a:schemeClr val="accent1">
                    <a:lumMod val="75000"/>
                  </a:schemeClr>
                </a:solidFill>
                <a:latin typeface="Times New Roman" pitchFamily="18" charset="0"/>
                <a:cs typeface="Times New Roman" pitchFamily="18" charset="0"/>
              </a:rPr>
              <a:t>Mah.Mezarlık</a:t>
            </a:r>
            <a:r>
              <a:rPr lang="tr-TR" dirty="0" smtClean="0">
                <a:solidFill>
                  <a:schemeClr val="accent1">
                    <a:lumMod val="75000"/>
                  </a:schemeClr>
                </a:solidFill>
                <a:latin typeface="Times New Roman" pitchFamily="18" charset="0"/>
                <a:cs typeface="Times New Roman" pitchFamily="18" charset="0"/>
              </a:rPr>
              <a:t> içi parke yol yapımı başta olmak üzere İlçemizin muhtelif mahallelerinde yeni parke yol yapımı ve doğalgaz hatları parke tamiri şeklinde </a:t>
            </a:r>
            <a:r>
              <a:rPr lang="tr-TR" b="1" dirty="0" smtClean="0">
                <a:solidFill>
                  <a:schemeClr val="accent1">
                    <a:lumMod val="75000"/>
                  </a:schemeClr>
                </a:solidFill>
                <a:latin typeface="Times New Roman" pitchFamily="18" charset="0"/>
                <a:cs typeface="Times New Roman" pitchFamily="18" charset="0"/>
              </a:rPr>
              <a:t>30 265 m²</a:t>
            </a:r>
            <a:r>
              <a:rPr lang="tr-TR" dirty="0" smtClean="0">
                <a:solidFill>
                  <a:schemeClr val="accent1">
                    <a:lumMod val="75000"/>
                  </a:schemeClr>
                </a:solidFill>
                <a:latin typeface="Times New Roman" pitchFamily="18" charset="0"/>
                <a:cs typeface="Times New Roman" pitchFamily="18" charset="0"/>
              </a:rPr>
              <a:t> parke taş, </a:t>
            </a:r>
            <a:r>
              <a:rPr lang="tr-TR" b="1" dirty="0" smtClean="0">
                <a:solidFill>
                  <a:schemeClr val="accent1">
                    <a:lumMod val="75000"/>
                  </a:schemeClr>
                </a:solidFill>
                <a:latin typeface="Times New Roman" pitchFamily="18" charset="0"/>
                <a:cs typeface="Times New Roman" pitchFamily="18" charset="0"/>
              </a:rPr>
              <a:t>2691</a:t>
            </a:r>
            <a:r>
              <a:rPr lang="tr-TR" dirty="0" smtClean="0">
                <a:solidFill>
                  <a:schemeClr val="accent1">
                    <a:lumMod val="75000"/>
                  </a:schemeClr>
                </a:solidFill>
                <a:latin typeface="Times New Roman" pitchFamily="18" charset="0"/>
                <a:cs typeface="Times New Roman" pitchFamily="18" charset="0"/>
              </a:rPr>
              <a:t> m Bordür ve 356 m su oluğu yapılmıştır. Kaya pınar Mah. girişinde bulunan köprünün şiddetli yağış sonucu yıkılması nedeniyle afet işlerinden alınan </a:t>
            </a:r>
            <a:r>
              <a:rPr lang="tr-TR" b="1" dirty="0" smtClean="0">
                <a:solidFill>
                  <a:schemeClr val="accent1">
                    <a:lumMod val="75000"/>
                  </a:schemeClr>
                </a:solidFill>
                <a:latin typeface="Times New Roman" pitchFamily="18" charset="0"/>
                <a:cs typeface="Times New Roman" pitchFamily="18" charset="0"/>
              </a:rPr>
              <a:t>80 000</a:t>
            </a:r>
            <a:r>
              <a:rPr lang="tr-TR" dirty="0" smtClean="0">
                <a:solidFill>
                  <a:schemeClr val="accent1">
                    <a:lumMod val="75000"/>
                  </a:schemeClr>
                </a:solidFill>
                <a:latin typeface="Times New Roman" pitchFamily="18" charset="0"/>
                <a:cs typeface="Times New Roman" pitchFamily="18" charset="0"/>
              </a:rPr>
              <a:t> TL ödenekle yapımı, yine </a:t>
            </a:r>
            <a:r>
              <a:rPr lang="tr-TR" dirty="0" err="1" smtClean="0">
                <a:solidFill>
                  <a:schemeClr val="accent1">
                    <a:lumMod val="75000"/>
                  </a:schemeClr>
                </a:solidFill>
                <a:latin typeface="Times New Roman" pitchFamily="18" charset="0"/>
                <a:cs typeface="Times New Roman" pitchFamily="18" charset="0"/>
              </a:rPr>
              <a:t>Köprücek</a:t>
            </a:r>
            <a:r>
              <a:rPr lang="tr-TR" dirty="0" smtClean="0">
                <a:solidFill>
                  <a:schemeClr val="accent1">
                    <a:lumMod val="75000"/>
                  </a:schemeClr>
                </a:solidFill>
                <a:latin typeface="Times New Roman" pitchFamily="18" charset="0"/>
                <a:cs typeface="Times New Roman" pitchFamily="18" charset="0"/>
              </a:rPr>
              <a:t> mah.de iki katlı taziye evi yapımı, 1. TOKİ konutları yanındaki park duvarlarının yapımı, Yeni Terminal önündeki alanın hasır demirli betonla yeniden yapımı, Merkez camii avlusunun üzerinin kapatılması işi yapımı, Şehitler Bulvarı kaldırım karolarının yapımı işleri olmak üzere Toplamda </a:t>
            </a:r>
            <a:r>
              <a:rPr lang="tr-TR" b="1" dirty="0" smtClean="0">
                <a:solidFill>
                  <a:schemeClr val="accent1">
                    <a:lumMod val="75000"/>
                  </a:schemeClr>
                </a:solidFill>
                <a:latin typeface="Times New Roman" pitchFamily="18" charset="0"/>
                <a:cs typeface="Times New Roman" pitchFamily="18" charset="0"/>
              </a:rPr>
              <a:t>2 524 696</a:t>
            </a:r>
            <a:r>
              <a:rPr lang="tr-TR" dirty="0" smtClean="0">
                <a:solidFill>
                  <a:schemeClr val="accent1">
                    <a:lumMod val="75000"/>
                  </a:schemeClr>
                </a:solidFill>
                <a:latin typeface="Times New Roman" pitchFamily="18" charset="0"/>
                <a:cs typeface="Times New Roman" pitchFamily="18" charset="0"/>
              </a:rPr>
              <a:t> TL iş yapılmıştır. </a:t>
            </a:r>
          </a:p>
          <a:p>
            <a:pPr>
              <a:buNone/>
            </a:pPr>
            <a:endParaRPr lang="tr-TR" dirty="0" smtClean="0">
              <a:solidFill>
                <a:schemeClr val="accent1">
                  <a:lumMod val="75000"/>
                </a:schemeClr>
              </a:solidFill>
            </a:endParaRPr>
          </a:p>
          <a:p>
            <a:pPr algn="just">
              <a:buNone/>
            </a:pPr>
            <a:r>
              <a:rPr lang="tr-TR" b="1" dirty="0" smtClean="0">
                <a:solidFill>
                  <a:schemeClr val="accent1">
                    <a:lumMod val="75000"/>
                  </a:schemeClr>
                </a:solidFill>
                <a:latin typeface="Times New Roman" pitchFamily="18" charset="0"/>
                <a:cs typeface="Times New Roman" pitchFamily="18" charset="0"/>
              </a:rPr>
              <a:t>SU İŞLERİ BİRİMİ OLARAK</a:t>
            </a:r>
          </a:p>
          <a:p>
            <a:pPr algn="just"/>
            <a:r>
              <a:rPr lang="tr-TR" dirty="0" smtClean="0">
                <a:solidFill>
                  <a:schemeClr val="accent1">
                    <a:lumMod val="75000"/>
                  </a:schemeClr>
                </a:solidFill>
                <a:latin typeface="Times New Roman" pitchFamily="18" charset="0"/>
                <a:cs typeface="Times New Roman" pitchFamily="18" charset="0"/>
              </a:rPr>
              <a:t>Her yıl olduğu gibi 2019 yılında da 448 Adet muhtelif arıza ve ev bağlantısı gerçekleştirilmiştir. Daha önceki yıllardan devam </a:t>
            </a:r>
            <a:r>
              <a:rPr lang="tr-TR" dirty="0" err="1" smtClean="0">
                <a:solidFill>
                  <a:schemeClr val="accent1">
                    <a:lumMod val="75000"/>
                  </a:schemeClr>
                </a:solidFill>
                <a:latin typeface="Times New Roman" pitchFamily="18" charset="0"/>
                <a:cs typeface="Times New Roman" pitchFamily="18" charset="0"/>
              </a:rPr>
              <a:t>edegelen</a:t>
            </a:r>
            <a:r>
              <a:rPr lang="tr-TR" dirty="0" smtClean="0">
                <a:solidFill>
                  <a:schemeClr val="accent1">
                    <a:lumMod val="75000"/>
                  </a:schemeClr>
                </a:solidFill>
                <a:latin typeface="Times New Roman" pitchFamily="18" charset="0"/>
                <a:cs typeface="Times New Roman" pitchFamily="18" charset="0"/>
              </a:rPr>
              <a:t> elektronik su sayacı montajları devam etmiş olup 615 Adet Elektronik su sayacı montajı yapılmıştır</a:t>
            </a:r>
            <a:r>
              <a:rPr lang="tr-TR" dirty="0" smtClean="0">
                <a:solidFill>
                  <a:schemeClr val="accent1">
                    <a:lumMod val="75000"/>
                  </a:schemeClr>
                </a:solidFill>
              </a:rPr>
              <a:t>.</a:t>
            </a:r>
          </a:p>
          <a:p>
            <a:pPr>
              <a:buNone/>
            </a:pPr>
            <a:endParaRPr lang="tr-TR" dirty="0" smtClean="0">
              <a:solidFill>
                <a:schemeClr val="accent1">
                  <a:lumMod val="75000"/>
                </a:schemeClr>
              </a:solidFill>
            </a:endParaRPr>
          </a:p>
          <a:p>
            <a:pPr algn="just"/>
            <a:r>
              <a:rPr lang="tr-TR" b="1" dirty="0" smtClean="0">
                <a:solidFill>
                  <a:schemeClr val="accent1">
                    <a:lumMod val="75000"/>
                  </a:schemeClr>
                </a:solidFill>
                <a:latin typeface="Times New Roman" pitchFamily="18" charset="0"/>
                <a:cs typeface="Times New Roman" pitchFamily="18" charset="0"/>
              </a:rPr>
              <a:t>TEMİZLİK İŞLERİ;</a:t>
            </a:r>
            <a:r>
              <a:rPr lang="tr-TR" dirty="0" smtClean="0">
                <a:solidFill>
                  <a:schemeClr val="accent1">
                    <a:lumMod val="75000"/>
                  </a:schemeClr>
                </a:solidFill>
                <a:latin typeface="Times New Roman" pitchFamily="18" charset="0"/>
                <a:cs typeface="Times New Roman" pitchFamily="18" charset="0"/>
              </a:rPr>
              <a:t> İlçe içinden geçen DSİ kanalının rutin dönem temizlikleri yapıldı. Çöp </a:t>
            </a:r>
            <a:r>
              <a:rPr lang="tr-TR" dirty="0" err="1" smtClean="0">
                <a:solidFill>
                  <a:schemeClr val="accent1">
                    <a:lumMod val="75000"/>
                  </a:schemeClr>
                </a:solidFill>
                <a:latin typeface="Times New Roman" pitchFamily="18" charset="0"/>
                <a:cs typeface="Times New Roman" pitchFamily="18" charset="0"/>
              </a:rPr>
              <a:t>konteynerlerinden</a:t>
            </a:r>
            <a:r>
              <a:rPr lang="tr-TR" dirty="0" smtClean="0">
                <a:solidFill>
                  <a:schemeClr val="accent1">
                    <a:lumMod val="75000"/>
                  </a:schemeClr>
                </a:solidFill>
                <a:latin typeface="Times New Roman" pitchFamily="18" charset="0"/>
                <a:cs typeface="Times New Roman" pitchFamily="18" charset="0"/>
              </a:rPr>
              <a:t> düzenli çöp alımı ve günlük kül toplama işlemleri yapıldı. </a:t>
            </a:r>
            <a:endParaRPr lang="tr-TR" dirty="0">
              <a:solidFill>
                <a:schemeClr val="accent1">
                  <a:lumMod val="75000"/>
                </a:schemeClr>
              </a:solidFill>
              <a:latin typeface="Times New Roman" pitchFamily="18" charset="0"/>
              <a:cs typeface="Times New Roman" pitchFamily="18"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1"/>
          <p:cNvSpPr>
            <a:spLocks noChangeArrowheads="1"/>
          </p:cNvSpPr>
          <p:nvPr/>
        </p:nvSpPr>
        <p:spPr bwMode="auto">
          <a:xfrm>
            <a:off x="251520" y="246432"/>
            <a:ext cx="8496944" cy="569386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200" b="1" i="0" u="none" strike="noStrike" cap="none" normalizeH="0" baseline="0" dirty="0" smtClean="0">
                <a:ln>
                  <a:noFill/>
                </a:ln>
                <a:solidFill>
                  <a:schemeClr val="tx2">
                    <a:lumMod val="60000"/>
                    <a:lumOff val="40000"/>
                  </a:schemeClr>
                </a:solidFill>
                <a:effectLst/>
                <a:latin typeface="Times New Roman" pitchFamily="18" charset="0"/>
                <a:ea typeface="Times New Roman" pitchFamily="18" charset="0"/>
                <a:cs typeface="Times New Roman" pitchFamily="18" charset="0"/>
              </a:rPr>
              <a:t>KANALİZASYON HATTI YAPIMLARI</a:t>
            </a:r>
          </a:p>
          <a:p>
            <a:pPr marL="0" marR="0" lvl="0" indent="0" algn="l" defTabSz="914400" rtl="0" eaLnBrk="1" fontAlgn="base" latinLnBrk="0" hangingPunct="1">
              <a:lnSpc>
                <a:spcPct val="100000"/>
              </a:lnSpc>
              <a:spcBef>
                <a:spcPct val="0"/>
              </a:spcBef>
              <a:spcAft>
                <a:spcPct val="0"/>
              </a:spcAft>
              <a:buClrTx/>
              <a:buSzTx/>
              <a:buFontTx/>
              <a:buNone/>
              <a:tabLst/>
            </a:pPr>
            <a:r>
              <a:rPr kumimoji="0" lang="tr-TR" sz="1200" b="1" i="0" u="none" strike="noStrike" cap="none" normalizeH="0" baseline="0" dirty="0" smtClean="0">
                <a:ln>
                  <a:noFill/>
                </a:ln>
                <a:solidFill>
                  <a:schemeClr val="tx2">
                    <a:lumMod val="60000"/>
                    <a:lumOff val="40000"/>
                  </a:schemeClr>
                </a:solidFill>
                <a:effectLst/>
                <a:latin typeface="Times New Roman" pitchFamily="18" charset="0"/>
                <a:ea typeface="Times New Roman" pitchFamily="18" charset="0"/>
                <a:cs typeface="Times New Roman" pitchFamily="18" charset="0"/>
              </a:rPr>
              <a:t> </a:t>
            </a:r>
            <a:endParaRPr kumimoji="0" lang="tr-TR" sz="1200" b="0" i="0" u="none" strike="noStrike" cap="none" normalizeH="0" baseline="0" dirty="0" smtClean="0">
              <a:ln>
                <a:noFill/>
              </a:ln>
              <a:solidFill>
                <a:schemeClr val="tx2">
                  <a:lumMod val="60000"/>
                  <a:lumOff val="40000"/>
                </a:schemeClr>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tr-TR" sz="1400" b="0" i="0" u="none" strike="noStrike" cap="none" normalizeH="0" baseline="0" dirty="0" smtClean="0">
                <a:ln>
                  <a:noFill/>
                </a:ln>
                <a:solidFill>
                  <a:schemeClr val="tx2">
                    <a:lumMod val="60000"/>
                    <a:lumOff val="40000"/>
                  </a:schemeClr>
                </a:solidFill>
                <a:effectLst/>
                <a:latin typeface="Times New Roman" pitchFamily="18" charset="0"/>
                <a:ea typeface="Times New Roman" pitchFamily="18" charset="0"/>
                <a:cs typeface="Times New Roman" pitchFamily="18" charset="0"/>
              </a:rPr>
              <a:t>         İlçemizin çeşitli mahallelerinde Gerek yeni inşaatlardan olayı gerekse vatandaşlarımızın sonradan başvurusu üzerine Mevcut kanalizasyon şebekemize hattı uzatmak veya bağlantı yerine ulaşmak üzere ilaveler yapılmıştır.         </a:t>
            </a:r>
            <a:endParaRPr kumimoji="0" lang="tr-TR" sz="1400" b="0" i="0" u="none" strike="noStrike" cap="none" normalizeH="0" baseline="0" dirty="0" smtClean="0">
              <a:ln>
                <a:noFill/>
              </a:ln>
              <a:solidFill>
                <a:schemeClr val="tx2">
                  <a:lumMod val="60000"/>
                  <a:lumOff val="40000"/>
                </a:schemeClr>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tr-TR" sz="1200" b="1" i="0" u="none" strike="noStrike" cap="none" normalizeH="0" baseline="0" dirty="0" smtClean="0">
              <a:ln>
                <a:noFill/>
              </a:ln>
              <a:solidFill>
                <a:schemeClr val="tx2">
                  <a:lumMod val="60000"/>
                  <a:lumOff val="40000"/>
                </a:schemeClr>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sz="1200" b="1" i="0" u="none" strike="noStrike" cap="none" normalizeH="0" baseline="0" dirty="0" smtClean="0">
                <a:ln>
                  <a:noFill/>
                </a:ln>
                <a:solidFill>
                  <a:schemeClr val="tx2">
                    <a:lumMod val="60000"/>
                    <a:lumOff val="40000"/>
                  </a:schemeClr>
                </a:solidFill>
                <a:effectLst/>
                <a:latin typeface="Times New Roman" pitchFamily="18" charset="0"/>
                <a:ea typeface="Times New Roman" pitchFamily="18" charset="0"/>
                <a:cs typeface="Times New Roman" pitchFamily="18" charset="0"/>
              </a:rPr>
              <a:t>KANALİZASYON TAMİRLERİ</a:t>
            </a:r>
            <a:r>
              <a:rPr kumimoji="0" lang="tr-TR" sz="1200" b="0" i="0" u="none" strike="noStrike" cap="none" normalizeH="0" baseline="0" dirty="0" smtClean="0">
                <a:ln>
                  <a:noFill/>
                </a:ln>
                <a:solidFill>
                  <a:schemeClr val="tx2">
                    <a:lumMod val="60000"/>
                    <a:lumOff val="40000"/>
                  </a:schemeClr>
                </a:solidFill>
                <a:effectLst/>
                <a:latin typeface="Times New Roman" pitchFamily="18" charset="0"/>
                <a:ea typeface="Times New Roman" pitchFamily="18" charset="0"/>
                <a:cs typeface="Times New Roman"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tr-TR" sz="1200" b="0" i="0" u="none" strike="noStrike" cap="none" normalizeH="0" baseline="0" dirty="0" smtClean="0">
              <a:ln>
                <a:noFill/>
              </a:ln>
              <a:solidFill>
                <a:schemeClr val="tx2">
                  <a:lumMod val="60000"/>
                  <a:lumOff val="40000"/>
                </a:schemeClr>
              </a:solidFill>
              <a:effectLst/>
              <a:latin typeface="Times New Roman" pitchFamily="18" charset="0"/>
              <a:ea typeface="Times New Roman" pitchFamily="18" charset="0"/>
              <a:cs typeface="Times New Roman" pitchFamily="18" charset="0"/>
            </a:endParaRPr>
          </a:p>
          <a:p>
            <a:r>
              <a:rPr lang="tr-TR" sz="1400" dirty="0" smtClean="0">
                <a:solidFill>
                  <a:schemeClr val="tx2">
                    <a:lumMod val="60000"/>
                    <a:lumOff val="40000"/>
                  </a:schemeClr>
                </a:solidFill>
                <a:latin typeface="Times New Roman" pitchFamily="18" charset="0"/>
                <a:ea typeface="Times New Roman" pitchFamily="18" charset="0"/>
                <a:cs typeface="Times New Roman" pitchFamily="18" charset="0"/>
              </a:rPr>
              <a:t>	</a:t>
            </a:r>
            <a:r>
              <a:rPr kumimoji="0" lang="tr-TR" sz="1400" b="0" i="0" u="none" strike="noStrike" cap="none" normalizeH="0" baseline="0" dirty="0" smtClean="0">
                <a:ln>
                  <a:noFill/>
                </a:ln>
                <a:solidFill>
                  <a:schemeClr val="tx2">
                    <a:lumMod val="60000"/>
                    <a:lumOff val="40000"/>
                  </a:schemeClr>
                </a:solidFill>
                <a:effectLst/>
                <a:latin typeface="Times New Roman" pitchFamily="18" charset="0"/>
                <a:ea typeface="Times New Roman" pitchFamily="18" charset="0"/>
                <a:cs typeface="Times New Roman" pitchFamily="18" charset="0"/>
              </a:rPr>
              <a:t>İlçemizin hemen her mahallesinde 2019 Yılı içerisinde meydana gelen kanalizasyon tıkanıklığı ve arızaları şeklinde olmak üzere toplam 35 adet kanalizasyon tamiri yapılmıştır. Tüm tamirler yol bozulmasına neden olduğu için hemen ardından bozulan yolun tamiri de yapılmıştır.</a:t>
            </a:r>
            <a:r>
              <a:rPr lang="tr-TR" sz="1400" b="1" dirty="0" smtClean="0"/>
              <a:t> </a:t>
            </a:r>
          </a:p>
          <a:p>
            <a:endParaRPr lang="tr-TR" sz="1200" b="1" dirty="0" smtClean="0"/>
          </a:p>
          <a:p>
            <a:r>
              <a:rPr lang="tr-TR" sz="1200" b="1" dirty="0" smtClean="0">
                <a:solidFill>
                  <a:schemeClr val="tx2">
                    <a:lumMod val="60000"/>
                    <a:lumOff val="40000"/>
                  </a:schemeClr>
                </a:solidFill>
              </a:rPr>
              <a:t>KANALİZASYON BAĞLANTISI </a:t>
            </a:r>
          </a:p>
          <a:p>
            <a:endParaRPr lang="tr-TR" sz="1200" b="1" dirty="0" smtClean="0">
              <a:solidFill>
                <a:schemeClr val="tx2">
                  <a:lumMod val="60000"/>
                  <a:lumOff val="40000"/>
                </a:schemeClr>
              </a:solidFill>
            </a:endParaRPr>
          </a:p>
          <a:p>
            <a:pPr algn="just"/>
            <a:r>
              <a:rPr lang="tr-TR" sz="1200" dirty="0" smtClean="0">
                <a:solidFill>
                  <a:schemeClr val="tx2">
                    <a:lumMod val="60000"/>
                    <a:lumOff val="40000"/>
                  </a:schemeClr>
                </a:solidFill>
              </a:rPr>
              <a:t>	</a:t>
            </a:r>
            <a:r>
              <a:rPr lang="tr-TR" sz="1400" dirty="0" smtClean="0">
                <a:solidFill>
                  <a:schemeClr val="tx2">
                    <a:lumMod val="60000"/>
                    <a:lumOff val="40000"/>
                  </a:schemeClr>
                </a:solidFill>
              </a:rPr>
              <a:t>Yine ilçemizin hemen her mahallesinde olmak üzere kanalizasyon şebekesi olduğu halde henüz bağlantısı bulunmayan ev ve apartman olmak üzere toplam 40 adet  kanalizasyon bağlantısı yapılmıştır.</a:t>
            </a:r>
          </a:p>
          <a:p>
            <a:r>
              <a:rPr lang="tr-TR" sz="1200" dirty="0" smtClean="0">
                <a:solidFill>
                  <a:schemeClr val="tx2">
                    <a:lumMod val="60000"/>
                    <a:lumOff val="40000"/>
                  </a:schemeClr>
                </a:solidFill>
              </a:rPr>
              <a:t> </a:t>
            </a:r>
          </a:p>
          <a:p>
            <a:r>
              <a:rPr lang="tr-TR" sz="1200" b="1" dirty="0" smtClean="0">
                <a:solidFill>
                  <a:schemeClr val="tx2">
                    <a:lumMod val="60000"/>
                    <a:lumOff val="40000"/>
                  </a:schemeClr>
                </a:solidFill>
              </a:rPr>
              <a:t>PARKE YOL TAMİRİ </a:t>
            </a:r>
          </a:p>
          <a:p>
            <a:endParaRPr lang="tr-TR" sz="1200" dirty="0" smtClean="0">
              <a:solidFill>
                <a:schemeClr val="tx2">
                  <a:lumMod val="60000"/>
                  <a:lumOff val="40000"/>
                </a:schemeClr>
              </a:solidFill>
            </a:endParaRPr>
          </a:p>
          <a:p>
            <a:pPr algn="just"/>
            <a:r>
              <a:rPr lang="tr-TR" sz="1400" dirty="0" smtClean="0">
                <a:solidFill>
                  <a:schemeClr val="tx2">
                    <a:lumMod val="60000"/>
                    <a:lumOff val="40000"/>
                  </a:schemeClr>
                </a:solidFill>
              </a:rPr>
              <a:t>	İlçemizde 2019 yılında devam eden Doğalgaz Hatları yapımı nedeniyle oluşan yol bozulmaları parke taşlarla yeniden tamir edilmiştir. Tüm su ve kanalizasyon arızaları sonrasında parke yollarda tamirler yapılmıştır.</a:t>
            </a:r>
          </a:p>
          <a:p>
            <a:r>
              <a:rPr lang="tr-TR" sz="1200" dirty="0" smtClean="0">
                <a:solidFill>
                  <a:schemeClr val="tx2">
                    <a:lumMod val="60000"/>
                    <a:lumOff val="40000"/>
                  </a:schemeClr>
                </a:solidFill>
              </a:rPr>
              <a:t> </a:t>
            </a:r>
          </a:p>
          <a:p>
            <a:r>
              <a:rPr lang="tr-TR" sz="1200" b="1" dirty="0" smtClean="0">
                <a:solidFill>
                  <a:schemeClr val="tx2">
                    <a:lumMod val="60000"/>
                    <a:lumOff val="40000"/>
                  </a:schemeClr>
                </a:solidFill>
              </a:rPr>
              <a:t>YENİ YOL AÇMA İŞLERİ</a:t>
            </a:r>
          </a:p>
          <a:p>
            <a:endParaRPr lang="tr-TR" sz="1200" b="1" dirty="0" smtClean="0">
              <a:solidFill>
                <a:schemeClr val="tx2">
                  <a:lumMod val="60000"/>
                  <a:lumOff val="40000"/>
                </a:schemeClr>
              </a:solidFill>
            </a:endParaRPr>
          </a:p>
          <a:p>
            <a:pPr algn="just"/>
            <a:r>
              <a:rPr lang="tr-TR" sz="1200" dirty="0" smtClean="0">
                <a:solidFill>
                  <a:schemeClr val="tx2">
                    <a:lumMod val="60000"/>
                    <a:lumOff val="40000"/>
                  </a:schemeClr>
                </a:solidFill>
              </a:rPr>
              <a:t>	</a:t>
            </a:r>
            <a:r>
              <a:rPr lang="tr-TR" sz="1400" dirty="0" smtClean="0">
                <a:solidFill>
                  <a:schemeClr val="tx2">
                    <a:lumMod val="60000"/>
                    <a:lumOff val="40000"/>
                  </a:schemeClr>
                </a:solidFill>
              </a:rPr>
              <a:t>İlçemizin Çeşitli mahallelerinde Oluşan yapılaşmalar nedeniyle ortaya çıkan yol ihtiyaçlarını karşılamak üzere imarda yol olan ancak fiziki olarak açılmamış yollar greyderle açılarak ilk etapta </a:t>
            </a:r>
            <a:r>
              <a:rPr lang="tr-TR" sz="1400" dirty="0" err="1" smtClean="0">
                <a:solidFill>
                  <a:schemeClr val="tx2">
                    <a:lumMod val="60000"/>
                    <a:lumOff val="40000"/>
                  </a:schemeClr>
                </a:solidFill>
              </a:rPr>
              <a:t>mıcırlanıp</a:t>
            </a:r>
            <a:r>
              <a:rPr lang="tr-TR" sz="1400" dirty="0" smtClean="0">
                <a:solidFill>
                  <a:schemeClr val="tx2">
                    <a:lumMod val="60000"/>
                    <a:lumOff val="40000"/>
                  </a:schemeClr>
                </a:solidFill>
              </a:rPr>
              <a:t> sıkıştırılmak suretiyle hizmete sokulmuştur.</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tr-TR" sz="2800" b="0" i="0" u="none" strike="noStrike" cap="none" normalizeH="0" baseline="0" dirty="0" smtClean="0">
              <a:ln>
                <a:noFill/>
              </a:ln>
              <a:solidFill>
                <a:schemeClr val="tx2">
                  <a:lumMod val="60000"/>
                  <a:lumOff val="40000"/>
                </a:schemeClr>
              </a:solidFill>
              <a:effectLst/>
              <a:latin typeface="Times New Roman" pitchFamily="18" charset="0"/>
              <a:cs typeface="Times New Roman" pitchFamily="18"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Başlık"/>
          <p:cNvSpPr>
            <a:spLocks noGrp="1"/>
          </p:cNvSpPr>
          <p:nvPr>
            <p:ph type="title"/>
          </p:nvPr>
        </p:nvSpPr>
        <p:spPr>
          <a:solidFill>
            <a:schemeClr val="bg2">
              <a:lumMod val="50000"/>
            </a:schemeClr>
          </a:solidFill>
        </p:spPr>
        <p:txBody>
          <a:bodyPr/>
          <a:lstStyle/>
          <a:p>
            <a:r>
              <a:rPr lang="tr-TR" dirty="0" smtClean="0"/>
              <a:t>YOL VE PARKE ÇALIŞMALARI</a:t>
            </a:r>
            <a:endParaRPr lang="tr-TR" dirty="0"/>
          </a:p>
        </p:txBody>
      </p:sp>
      <p:pic>
        <p:nvPicPr>
          <p:cNvPr id="8" name="7 İçerik Yer Tutucusu" descr="Resim1.jpg"/>
          <p:cNvPicPr>
            <a:picLocks noGrp="1" noChangeAspect="1"/>
          </p:cNvPicPr>
          <p:nvPr>
            <p:ph sz="half" idx="1"/>
          </p:nvPr>
        </p:nvPicPr>
        <p:blipFill>
          <a:blip r:embed="rId2" cstate="print"/>
          <a:stretch>
            <a:fillRect/>
          </a:stretch>
        </p:blipFill>
        <p:spPr>
          <a:xfrm>
            <a:off x="457200" y="2346784"/>
            <a:ext cx="4038600" cy="3032795"/>
          </a:xfrm>
          <a:prstGeom prst="rect">
            <a:avLst/>
          </a:prstGeom>
          <a:ln w="190500" cap="sq">
            <a:solidFill>
              <a:schemeClr val="bg2">
                <a:lumMod val="5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 name="8 İçerik Yer Tutucusu" descr="Resim6.jpg"/>
          <p:cNvPicPr>
            <a:picLocks noGrp="1" noChangeAspect="1"/>
          </p:cNvPicPr>
          <p:nvPr>
            <p:ph sz="half" idx="2"/>
          </p:nvPr>
        </p:nvPicPr>
        <p:blipFill>
          <a:blip r:embed="rId3" cstate="print"/>
          <a:stretch>
            <a:fillRect/>
          </a:stretch>
        </p:blipFill>
        <p:spPr>
          <a:xfrm>
            <a:off x="4648200" y="2346784"/>
            <a:ext cx="4038600" cy="3032795"/>
          </a:xfrm>
          <a:prstGeom prst="rect">
            <a:avLst/>
          </a:prstGeom>
          <a:ln w="190500" cap="sq">
            <a:solidFill>
              <a:schemeClr val="bg2">
                <a:lumMod val="5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p:spPr>
        <p:txBody>
          <a:bodyPr/>
          <a:lstStyle/>
          <a:p>
            <a:r>
              <a:rPr lang="tr-TR" dirty="0" smtClean="0"/>
              <a:t>MECLİS ÜYELERİ</a:t>
            </a:r>
            <a:endParaRPr lang="tr-TR" dirty="0"/>
          </a:p>
        </p:txBody>
      </p:sp>
      <p:pic>
        <p:nvPicPr>
          <p:cNvPr id="4" name="3 İçerik Yer Tutucusu" descr="WhatsApp Image 2020-06-04 at 14.27.01.jpeg"/>
          <p:cNvPicPr>
            <a:picLocks noGrp="1" noChangeAspect="1"/>
          </p:cNvPicPr>
          <p:nvPr>
            <p:ph idx="1"/>
          </p:nvPr>
        </p:nvPicPr>
        <p:blipFill>
          <a:blip r:embed="rId2" cstate="print"/>
          <a:stretch>
            <a:fillRect/>
          </a:stretch>
        </p:blipFill>
        <p:spPr>
          <a:xfrm>
            <a:off x="611560" y="1600200"/>
            <a:ext cx="7992887" cy="4525963"/>
          </a:xfrm>
          <a:prstGeom prst="rect">
            <a:avLst/>
          </a:prstGeom>
          <a:ln w="190500" cap="sq">
            <a:solidFill>
              <a:schemeClr val="tx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WhatsApp Image 2020-06-09 at 08.18.50 (1).jpeg"/>
          <p:cNvPicPr>
            <a:picLocks noChangeAspect="1"/>
          </p:cNvPicPr>
          <p:nvPr/>
        </p:nvPicPr>
        <p:blipFill>
          <a:blip r:embed="rId2" cstate="print"/>
          <a:stretch>
            <a:fillRect/>
          </a:stretch>
        </p:blipFill>
        <p:spPr>
          <a:xfrm>
            <a:off x="251520" y="382905"/>
            <a:ext cx="8712968" cy="6092190"/>
          </a:xfrm>
          <a:prstGeom prst="rect">
            <a:avLst/>
          </a:prstGeo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WhatsApp Image 2020-06-09 at 08.18.52.jpeg"/>
          <p:cNvPicPr>
            <a:picLocks noChangeAspect="1"/>
          </p:cNvPicPr>
          <p:nvPr/>
        </p:nvPicPr>
        <p:blipFill>
          <a:blip r:embed="rId2" cstate="print"/>
          <a:stretch>
            <a:fillRect/>
          </a:stretch>
        </p:blipFill>
        <p:spPr>
          <a:xfrm>
            <a:off x="323528" y="382905"/>
            <a:ext cx="8352928" cy="6092190"/>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WhatsApp Image 2020-06-09 at 08.21.02 (1).jpeg"/>
          <p:cNvPicPr>
            <a:picLocks noChangeAspect="1"/>
          </p:cNvPicPr>
          <p:nvPr/>
        </p:nvPicPr>
        <p:blipFill>
          <a:blip r:embed="rId2" cstate="print"/>
          <a:stretch>
            <a:fillRect/>
          </a:stretch>
        </p:blipFill>
        <p:spPr>
          <a:xfrm>
            <a:off x="323528" y="382905"/>
            <a:ext cx="8352928" cy="6092190"/>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WhatsApp Image 2020-06-09 at 08.18.51.jpeg"/>
          <p:cNvPicPr>
            <a:picLocks noChangeAspect="1"/>
          </p:cNvPicPr>
          <p:nvPr/>
        </p:nvPicPr>
        <p:blipFill>
          <a:blip r:embed="rId2" cstate="print"/>
          <a:stretch>
            <a:fillRect/>
          </a:stretch>
        </p:blipFill>
        <p:spPr>
          <a:xfrm>
            <a:off x="179512" y="382905"/>
            <a:ext cx="8640960" cy="6092190"/>
          </a:xfrm>
          <a:prstGeom prst="rect">
            <a:avLst/>
          </a:prstGeo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WhatsApp Image 2020-06-09 at 08.18.52 (1).jpeg"/>
          <p:cNvPicPr>
            <a:picLocks noChangeAspect="1"/>
          </p:cNvPicPr>
          <p:nvPr/>
        </p:nvPicPr>
        <p:blipFill>
          <a:blip r:embed="rId2" cstate="print"/>
          <a:stretch>
            <a:fillRect/>
          </a:stretch>
        </p:blipFill>
        <p:spPr>
          <a:xfrm>
            <a:off x="323528" y="382905"/>
            <a:ext cx="8568952" cy="6092190"/>
          </a:xfrm>
          <a:prstGeom prst="rect">
            <a:avLst/>
          </a:prstGeo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WhatsApp Image 2020-06-09 at 08.21.02 (2).jpeg"/>
          <p:cNvPicPr>
            <a:picLocks noChangeAspect="1"/>
          </p:cNvPicPr>
          <p:nvPr/>
        </p:nvPicPr>
        <p:blipFill>
          <a:blip r:embed="rId2" cstate="print"/>
          <a:stretch>
            <a:fillRect/>
          </a:stretch>
        </p:blipFill>
        <p:spPr>
          <a:xfrm>
            <a:off x="179512" y="382905"/>
            <a:ext cx="8496944" cy="6092190"/>
          </a:xfrm>
          <a:prstGeom prst="rect">
            <a:avLst/>
          </a:prstGeo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WhatsApp Image 2020-06-09 at 08.21.01 (3).jpeg"/>
          <p:cNvPicPr>
            <a:picLocks noChangeAspect="1"/>
          </p:cNvPicPr>
          <p:nvPr/>
        </p:nvPicPr>
        <p:blipFill>
          <a:blip r:embed="rId2" cstate="print"/>
          <a:stretch>
            <a:fillRect/>
          </a:stretch>
        </p:blipFill>
        <p:spPr>
          <a:xfrm>
            <a:off x="107504" y="382905"/>
            <a:ext cx="8784976" cy="6092190"/>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solidFill>
            <a:schemeClr val="bg1">
              <a:lumMod val="75000"/>
            </a:schemeClr>
          </a:solidFill>
          <a:ln>
            <a:solidFill>
              <a:schemeClr val="bg1">
                <a:lumMod val="85000"/>
              </a:schemeClr>
            </a:solidFill>
          </a:ln>
        </p:spPr>
        <p:txBody>
          <a:bodyPr/>
          <a:lstStyle/>
          <a:p>
            <a:r>
              <a:rPr lang="tr-TR" dirty="0" smtClean="0"/>
              <a:t>TEMİZLİK ÇALIŞMALARI</a:t>
            </a:r>
            <a:endParaRPr lang="tr-TR" dirty="0"/>
          </a:p>
        </p:txBody>
      </p:sp>
      <p:pic>
        <p:nvPicPr>
          <p:cNvPr id="5" name="4 İçerik Yer Tutucusu" descr="Resim3.jpg"/>
          <p:cNvPicPr>
            <a:picLocks noGrp="1" noChangeAspect="1"/>
          </p:cNvPicPr>
          <p:nvPr>
            <p:ph sz="half" idx="1"/>
          </p:nvPr>
        </p:nvPicPr>
        <p:blipFill>
          <a:blip r:embed="rId2" cstate="print"/>
          <a:stretch>
            <a:fillRect/>
          </a:stretch>
        </p:blipFill>
        <p:spPr>
          <a:xfrm>
            <a:off x="457200" y="2060848"/>
            <a:ext cx="4038600" cy="374441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5 İçerik Yer Tutucusu" descr="Resim4.jpg"/>
          <p:cNvPicPr>
            <a:picLocks noGrp="1" noChangeAspect="1"/>
          </p:cNvPicPr>
          <p:nvPr>
            <p:ph sz="half" idx="2"/>
          </p:nvPr>
        </p:nvPicPr>
        <p:blipFill>
          <a:blip r:embed="rId3" cstate="print"/>
          <a:stretch>
            <a:fillRect/>
          </a:stretch>
        </p:blipFill>
        <p:spPr>
          <a:xfrm>
            <a:off x="4648200" y="2060848"/>
            <a:ext cx="4038600" cy="374441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solidFill>
            <a:schemeClr val="bg1">
              <a:lumMod val="50000"/>
            </a:schemeClr>
          </a:solidFill>
        </p:spPr>
        <p:txBody>
          <a:bodyPr/>
          <a:lstStyle/>
          <a:p>
            <a:r>
              <a:rPr lang="tr-TR" dirty="0" smtClean="0"/>
              <a:t>TEMİZLİK ÇALIŞMALARI</a:t>
            </a:r>
            <a:endParaRPr lang="tr-TR" dirty="0"/>
          </a:p>
        </p:txBody>
      </p:sp>
      <p:pic>
        <p:nvPicPr>
          <p:cNvPr id="5" name="4 İçerik Yer Tutucusu" descr="WhatsApp Image 2020-06-09 at 08.25.49.jpeg"/>
          <p:cNvPicPr>
            <a:picLocks noGrp="1" noChangeAspect="1"/>
          </p:cNvPicPr>
          <p:nvPr>
            <p:ph sz="half" idx="1"/>
          </p:nvPr>
        </p:nvPicPr>
        <p:blipFill>
          <a:blip r:embed="rId2" cstate="print"/>
          <a:stretch>
            <a:fillRect/>
          </a:stretch>
        </p:blipFill>
        <p:spPr>
          <a:xfrm>
            <a:off x="457200" y="2517823"/>
            <a:ext cx="4038600" cy="2690717"/>
          </a:xfrm>
          <a:prstGeom prst="rect">
            <a:avLst/>
          </a:prstGeom>
          <a:solidFill>
            <a:srgbClr val="FFFFFF">
              <a:shade val="85000"/>
            </a:srgbClr>
          </a:solidFill>
          <a:ln w="190500" cap="rnd">
            <a:solidFill>
              <a:schemeClr val="bg1">
                <a:lumMod val="65000"/>
              </a:schemeClr>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5 İçerik Yer Tutucusu" descr="WhatsApp Image 2020-06-09 at 08.21.01.jpeg"/>
          <p:cNvPicPr>
            <a:picLocks noGrp="1" noChangeAspect="1"/>
          </p:cNvPicPr>
          <p:nvPr>
            <p:ph sz="half" idx="2"/>
          </p:nvPr>
        </p:nvPicPr>
        <p:blipFill>
          <a:blip r:embed="rId3" cstate="print"/>
          <a:stretch>
            <a:fillRect/>
          </a:stretch>
        </p:blipFill>
        <p:spPr>
          <a:xfrm>
            <a:off x="4648200" y="2517823"/>
            <a:ext cx="4038600" cy="2690717"/>
          </a:xfrm>
          <a:prstGeom prst="rect">
            <a:avLst/>
          </a:prstGeom>
          <a:solidFill>
            <a:srgbClr val="FFFFFF">
              <a:shade val="85000"/>
            </a:srgbClr>
          </a:solidFill>
          <a:ln w="190500" cap="rnd">
            <a:solidFill>
              <a:schemeClr val="bg1">
                <a:lumMod val="65000"/>
              </a:schemeClr>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WhatsApp Image 2020-06-09 at 08.26.26.jpeg"/>
          <p:cNvPicPr>
            <a:picLocks noChangeAspect="1"/>
          </p:cNvPicPr>
          <p:nvPr/>
        </p:nvPicPr>
        <p:blipFill>
          <a:blip r:embed="rId2" cstate="print"/>
          <a:stretch>
            <a:fillRect/>
          </a:stretch>
        </p:blipFill>
        <p:spPr>
          <a:xfrm>
            <a:off x="179512" y="382905"/>
            <a:ext cx="8712968" cy="609219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p:spPr>
        <p:txBody>
          <a:bodyPr>
            <a:normAutofit fontScale="90000"/>
          </a:bodyPr>
          <a:lstStyle/>
          <a:p>
            <a:r>
              <a:rPr lang="tr-TR" sz="3500" dirty="0" smtClean="0">
                <a:ln>
                  <a:solidFill>
                    <a:schemeClr val="tx2">
                      <a:lumMod val="40000"/>
                      <a:lumOff val="60000"/>
                    </a:schemeClr>
                  </a:solidFill>
                </a:ln>
                <a:solidFill>
                  <a:schemeClr val="tx2">
                    <a:lumMod val="40000"/>
                    <a:lumOff val="60000"/>
                  </a:schemeClr>
                </a:solidFill>
              </a:rPr>
              <a:t>SEÇİLMİŞ BELEDİYE BAŞKAN YARDIMCISI</a:t>
            </a:r>
            <a:br>
              <a:rPr lang="tr-TR" sz="3500" dirty="0" smtClean="0">
                <a:ln>
                  <a:solidFill>
                    <a:schemeClr val="tx2">
                      <a:lumMod val="40000"/>
                      <a:lumOff val="60000"/>
                    </a:schemeClr>
                  </a:solidFill>
                </a:ln>
                <a:solidFill>
                  <a:schemeClr val="tx2">
                    <a:lumMod val="40000"/>
                    <a:lumOff val="60000"/>
                  </a:schemeClr>
                </a:solidFill>
              </a:rPr>
            </a:br>
            <a:r>
              <a:rPr lang="tr-TR" sz="3500" dirty="0" smtClean="0">
                <a:ln>
                  <a:solidFill>
                    <a:schemeClr val="tx2">
                      <a:lumMod val="40000"/>
                      <a:lumOff val="60000"/>
                    </a:schemeClr>
                  </a:solidFill>
                </a:ln>
                <a:solidFill>
                  <a:schemeClr val="tx2">
                    <a:lumMod val="40000"/>
                    <a:lumOff val="60000"/>
                  </a:schemeClr>
                </a:solidFill>
              </a:rPr>
              <a:t>HALİL İBRAHİM YILDIZ</a:t>
            </a:r>
            <a:endParaRPr lang="tr-TR" sz="3500" dirty="0">
              <a:ln>
                <a:solidFill>
                  <a:schemeClr val="tx2">
                    <a:lumMod val="40000"/>
                    <a:lumOff val="60000"/>
                  </a:schemeClr>
                </a:solidFill>
              </a:ln>
              <a:solidFill>
                <a:schemeClr val="tx2">
                  <a:lumMod val="40000"/>
                  <a:lumOff val="60000"/>
                </a:schemeClr>
              </a:solidFill>
            </a:endParaRPr>
          </a:p>
        </p:txBody>
      </p:sp>
      <p:pic>
        <p:nvPicPr>
          <p:cNvPr id="5" name="4 İçerik Yer Tutucusu" descr="halil.jpg"/>
          <p:cNvPicPr>
            <a:picLocks noGrp="1" noChangeAspect="1"/>
          </p:cNvPicPr>
          <p:nvPr>
            <p:ph idx="1"/>
          </p:nvPr>
        </p:nvPicPr>
        <p:blipFill>
          <a:blip r:embed="rId2" cstate="print"/>
          <a:stretch>
            <a:fillRect/>
          </a:stretch>
        </p:blipFill>
        <p:spPr>
          <a:xfrm>
            <a:off x="708446" y="1600200"/>
            <a:ext cx="7727108" cy="4525963"/>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WhatsApp Image 2020-04-21 at 09.18.01 (11).jpeg"/>
          <p:cNvPicPr>
            <a:picLocks noChangeAspect="1"/>
          </p:cNvPicPr>
          <p:nvPr/>
        </p:nvPicPr>
        <p:blipFill>
          <a:blip r:embed="rId2" cstate="print"/>
          <a:stretch>
            <a:fillRect/>
          </a:stretch>
        </p:blipFill>
        <p:spPr>
          <a:xfrm>
            <a:off x="179512" y="852785"/>
            <a:ext cx="8712968" cy="5152430"/>
          </a:xfrm>
          <a:prstGeom prst="rect">
            <a:avLst/>
          </a:prstGeom>
        </p:spPr>
      </p:pic>
    </p:spTree>
  </p:cSld>
  <p:clrMapOvr>
    <a:masterClrMapping/>
  </p:clrMapOvr>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859</TotalTime>
  <Words>3850</Words>
  <Application>Microsoft Office PowerPoint</Application>
  <PresentationFormat>Ekran Gösterisi (4:3)</PresentationFormat>
  <Paragraphs>759</Paragraphs>
  <Slides>90</Slides>
  <Notes>1</Notes>
  <HiddenSlides>0</HiddenSlides>
  <MMClips>0</MMClips>
  <ScaleCrop>false</ScaleCrop>
  <HeadingPairs>
    <vt:vector size="4" baseType="variant">
      <vt:variant>
        <vt:lpstr>Tema</vt:lpstr>
      </vt:variant>
      <vt:variant>
        <vt:i4>1</vt:i4>
      </vt:variant>
      <vt:variant>
        <vt:lpstr>Slayt Başlıkları</vt:lpstr>
      </vt:variant>
      <vt:variant>
        <vt:i4>90</vt:i4>
      </vt:variant>
    </vt:vector>
  </HeadingPairs>
  <TitlesOfParts>
    <vt:vector size="91" baseType="lpstr">
      <vt:lpstr>Ofis Teması</vt:lpstr>
      <vt:lpstr>FAALİYET RAPORUNA HAZIRLIK</vt:lpstr>
      <vt:lpstr>SARIKAYA  BELEDİYE BAŞKANLIĞI</vt:lpstr>
      <vt:lpstr>Slayt 3</vt:lpstr>
      <vt:lpstr>Slayt 4</vt:lpstr>
      <vt:lpstr>BELEDİYE HİZMET BİNASI</vt:lpstr>
      <vt:lpstr>Slayt 6</vt:lpstr>
      <vt:lpstr>AV.ÖMER AÇIKEL SARIKAYA BELEDİYE BAŞKANI</vt:lpstr>
      <vt:lpstr>MECLİS ÜYELERİ</vt:lpstr>
      <vt:lpstr>SEÇİLMİŞ BELEDİYE BAŞKAN YARDIMCISI HALİL İBRAHİM YILDIZ</vt:lpstr>
      <vt:lpstr>ATANMIŞ BELEDİYE BAŞKAN YARDIMCISI SAADETTİN ÖZTÜRK</vt:lpstr>
      <vt:lpstr>BAŞKAN YARDIMCISI GÖREVLERİ</vt:lpstr>
      <vt:lpstr>YAZI İŞLERİ MÜDÜRÜ ERDAL AKCELEP</vt:lpstr>
      <vt:lpstr>YAZI İŞLERİ MÜDÜRLÜĞÜ</vt:lpstr>
      <vt:lpstr>Slayt 14</vt:lpstr>
      <vt:lpstr>EVRAK İŞLEMLERİ</vt:lpstr>
      <vt:lpstr>Slayt 16</vt:lpstr>
      <vt:lpstr>                MECLİS İŞLERİ     Belediyenin en büyük karar organı olan Belediye meclisi, bu çalışma dönemi içinde 5393 sayılı Belediye Kanunu gereğince her ay toplanmış olup, 1 adet olağanüstü toplantı 11 olağan toplantı yapılmıştır. Bu çalışma dönemi içinde yapılan 12 adet toplantı sonucunda 155 adet karar alınmıştır. Bu toplantıların tutanak özetleri, karar özetleri ve kararları yazılarak ilgili birim ve kişilere tebliği yapılmıştır.  </vt:lpstr>
      <vt:lpstr>Slayt 18</vt:lpstr>
      <vt:lpstr>Slayt 19</vt:lpstr>
      <vt:lpstr>ENCÜMEN İŞLERİ</vt:lpstr>
      <vt:lpstr>ENCÜMENİN GÖREV VE YETKİLERİ</vt:lpstr>
      <vt:lpstr>NİKAH İŞLEMLERİ</vt:lpstr>
      <vt:lpstr>BİLGİ İŞLEM PERSONELİ</vt:lpstr>
      <vt:lpstr>BİLGİ İŞLEM</vt:lpstr>
      <vt:lpstr>İHALE BİRİMİ</vt:lpstr>
      <vt:lpstr>2019 YILI İHALELER</vt:lpstr>
      <vt:lpstr>YAZI İŞLERİ MÜDÜRLÜĞÜ PERSONEL VE EVRAK KAYIT</vt:lpstr>
      <vt:lpstr>PERSONEL İŞLERİ</vt:lpstr>
      <vt:lpstr>İÇ KONTROL GÜVENCE BEYANI</vt:lpstr>
      <vt:lpstr>KÜLTÜR VE SOSYAL İŞLER MÜDÜRLÜĞÜ</vt:lpstr>
      <vt:lpstr>EVDE BAKIM HİZMETLERİ</vt:lpstr>
      <vt:lpstr>EVDE HASTA BAKIM PROJEMİZ</vt:lpstr>
      <vt:lpstr>Slayt 33</vt:lpstr>
      <vt:lpstr>SOSYAL MARKET</vt:lpstr>
      <vt:lpstr>SOSYAL MARKET PROJE İÇERİĞİ </vt:lpstr>
      <vt:lpstr>24 KASIM ÖĞRETMENLER GÜNÜ</vt:lpstr>
      <vt:lpstr>OKULA MERHABA PROJESİ</vt:lpstr>
      <vt:lpstr>14 MART TIP BAYRAMI</vt:lpstr>
      <vt:lpstr>2019 ANNELER GÜNÜ</vt:lpstr>
      <vt:lpstr>Slayt 40</vt:lpstr>
      <vt:lpstr>ZABITA MÜDÜRLÜĞÜ</vt:lpstr>
      <vt:lpstr>ZABITA MÜDÜRLÜĞÜ</vt:lpstr>
      <vt:lpstr>ZABITA GÖREV VE YETKİLERİ</vt:lpstr>
      <vt:lpstr>ZABITA MÜDÜRLÜĞÜ  2019 YILI FAALİYET RAPORU</vt:lpstr>
      <vt:lpstr>ZABITA MÜDÜRLÜĞÜ  2019 YILI FAALİYET RAPORU</vt:lpstr>
      <vt:lpstr>ZABITA MÜDÜRLÜĞÜ  2019 YILI FAALİYET RAPORU</vt:lpstr>
      <vt:lpstr>ZABITA MÜDÜRLÜĞÜ 2019 YILI FAALİYET RAPORU</vt:lpstr>
      <vt:lpstr>ZABITA MÜDÜRLÜĞÜ  2019 YILI FAALİYET RAPORU</vt:lpstr>
      <vt:lpstr>MALİ HİZMETLER MÜDÜRLÜĞÜ</vt:lpstr>
      <vt:lpstr>Slayt 50</vt:lpstr>
      <vt:lpstr>MALİ HİZMETLER PERSONEL</vt:lpstr>
      <vt:lpstr>MALİ HİZMETLER MÜDÜRLÜĞÜ</vt:lpstr>
      <vt:lpstr>AMAÇ ve HEDEFLER</vt:lpstr>
      <vt:lpstr> İLKELERİMİZ</vt:lpstr>
      <vt:lpstr>MUHASEBE HİZMETLERİ</vt:lpstr>
      <vt:lpstr>Slayt 56</vt:lpstr>
      <vt:lpstr>Slayt 57</vt:lpstr>
      <vt:lpstr>Slayt 58</vt:lpstr>
      <vt:lpstr>Slayt 59</vt:lpstr>
      <vt:lpstr>Slayt 60</vt:lpstr>
      <vt:lpstr>EMLAK VE TAHAKKUK ŞEFLİĞİ</vt:lpstr>
      <vt:lpstr>2019 YILI EMLAK ŞEFLİĞİ FAALİYET RAPORU</vt:lpstr>
      <vt:lpstr>İMAR VE ŞEHİRCİLİK MÜDÜRLÜĞÜ</vt:lpstr>
      <vt:lpstr>İMAR VE ŞEHİRCİLİK MÜDÜRLÜĞÜ FAALİYET RAPORU</vt:lpstr>
      <vt:lpstr>Slayt 65</vt:lpstr>
      <vt:lpstr>İTFAİYE MÜDÜRÜ OSMAN POLAT</vt:lpstr>
      <vt:lpstr>İTFAİYE MÜDÜRLÜĞÜ</vt:lpstr>
      <vt:lpstr>TEMİZLİK ÇALIŞMALARI</vt:lpstr>
      <vt:lpstr>ULAŞIM HİZMETLERİ MÜDÜRLÜĞÜ ULAŞIM HİZMETLERİ ŞEFİ ALAADDİN DEMİR</vt:lpstr>
      <vt:lpstr>2019 YILI FAALİYET RAPORU</vt:lpstr>
      <vt:lpstr>2019 YILI FAALİYET RAPORU</vt:lpstr>
      <vt:lpstr>2019 ARAÇ LİSTESİ</vt:lpstr>
      <vt:lpstr>PARK VE BAHÇELER MÜDÜRÜ MAHMUT SABRİ SANAL</vt:lpstr>
      <vt:lpstr>PARK VE BAHÇELER MÜDÜRLÜĞÜ 2019 FAALİYET RAPORU</vt:lpstr>
      <vt:lpstr>ÇİLEK SERASI</vt:lpstr>
      <vt:lpstr>FEN İŞLERİ MÜDÜRÜ ERSİN KARABULUT</vt:lpstr>
      <vt:lpstr>FEN İŞLERİ MÜDÜRLÜĞÜ 2019 FAALİYET RAPORU</vt:lpstr>
      <vt:lpstr>Slayt 78</vt:lpstr>
      <vt:lpstr>YOL VE PARKE ÇALIŞMALARI</vt:lpstr>
      <vt:lpstr>Slayt 80</vt:lpstr>
      <vt:lpstr>Slayt 81</vt:lpstr>
      <vt:lpstr>Slayt 82</vt:lpstr>
      <vt:lpstr>Slayt 83</vt:lpstr>
      <vt:lpstr>Slayt 84</vt:lpstr>
      <vt:lpstr>Slayt 85</vt:lpstr>
      <vt:lpstr>Slayt 86</vt:lpstr>
      <vt:lpstr>TEMİZLİK ÇALIŞMALARI</vt:lpstr>
      <vt:lpstr>TEMİZLİK ÇALIŞMALARI</vt:lpstr>
      <vt:lpstr>Slayt 89</vt:lpstr>
      <vt:lpstr>Slayt 90</vt:lpstr>
    </vt:vector>
  </TitlesOfParts>
  <Company>NeC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Slayt 1</dc:title>
  <dc:creator>User</dc:creator>
  <cp:lastModifiedBy>user</cp:lastModifiedBy>
  <cp:revision>55</cp:revision>
  <dcterms:created xsi:type="dcterms:W3CDTF">2020-06-04T08:30:20Z</dcterms:created>
  <dcterms:modified xsi:type="dcterms:W3CDTF">2020-06-09T07:00:42Z</dcterms:modified>
</cp:coreProperties>
</file>