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s/slide147.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139.xml" ContentType="application/vnd.openxmlformats-officedocument.presentationml.slide+xml"/>
  <Override PartName="/ppt/slideMasters/slideMaster7.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92" r:id="rId4"/>
    <p:sldMasterId id="2147483804" r:id="rId5"/>
    <p:sldMasterId id="2147483816" r:id="rId6"/>
    <p:sldMasterId id="2147483828" r:id="rId7"/>
  </p:sldMasterIdLst>
  <p:notesMasterIdLst>
    <p:notesMasterId r:id="rId164"/>
  </p:notesMasterIdLst>
  <p:sldIdLst>
    <p:sldId id="270" r:id="rId8"/>
    <p:sldId id="257" r:id="rId9"/>
    <p:sldId id="330" r:id="rId10"/>
    <p:sldId id="640" r:id="rId11"/>
    <p:sldId id="430" r:id="rId12"/>
    <p:sldId id="375" r:id="rId13"/>
    <p:sldId id="256" r:id="rId14"/>
    <p:sldId id="374" r:id="rId15"/>
    <p:sldId id="649" r:id="rId16"/>
    <p:sldId id="660" r:id="rId17"/>
    <p:sldId id="451" r:id="rId18"/>
    <p:sldId id="470" r:id="rId19"/>
    <p:sldId id="377" r:id="rId20"/>
    <p:sldId id="262" r:id="rId21"/>
    <p:sldId id="263" r:id="rId22"/>
    <p:sldId id="264" r:id="rId23"/>
    <p:sldId id="265" r:id="rId24"/>
    <p:sldId id="266" r:id="rId25"/>
    <p:sldId id="267" r:id="rId26"/>
    <p:sldId id="268" r:id="rId27"/>
    <p:sldId id="269" r:id="rId28"/>
    <p:sldId id="638" r:id="rId29"/>
    <p:sldId id="752" r:id="rId30"/>
    <p:sldId id="272" r:id="rId31"/>
    <p:sldId id="275" r:id="rId32"/>
    <p:sldId id="276" r:id="rId33"/>
    <p:sldId id="277" r:id="rId34"/>
    <p:sldId id="278" r:id="rId35"/>
    <p:sldId id="280" r:id="rId36"/>
    <p:sldId id="639" r:id="rId37"/>
    <p:sldId id="453" r:id="rId38"/>
    <p:sldId id="454" r:id="rId39"/>
    <p:sldId id="379" r:id="rId40"/>
    <p:sldId id="383" r:id="rId41"/>
    <p:sldId id="382" r:id="rId42"/>
    <p:sldId id="281" r:id="rId43"/>
    <p:sldId id="282" r:id="rId44"/>
    <p:sldId id="283" r:id="rId45"/>
    <p:sldId id="610" r:id="rId46"/>
    <p:sldId id="628" r:id="rId47"/>
    <p:sldId id="627" r:id="rId48"/>
    <p:sldId id="629" r:id="rId49"/>
    <p:sldId id="630" r:id="rId50"/>
    <p:sldId id="635" r:id="rId51"/>
    <p:sldId id="633" r:id="rId52"/>
    <p:sldId id="636" r:id="rId53"/>
    <p:sldId id="637" r:id="rId54"/>
    <p:sldId id="730" r:id="rId55"/>
    <p:sldId id="742" r:id="rId56"/>
    <p:sldId id="647" r:id="rId57"/>
    <p:sldId id="741" r:id="rId58"/>
    <p:sldId id="743" r:id="rId59"/>
    <p:sldId id="744" r:id="rId60"/>
    <p:sldId id="745" r:id="rId61"/>
    <p:sldId id="746" r:id="rId62"/>
    <p:sldId id="747" r:id="rId63"/>
    <p:sldId id="748" r:id="rId64"/>
    <p:sldId id="749" r:id="rId65"/>
    <p:sldId id="750" r:id="rId66"/>
    <p:sldId id="751" r:id="rId67"/>
    <p:sldId id="335" r:id="rId68"/>
    <p:sldId id="659" r:id="rId69"/>
    <p:sldId id="534" r:id="rId70"/>
    <p:sldId id="536" r:id="rId71"/>
    <p:sldId id="538" r:id="rId72"/>
    <p:sldId id="728" r:id="rId73"/>
    <p:sldId id="539" r:id="rId74"/>
    <p:sldId id="541" r:id="rId75"/>
    <p:sldId id="727" r:id="rId76"/>
    <p:sldId id="540" r:id="rId77"/>
    <p:sldId id="431" r:id="rId78"/>
    <p:sldId id="537" r:id="rId79"/>
    <p:sldId id="542" r:id="rId80"/>
    <p:sldId id="432" r:id="rId81"/>
    <p:sldId id="433" r:id="rId82"/>
    <p:sldId id="543" r:id="rId83"/>
    <p:sldId id="344" r:id="rId84"/>
    <p:sldId id="589" r:id="rId85"/>
    <p:sldId id="590" r:id="rId86"/>
    <p:sldId id="591" r:id="rId87"/>
    <p:sldId id="592" r:id="rId88"/>
    <p:sldId id="593" r:id="rId89"/>
    <p:sldId id="594" r:id="rId90"/>
    <p:sldId id="595" r:id="rId91"/>
    <p:sldId id="596" r:id="rId92"/>
    <p:sldId id="597" r:id="rId93"/>
    <p:sldId id="598" r:id="rId94"/>
    <p:sldId id="599" r:id="rId95"/>
    <p:sldId id="726" r:id="rId96"/>
    <p:sldId id="601" r:id="rId97"/>
    <p:sldId id="602" r:id="rId98"/>
    <p:sldId id="603" r:id="rId99"/>
    <p:sldId id="604" r:id="rId100"/>
    <p:sldId id="606" r:id="rId101"/>
    <p:sldId id="662" r:id="rId102"/>
    <p:sldId id="648" r:id="rId103"/>
    <p:sldId id="475" r:id="rId104"/>
    <p:sldId id="686" r:id="rId105"/>
    <p:sldId id="550" r:id="rId106"/>
    <p:sldId id="551" r:id="rId107"/>
    <p:sldId id="552" r:id="rId108"/>
    <p:sldId id="553" r:id="rId109"/>
    <p:sldId id="554" r:id="rId110"/>
    <p:sldId id="555" r:id="rId111"/>
    <p:sldId id="556" r:id="rId112"/>
    <p:sldId id="687" r:id="rId113"/>
    <p:sldId id="688" r:id="rId114"/>
    <p:sldId id="689" r:id="rId115"/>
    <p:sldId id="690" r:id="rId116"/>
    <p:sldId id="691" r:id="rId117"/>
    <p:sldId id="692" r:id="rId118"/>
    <p:sldId id="560" r:id="rId119"/>
    <p:sldId id="561" r:id="rId120"/>
    <p:sldId id="693" r:id="rId121"/>
    <p:sldId id="696" r:id="rId122"/>
    <p:sldId id="697" r:id="rId123"/>
    <p:sldId id="698" r:id="rId124"/>
    <p:sldId id="699" r:id="rId125"/>
    <p:sldId id="700" r:id="rId126"/>
    <p:sldId id="703" r:id="rId127"/>
    <p:sldId id="704" r:id="rId128"/>
    <p:sldId id="705" r:id="rId129"/>
    <p:sldId id="706" r:id="rId130"/>
    <p:sldId id="707" r:id="rId131"/>
    <p:sldId id="709" r:id="rId132"/>
    <p:sldId id="712" r:id="rId133"/>
    <p:sldId id="715" r:id="rId134"/>
    <p:sldId id="716" r:id="rId135"/>
    <p:sldId id="725" r:id="rId136"/>
    <p:sldId id="656" r:id="rId137"/>
    <p:sldId id="661" r:id="rId138"/>
    <p:sldId id="650" r:id="rId139"/>
    <p:sldId id="651" r:id="rId140"/>
    <p:sldId id="652" r:id="rId141"/>
    <p:sldId id="654" r:id="rId142"/>
    <p:sldId id="476" r:id="rId143"/>
    <p:sldId id="490" r:id="rId144"/>
    <p:sldId id="477" r:id="rId145"/>
    <p:sldId id="527" r:id="rId146"/>
    <p:sldId id="491" r:id="rId147"/>
    <p:sldId id="478" r:id="rId148"/>
    <p:sldId id="529" r:id="rId149"/>
    <p:sldId id="528" r:id="rId150"/>
    <p:sldId id="479" r:id="rId151"/>
    <p:sldId id="530" r:id="rId152"/>
    <p:sldId id="531" r:id="rId153"/>
    <p:sldId id="532" r:id="rId154"/>
    <p:sldId id="492" r:id="rId155"/>
    <p:sldId id="480" r:id="rId156"/>
    <p:sldId id="500" r:id="rId157"/>
    <p:sldId id="501" r:id="rId158"/>
    <p:sldId id="502" r:id="rId159"/>
    <p:sldId id="506" r:id="rId160"/>
    <p:sldId id="503" r:id="rId161"/>
    <p:sldId id="504" r:id="rId162"/>
    <p:sldId id="505" r:id="rId1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303" autoAdjust="0"/>
    <p:restoredTop sz="94638" autoAdjust="0"/>
  </p:normalViewPr>
  <p:slideViewPr>
    <p:cSldViewPr>
      <p:cViewPr>
        <p:scale>
          <a:sx n="90" d="100"/>
          <a:sy n="90" d="100"/>
        </p:scale>
        <p:origin x="-2454" y="-53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54" Type="http://schemas.openxmlformats.org/officeDocument/2006/relationships/slide" Target="slides/slide147.xml"/><Relationship Id="rId159" Type="http://schemas.openxmlformats.org/officeDocument/2006/relationships/slide" Target="slides/slide152.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slide" Target="slides/slide137.xml"/><Relationship Id="rId149" Type="http://schemas.openxmlformats.org/officeDocument/2006/relationships/slide" Target="slides/slide142.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160" Type="http://schemas.openxmlformats.org/officeDocument/2006/relationships/slide" Target="slides/slide153.xml"/><Relationship Id="rId165"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slide" Target="slides/slide143.xml"/><Relationship Id="rId155" Type="http://schemas.openxmlformats.org/officeDocument/2006/relationships/slide" Target="slides/slide14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slide" Target="slides/slide154.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slide" Target="slides/slide141.xml"/><Relationship Id="rId151" Type="http://schemas.openxmlformats.org/officeDocument/2006/relationships/slide" Target="slides/slide144.xml"/><Relationship Id="rId156" Type="http://schemas.openxmlformats.org/officeDocument/2006/relationships/slide" Target="slides/slide149.xml"/><Relationship Id="rId16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87A94A-7AE0-4603-97DD-6D4139E568E4}" type="datetimeFigureOut">
              <a:rPr lang="tr-TR" smtClean="0"/>
              <a:pPr/>
              <a:t>18.04.2019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7D9244-CBBC-4A34-9C3D-65A36BD032BB}" type="slidenum">
              <a:rPr lang="tr-TR" smtClean="0"/>
              <a:pPr/>
              <a:t>‹#›</a:t>
            </a:fld>
            <a:endParaRPr lang="tr-TR"/>
          </a:p>
        </p:txBody>
      </p:sp>
    </p:spTree>
    <p:extLst>
      <p:ext uri="{BB962C8B-B14F-4D97-AF65-F5344CB8AC3E}">
        <p14:creationId xmlns:p14="http://schemas.microsoft.com/office/powerpoint/2010/main" xmlns="" val="298765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smtClean="0"/>
          </a:p>
          <a:p>
            <a:endParaRPr lang="tr-TR" dirty="0"/>
          </a:p>
        </p:txBody>
      </p:sp>
      <p:sp>
        <p:nvSpPr>
          <p:cNvPr id="4" name="Slayt Numarası Yer Tutucusu 3"/>
          <p:cNvSpPr>
            <a:spLocks noGrp="1"/>
          </p:cNvSpPr>
          <p:nvPr>
            <p:ph type="sldNum" sz="quarter" idx="10"/>
          </p:nvPr>
        </p:nvSpPr>
        <p:spPr/>
        <p:txBody>
          <a:bodyPr/>
          <a:lstStyle/>
          <a:p>
            <a:fld id="{457D9244-CBBC-4A34-9C3D-65A36BD032BB}" type="slidenum">
              <a:rPr lang="tr-TR" smtClean="0"/>
              <a:pPr/>
              <a:t>1</a:t>
            </a:fld>
            <a:endParaRPr lang="tr-TR"/>
          </a:p>
        </p:txBody>
      </p:sp>
    </p:spTree>
    <p:extLst>
      <p:ext uri="{BB962C8B-B14F-4D97-AF65-F5344CB8AC3E}">
        <p14:creationId xmlns:p14="http://schemas.microsoft.com/office/powerpoint/2010/main" xmlns="" val="401310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457D9244-CBBC-4A34-9C3D-65A36BD032BB}" type="slidenum">
              <a:rPr lang="tr-TR" smtClean="0"/>
              <a:pPr/>
              <a:t>9</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7D9244-CBBC-4A34-9C3D-65A36BD032BB}" type="slidenum">
              <a:rPr lang="tr-TR" smtClean="0"/>
              <a:pPr/>
              <a:t>32</a:t>
            </a:fld>
            <a:endParaRPr lang="tr-TR"/>
          </a:p>
        </p:txBody>
      </p:sp>
    </p:spTree>
    <p:extLst>
      <p:ext uri="{BB962C8B-B14F-4D97-AF65-F5344CB8AC3E}">
        <p14:creationId xmlns:p14="http://schemas.microsoft.com/office/powerpoint/2010/main" xmlns="" val="309528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457D9244-CBBC-4A34-9C3D-65A36BD032BB}" type="slidenum">
              <a:rPr lang="tr-TR" smtClean="0"/>
              <a:pPr/>
              <a:t>38</a:t>
            </a:fld>
            <a:endParaRPr lang="tr-TR"/>
          </a:p>
        </p:txBody>
      </p:sp>
    </p:spTree>
    <p:extLst>
      <p:ext uri="{BB962C8B-B14F-4D97-AF65-F5344CB8AC3E}">
        <p14:creationId xmlns:p14="http://schemas.microsoft.com/office/powerpoint/2010/main" xmlns="" val="186451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457D9244-CBBC-4A34-9C3D-65A36BD032BB}" type="slidenum">
              <a:rPr lang="tr-TR" smtClean="0"/>
              <a:pPr/>
              <a:t>87</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Date Placeholder 29"/>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19" name="Footer Placeholder 18"/>
          <p:cNvSpPr>
            <a:spLocks noGrp="1"/>
          </p:cNvSpPr>
          <p:nvPr>
            <p:ph type="ftr" sz="quarter" idx="11"/>
          </p:nvPr>
        </p:nvSpPr>
        <p:spPr/>
        <p:txBody>
          <a:bodyPr/>
          <a:lstStyle/>
          <a:p>
            <a:endParaRPr lang="tr-TR"/>
          </a:p>
        </p:txBody>
      </p:sp>
      <p:sp>
        <p:nvSpPr>
          <p:cNvPr id="27" name="Slide Number Placeholder 26"/>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tr-TR" smtClean="0"/>
              <a:t>Asıl başlık stili için tıklatın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F2B127B-3C31-4358-AB8D-DCEE674FC1E6}" type="slidenum">
              <a:rPr lang="tr-TR" smtClean="0"/>
              <a:pPr/>
              <a:t>‹#›</a:t>
            </a:fld>
            <a:endParaRPr lang="tr-T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2B127B-3C31-4358-AB8D-DCEE674FC1E6}" type="slidenum">
              <a:rPr lang="tr-TR" smtClean="0"/>
              <a:pPr/>
              <a:t>‹#›</a:t>
            </a:fld>
            <a:endParaRPr lang="tr-T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tr-TR" smtClean="0"/>
              <a:t>Asıl başlık stili için tıklatın</a:t>
            </a:r>
            <a:endParaRPr kumimoji="0" lang="en-US"/>
          </a:p>
        </p:txBody>
      </p:sp>
      <p:sp>
        <p:nvSpPr>
          <p:cNvPr id="3" name="Content Placeholder 2"/>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2593166010"/>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338727686"/>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742400640"/>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1225507877"/>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2768614033"/>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1940977379"/>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3004241762"/>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Date Placeholder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1825003953"/>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1605798730"/>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2676357927"/>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396367181"/>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Date Placeholder 6"/>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Date Placeholder 2"/>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DF2B127B-3C31-4358-AB8D-DCEE674FC1E6}" type="slidenum">
              <a:rPr lang="tr-TR" smtClean="0"/>
              <a:pPr/>
              <a:t>‹#›</a:t>
            </a:fld>
            <a:endParaRPr lang="tr-T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Date Placeholder 4"/>
          <p:cNvSpPr>
            <a:spLocks noGrp="1"/>
          </p:cNvSpPr>
          <p:nvPr>
            <p:ph type="dt" sz="half" idx="10"/>
          </p:nvPr>
        </p:nvSpPr>
        <p:spPr/>
        <p:txBody>
          <a:bodyPr/>
          <a:lstStyle/>
          <a:p>
            <a:fld id="{E0F21E5D-720A-41AA-BB74-15F1360E587E}" type="datetimeFigureOut">
              <a:rPr lang="tr-TR" smtClean="0"/>
              <a:pPr/>
              <a:t>18.04.2019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a:xfrm>
            <a:off x="8077200" y="6356350"/>
            <a:ext cx="609600" cy="365125"/>
          </a:xfrm>
        </p:spPr>
        <p:txBody>
          <a:bodyPr/>
          <a:lstStyle/>
          <a:p>
            <a:fld id="{DF2B127B-3C31-4358-AB8D-DCEE674FC1E6}" type="slidenum">
              <a:rPr lang="tr-TR" smtClean="0"/>
              <a:pPr/>
              <a:t>‹#›</a:t>
            </a:fld>
            <a:endParaRPr lang="tr-T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0F21E5D-720A-41AA-BB74-15F1360E587E}" type="datetimeFigureOut">
              <a:rPr lang="tr-TR" smtClean="0"/>
              <a:pPr/>
              <a:t>18.04.2019</a:t>
            </a:fld>
            <a:endParaRPr lang="tr-T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F2B127B-3C31-4358-AB8D-DCEE674FC1E6}" type="slidenum">
              <a:rPr lang="tr-TR" smtClean="0"/>
              <a:pPr/>
              <a:t>‹#›</a:t>
            </a:fld>
            <a:endParaRPr lang="tr-T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E0F21E5D-720A-41AA-BB74-15F1360E587E}" type="datetimeFigureOut">
              <a:rPr lang="tr-TR" smtClean="0"/>
              <a:pPr/>
              <a:t>18.04.2019</a:t>
            </a:fld>
            <a:endParaRPr lang="tr-T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tr-T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DF2B127B-3C31-4358-AB8D-DCEE674FC1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1E5D-720A-41AA-BB74-15F1360E587E}" type="datetimeFigureOut">
              <a:rPr lang="tr-TR" smtClean="0"/>
              <a:pPr/>
              <a:t>18.04.2019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127B-3C31-4358-AB8D-DCEE674FC1E6}" type="slidenum">
              <a:rPr lang="tr-TR" smtClean="0"/>
              <a:pPr/>
              <a:t>‹#›</a:t>
            </a:fld>
            <a:endParaRPr lang="tr-TR"/>
          </a:p>
        </p:txBody>
      </p:sp>
    </p:spTree>
    <p:extLst>
      <p:ext uri="{BB962C8B-B14F-4D97-AF65-F5344CB8AC3E}">
        <p14:creationId xmlns:p14="http://schemas.microsoft.com/office/powerpoint/2010/main" xmlns="" val="35869484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1E5D-720A-41AA-BB74-15F1360E587E}" type="datetimeFigureOut">
              <a:rPr lang="tr-TR" smtClean="0"/>
              <a:pPr/>
              <a:t>18.04.2019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127B-3C31-4358-AB8D-DCEE674FC1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1E5D-720A-41AA-BB74-15F1360E587E}" type="datetimeFigureOut">
              <a:rPr lang="tr-TR" smtClean="0"/>
              <a:pPr/>
              <a:t>18.04.2019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127B-3C31-4358-AB8D-DCEE674FC1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1E5D-720A-41AA-BB74-15F1360E587E}" type="datetimeFigureOut">
              <a:rPr lang="tr-TR" smtClean="0"/>
              <a:pPr/>
              <a:t>18.04.2019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127B-3C31-4358-AB8D-DCEE674FC1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F21E5D-720A-41AA-BB74-15F1360E587E}" type="datetimeFigureOut">
              <a:rPr lang="tr-TR" smtClean="0"/>
              <a:pPr/>
              <a:t>18.04.2019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B127B-3C31-4358-AB8D-DCEE674FC1E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313589" y="5436314"/>
            <a:ext cx="7992888" cy="1200329"/>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tr-T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rPr>
              <a:t>FAALİYET RAPORU</a:t>
            </a:r>
          </a:p>
          <a:p>
            <a:pPr algn="ctr"/>
            <a:r>
              <a:rPr lang="tr-TR"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rPr>
              <a:t>2018 YILI</a:t>
            </a:r>
          </a:p>
        </p:txBody>
      </p:sp>
      <p:pic>
        <p:nvPicPr>
          <p:cNvPr id="2" name="Resim 1" descr="sarıkaya bel 6logo"/>
          <p:cNvPicPr>
            <a:picLocks noGrp="1" noChangeAspect="1"/>
          </p:cNvPicPr>
          <p:nvPr isPhoto="1"/>
        </p:nvPicPr>
        <p:blipFill>
          <a:blip r:embed="rId3" cstate="print">
            <a:lum/>
            <a:extLst>
              <a:ext uri="{28A0092B-C50C-407E-A947-70E740481C1C}">
                <a14:useLocalDpi xmlns:a14="http://schemas.microsoft.com/office/drawing/2010/main" xmlns="" val="0"/>
              </a:ext>
            </a:extLst>
          </a:blip>
          <a:stretch>
            <a:fillRect/>
          </a:stretch>
        </p:blipFill>
        <p:spPr>
          <a:xfrm>
            <a:off x="1907704" y="3448"/>
            <a:ext cx="5302831" cy="5302831"/>
          </a:xfrm>
          <a:prstGeom prst="rect">
            <a:avLst/>
          </a:prstGeom>
          <a:noFill/>
          <a:ln>
            <a:noFill/>
          </a:ln>
        </p:spPr>
      </p:pic>
    </p:spTree>
    <p:extLst>
      <p:ext uri="{BB962C8B-B14F-4D97-AF65-F5344CB8AC3E}">
        <p14:creationId xmlns:p14="http://schemas.microsoft.com/office/powerpoint/2010/main" xmlns="" val="40639849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85728"/>
            <a:ext cx="8215370" cy="1071570"/>
          </a:xfrm>
        </p:spPr>
        <p:txBody>
          <a:bodyPr>
            <a:noAutofit/>
          </a:bodyPr>
          <a:lstStyle/>
          <a:p>
            <a:pPr algn="ctr"/>
            <a:r>
              <a:rPr lang="tr-TR" sz="4000" dirty="0" smtClean="0"/>
              <a:t>ATANMIŞ BELEDİYE BAŞKAN YARDIMCISI</a:t>
            </a:r>
            <a:endParaRPr lang="tr-TR" sz="4000" dirty="0"/>
          </a:p>
        </p:txBody>
      </p:sp>
      <p:pic>
        <p:nvPicPr>
          <p:cNvPr id="3074" name="Picture 2" descr="\\10.66.52.3\f\f\YAZI İŞLERİ\IMG_6530.JPG"/>
          <p:cNvPicPr>
            <a:picLocks noGrp="1" noChangeAspect="1" noChangeArrowheads="1"/>
          </p:cNvPicPr>
          <p:nvPr>
            <p:ph idx="1"/>
          </p:nvPr>
        </p:nvPicPr>
        <p:blipFill>
          <a:blip r:embed="rId2" cstate="print"/>
          <a:srcRect/>
          <a:stretch>
            <a:fillRect/>
          </a:stretch>
        </p:blipFill>
        <p:spPr bwMode="auto">
          <a:xfrm>
            <a:off x="0" y="1643050"/>
            <a:ext cx="9144000" cy="5286390"/>
          </a:xfrm>
          <a:prstGeom prst="rect">
            <a:avLst/>
          </a:prstGeom>
          <a:noFill/>
        </p:spPr>
      </p:pic>
    </p:spTree>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Cumhuriyet Mah. Yol Çalışması\1 (9).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a:xfrm>
            <a:off x="642910" y="357166"/>
            <a:ext cx="8229600" cy="1143000"/>
          </a:xfrm>
        </p:spPr>
        <p:txBody>
          <a:bodyPr>
            <a:normAutofit/>
          </a:bodyPr>
          <a:lstStyle/>
          <a:p>
            <a:r>
              <a:rPr lang="tr-TR" sz="4200" dirty="0" smtClean="0">
                <a:solidFill>
                  <a:schemeClr val="tx1"/>
                </a:solidFill>
              </a:rPr>
              <a:t>CUMHURİYET MAHALLESİ</a:t>
            </a:r>
            <a:endParaRPr lang="tr-TR" sz="4200" dirty="0">
              <a:solidFill>
                <a:schemeClr val="tx1"/>
              </a:solidFill>
            </a:endParaRP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Ersin bey\IMG_5149.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Ersin bey\IMG_5161.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a:xfrm>
            <a:off x="357158" y="0"/>
            <a:ext cx="8229600" cy="1143000"/>
          </a:xfrm>
        </p:spPr>
        <p:txBody>
          <a:bodyPr/>
          <a:lstStyle/>
          <a:p>
            <a:r>
              <a:rPr lang="tr-TR" dirty="0" smtClean="0">
                <a:solidFill>
                  <a:schemeClr val="tx1"/>
                </a:solidFill>
              </a:rPr>
              <a:t>TOPRAKPINAR YOLU</a:t>
            </a:r>
            <a:endParaRPr lang="tr-TR" dirty="0">
              <a:solidFill>
                <a:schemeClr val="tx1"/>
              </a:solidFill>
            </a:endParaRPr>
          </a:p>
        </p:txBody>
      </p:sp>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214290"/>
            <a:ext cx="8229600" cy="1143000"/>
          </a:xfrm>
        </p:spPr>
        <p:txBody>
          <a:bodyPr>
            <a:normAutofit/>
          </a:bodyPr>
          <a:lstStyle/>
          <a:p>
            <a:pPr algn="ctr"/>
            <a:r>
              <a:rPr lang="tr-TR" sz="3200" b="1" dirty="0" smtClean="0"/>
              <a:t>SADECE İŞÇİLİKLE BETON PARKE TAŞ,BORDÜR VE YOL YAPIMI İŞİNDE</a:t>
            </a:r>
            <a:endParaRPr lang="tr-TR" sz="3200" dirty="0"/>
          </a:p>
        </p:txBody>
      </p:sp>
      <p:sp>
        <p:nvSpPr>
          <p:cNvPr id="3" name="2 İçerik Yer Tutucusu"/>
          <p:cNvSpPr>
            <a:spLocks noGrp="1"/>
          </p:cNvSpPr>
          <p:nvPr>
            <p:ph idx="1"/>
          </p:nvPr>
        </p:nvSpPr>
        <p:spPr>
          <a:xfrm>
            <a:off x="0" y="1643050"/>
            <a:ext cx="9144000" cy="4929222"/>
          </a:xfrm>
        </p:spPr>
        <p:txBody>
          <a:bodyPr/>
          <a:lstStyle/>
          <a:p>
            <a:pPr algn="just"/>
            <a:r>
              <a:rPr lang="tr-TR" sz="2800" dirty="0" smtClean="0"/>
              <a:t>Kaplıca camii batısındaki ara yol </a:t>
            </a:r>
            <a:r>
              <a:rPr lang="tr-TR" sz="2800" dirty="0" err="1" smtClean="0"/>
              <a:t>Köprücek</a:t>
            </a:r>
            <a:r>
              <a:rPr lang="tr-TR" sz="2800" dirty="0" smtClean="0"/>
              <a:t> mahallesi yolları, Şehitler bulvarı üstündeki camiinin üstündeki kısmi yol, askerlik şubesi altındaki istinat duvarları hizasındaki yollar, Kazım Kara Bekir Mahallesi kooperatif evleri ara yolları ve Battal gazi mahallesinde </a:t>
            </a:r>
            <a:r>
              <a:rPr lang="tr-TR" sz="2800" dirty="0" err="1" smtClean="0"/>
              <a:t>ılısu</a:t>
            </a:r>
            <a:r>
              <a:rPr lang="tr-TR" sz="2800" dirty="0" smtClean="0"/>
              <a:t> yolu üzeri ara sokak yapılmıştır. Toplam </a:t>
            </a:r>
            <a:r>
              <a:rPr lang="tr-TR" sz="2800" b="1" dirty="0" smtClean="0"/>
              <a:t>12.860 m²</a:t>
            </a:r>
            <a:r>
              <a:rPr lang="tr-TR" sz="2800" dirty="0" smtClean="0"/>
              <a:t> parke taş yol ve </a:t>
            </a:r>
            <a:r>
              <a:rPr lang="tr-TR" sz="2800" b="1" dirty="0" smtClean="0"/>
              <a:t>1885 m</a:t>
            </a:r>
            <a:r>
              <a:rPr lang="tr-TR" sz="2800" dirty="0" smtClean="0"/>
              <a:t> Bordür yapılmıştır.    </a:t>
            </a:r>
          </a:p>
          <a:p>
            <a:endParaRPr lang="tr-TR" dirty="0"/>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Yollar karışık Foto 09.10.2015\IMG_9627.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a:xfrm>
            <a:off x="285720" y="285728"/>
            <a:ext cx="8229600" cy="1143000"/>
          </a:xfrm>
        </p:spPr>
        <p:txBody>
          <a:bodyPr>
            <a:normAutofit/>
          </a:bodyPr>
          <a:lstStyle/>
          <a:p>
            <a:r>
              <a:rPr lang="tr-TR" sz="3600" dirty="0" smtClean="0">
                <a:solidFill>
                  <a:schemeClr val="bg1"/>
                </a:solidFill>
              </a:rPr>
              <a:t>KAZIMKARBEKİR MAHALLESİ</a:t>
            </a:r>
            <a:endParaRPr lang="tr-TR" sz="3600" dirty="0">
              <a:solidFill>
                <a:schemeClr val="bg1"/>
              </a:solidFill>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Yollar karışık Foto 09.10.2015\IMG_9633.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C:\Users\ersin\Pictures\2016 Battalgazi Mah. Yol\1 (4).jpg"/>
          <p:cNvPicPr/>
          <p:nvPr/>
        </p:nvPicPr>
        <p:blipFill>
          <a:blip r:embed="rId2" cstate="print"/>
          <a:srcRect/>
          <a:stretch>
            <a:fillRect/>
          </a:stretch>
        </p:blipFill>
        <p:spPr bwMode="auto">
          <a:xfrm>
            <a:off x="4429124" y="0"/>
            <a:ext cx="4714876" cy="6858000"/>
          </a:xfrm>
          <a:prstGeom prst="rect">
            <a:avLst/>
          </a:prstGeom>
          <a:noFill/>
          <a:ln w="9525">
            <a:noFill/>
            <a:miter lim="800000"/>
            <a:headEnd/>
            <a:tailEnd/>
          </a:ln>
        </p:spPr>
      </p:pic>
      <p:pic>
        <p:nvPicPr>
          <p:cNvPr id="4" name="3 İçerik Yer Tutucusu" descr="C:\Users\ersin\Pictures\2016 Battalgazi Mah. Yol\1 (2).jpg"/>
          <p:cNvPicPr>
            <a:picLocks noGrp="1"/>
          </p:cNvPicPr>
          <p:nvPr>
            <p:ph sz="quarter" idx="1"/>
          </p:nvPr>
        </p:nvPicPr>
        <p:blipFill>
          <a:blip r:embed="rId3" cstate="print"/>
          <a:srcRect/>
          <a:stretch>
            <a:fillRect/>
          </a:stretch>
        </p:blipFill>
        <p:spPr bwMode="auto">
          <a:xfrm>
            <a:off x="0" y="0"/>
            <a:ext cx="4429156" cy="6858000"/>
          </a:xfrm>
          <a:prstGeom prst="rect">
            <a:avLst/>
          </a:prstGeom>
          <a:noFill/>
          <a:ln w="9525">
            <a:noFill/>
            <a:miter lim="800000"/>
            <a:headEnd/>
            <a:tailEnd/>
          </a:ln>
        </p:spPr>
      </p:pic>
      <p:sp>
        <p:nvSpPr>
          <p:cNvPr id="2" name="1 Başlık"/>
          <p:cNvSpPr>
            <a:spLocks noGrp="1"/>
          </p:cNvSpPr>
          <p:nvPr>
            <p:ph type="title"/>
          </p:nvPr>
        </p:nvSpPr>
        <p:spPr/>
        <p:txBody>
          <a:bodyPr>
            <a:normAutofit fontScale="90000"/>
          </a:bodyPr>
          <a:lstStyle/>
          <a:p>
            <a:r>
              <a:rPr lang="tr-TR" dirty="0" smtClean="0"/>
              <a:t/>
            </a:r>
            <a:br>
              <a:rPr lang="tr-TR" dirty="0" smtClean="0"/>
            </a:br>
            <a:r>
              <a:rPr lang="tr-TR" sz="4000" dirty="0" smtClean="0">
                <a:solidFill>
                  <a:schemeClr val="bg1"/>
                </a:solidFill>
                <a:latin typeface="Times New Roman" pitchFamily="18" charset="0"/>
                <a:cs typeface="Times New Roman" pitchFamily="18" charset="0"/>
              </a:rPr>
              <a:t>Battal Gazi Mahallesi parke taş yol yapımı</a:t>
            </a:r>
            <a:r>
              <a:rPr lang="tr-TR" dirty="0" smtClean="0"/>
              <a:t/>
            </a:r>
            <a:br>
              <a:rPr lang="tr-TR" dirty="0" smtClean="0"/>
            </a:br>
            <a:endParaRPr lang="tr-TR" dirty="0"/>
          </a:p>
        </p:txBody>
      </p:sp>
    </p:spTree>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Battalgazi Mah. Yol\1 (5).jpg"/>
          <p:cNvPicPr>
            <a:picLocks noGrp="1"/>
          </p:cNvPicPr>
          <p:nvPr>
            <p:ph sz="quarter" idx="1"/>
          </p:nvPr>
        </p:nvPicPr>
        <p:blipFill>
          <a:blip r:embed="rId2" cstate="print"/>
          <a:srcRect/>
          <a:stretch>
            <a:fillRect/>
          </a:stretch>
        </p:blipFill>
        <p:spPr bwMode="auto">
          <a:xfrm>
            <a:off x="0" y="0"/>
            <a:ext cx="4214810" cy="6858000"/>
          </a:xfrm>
          <a:prstGeom prst="rect">
            <a:avLst/>
          </a:prstGeom>
          <a:noFill/>
          <a:ln w="9525">
            <a:noFill/>
            <a:miter lim="800000"/>
            <a:headEnd/>
            <a:tailEnd/>
          </a:ln>
        </p:spPr>
      </p:pic>
      <p:pic>
        <p:nvPicPr>
          <p:cNvPr id="5" name="4 Resim" descr="C:\Users\ersin\Pictures\2016 Battalgazi Mah. Yol\1 (7).jpg"/>
          <p:cNvPicPr/>
          <p:nvPr/>
        </p:nvPicPr>
        <p:blipFill>
          <a:blip r:embed="rId3" cstate="print"/>
          <a:srcRect/>
          <a:stretch>
            <a:fillRect/>
          </a:stretch>
        </p:blipFill>
        <p:spPr bwMode="auto">
          <a:xfrm>
            <a:off x="4214810" y="0"/>
            <a:ext cx="4929190" cy="6858000"/>
          </a:xfrm>
          <a:prstGeom prst="rect">
            <a:avLst/>
          </a:prstGeom>
          <a:noFill/>
          <a:ln w="9525">
            <a:noFill/>
            <a:miter lim="800000"/>
            <a:headEnd/>
            <a:tailEnd/>
          </a:ln>
        </p:spPr>
      </p:pic>
    </p:spTree>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b="1" dirty="0" smtClean="0">
                <a:solidFill>
                  <a:schemeClr val="tx1"/>
                </a:solidFill>
                <a:latin typeface="Times New Roman" pitchFamily="18" charset="0"/>
                <a:cs typeface="Times New Roman" pitchFamily="18" charset="0"/>
              </a:rPr>
              <a:t/>
            </a:r>
            <a:br>
              <a:rPr lang="tr-TR" b="1" dirty="0" smtClean="0">
                <a:solidFill>
                  <a:schemeClr val="tx1"/>
                </a:solidFill>
                <a:latin typeface="Times New Roman" pitchFamily="18" charset="0"/>
                <a:cs typeface="Times New Roman" pitchFamily="18" charset="0"/>
              </a:rPr>
            </a:br>
            <a:r>
              <a:rPr lang="tr-TR" b="1" dirty="0" smtClean="0">
                <a:solidFill>
                  <a:schemeClr val="tx1"/>
                </a:solidFill>
                <a:latin typeface="Times New Roman" pitchFamily="18" charset="0"/>
                <a:cs typeface="Times New Roman" pitchFamily="18" charset="0"/>
              </a:rPr>
              <a:t>Fatih Mahallesi parke yolar ;</a:t>
            </a:r>
            <a:r>
              <a:rPr lang="tr-TR" dirty="0" smtClean="0"/>
              <a:t/>
            </a:r>
            <a:br>
              <a:rPr lang="tr-TR" dirty="0" smtClean="0"/>
            </a:br>
            <a:endParaRPr lang="tr-TR" dirty="0"/>
          </a:p>
        </p:txBody>
      </p:sp>
      <p:pic>
        <p:nvPicPr>
          <p:cNvPr id="4" name="3 İçerik Yer Tutucusu" descr="C:\Users\ersin\Pictures\2016 Fatih Mah. Yol\1 (1).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Fatih Mah. Yol\1 (2).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algn="ctr"/>
            <a:r>
              <a:rPr lang="tr-TR" sz="4000" dirty="0" smtClean="0"/>
              <a:t>BAŞKAN YARDIMCISI GÖREVLERİ </a:t>
            </a:r>
            <a:endParaRPr lang="tr-TR" sz="4000" dirty="0"/>
          </a:p>
        </p:txBody>
      </p:sp>
      <p:sp>
        <p:nvSpPr>
          <p:cNvPr id="3" name="İçerik Yer Tutucusu 2"/>
          <p:cNvSpPr>
            <a:spLocks noGrp="1"/>
          </p:cNvSpPr>
          <p:nvPr>
            <p:ph idx="1"/>
          </p:nvPr>
        </p:nvSpPr>
        <p:spPr/>
        <p:txBody>
          <a:bodyPr>
            <a:normAutofit lnSpcReduction="10000"/>
          </a:bodyPr>
          <a:lstStyle/>
          <a:p>
            <a:pPr algn="just"/>
            <a:r>
              <a:rPr lang="tr-TR" dirty="0" smtClean="0"/>
              <a:t>Belediye Başkanının Görev verdiği yetki çerçevesinde Belediye İşlerini Takip etmek, Daire içi ve daire Dışında personelin yaptıkları İşleri yerinde  Takip etmek, Gerekli kontrol Görevleri yapmak ve Belediye Başkanını bilgilendirmek</a:t>
            </a:r>
          </a:p>
          <a:p>
            <a:pPr algn="just"/>
            <a:r>
              <a:rPr lang="tr-TR" dirty="0" smtClean="0"/>
              <a:t>Belediye Hizmetleri olarak yapılan Yapım , Alım ve Hizmet Alımlarının yerinde gerekli </a:t>
            </a:r>
            <a:r>
              <a:rPr lang="tr-TR" dirty="0" err="1" smtClean="0"/>
              <a:t>kontrolları</a:t>
            </a:r>
            <a:r>
              <a:rPr lang="tr-TR" dirty="0" smtClean="0"/>
              <a:t> yaparak Belediye Başkanını bilgilendirmek.</a:t>
            </a:r>
          </a:p>
          <a:p>
            <a:pPr algn="just"/>
            <a:r>
              <a:rPr lang="tr-TR" dirty="0" smtClean="0"/>
              <a:t>Belediye Başkanına Danışmanlık yapmak, Daire Birim Amirleri ile Düzen ve İşleyiş hakkında gerekli işleri yapıp Belediye Başkanını Bilgilendirmek.</a:t>
            </a:r>
            <a:endParaRPr lang="tr-TR" dirty="0"/>
          </a:p>
        </p:txBody>
      </p:sp>
    </p:spTree>
    <p:extLst>
      <p:ext uri="{BB962C8B-B14F-4D97-AF65-F5344CB8AC3E}">
        <p14:creationId xmlns:p14="http://schemas.microsoft.com/office/powerpoint/2010/main" xmlns="" val="1876824183"/>
      </p:ext>
    </p:extLst>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Şekerpınar Mah. Yol\1 (3).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a:xfrm>
            <a:off x="0" y="500042"/>
            <a:ext cx="8229600" cy="642918"/>
          </a:xfrm>
        </p:spPr>
        <p:txBody>
          <a:bodyPr>
            <a:normAutofit fontScale="90000"/>
          </a:bodyPr>
          <a:lstStyle/>
          <a:p>
            <a:r>
              <a:rPr lang="tr-TR" b="1" dirty="0" smtClean="0">
                <a:solidFill>
                  <a:schemeClr val="tx1"/>
                </a:solidFill>
                <a:latin typeface="Times New Roman" pitchFamily="18" charset="0"/>
                <a:cs typeface="Times New Roman" pitchFamily="18" charset="0"/>
              </a:rPr>
              <a:t/>
            </a:r>
            <a:br>
              <a:rPr lang="tr-TR" b="1" dirty="0" smtClean="0">
                <a:solidFill>
                  <a:schemeClr val="tx1"/>
                </a:solidFill>
                <a:latin typeface="Times New Roman" pitchFamily="18" charset="0"/>
                <a:cs typeface="Times New Roman" pitchFamily="18" charset="0"/>
              </a:rPr>
            </a:br>
            <a:r>
              <a:rPr lang="tr-TR" sz="3900" b="1" dirty="0" smtClean="0">
                <a:solidFill>
                  <a:schemeClr val="tx1"/>
                </a:solidFill>
                <a:latin typeface="Times New Roman" pitchFamily="18" charset="0"/>
                <a:cs typeface="Times New Roman" pitchFamily="18" charset="0"/>
              </a:rPr>
              <a:t>Şeker Pınar Mahallesi Parke yollar ;</a:t>
            </a:r>
            <a:r>
              <a:rPr lang="tr-TR" dirty="0" smtClean="0"/>
              <a:t/>
            </a:r>
            <a:br>
              <a:rPr lang="tr-TR" dirty="0" smtClean="0"/>
            </a:br>
            <a:endParaRPr lang="tr-TR" dirty="0"/>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Şekerpınar Mah. Yol\1 (2).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pPr algn="ctr"/>
            <a:r>
              <a:rPr lang="tr-TR" sz="4800" b="1" i="1" dirty="0" smtClean="0">
                <a:solidFill>
                  <a:srgbClr val="FF0000"/>
                </a:solidFill>
                <a:latin typeface="Algerian" panose="04020705040A02060702" pitchFamily="82" charset="0"/>
              </a:rPr>
              <a:t>SU İŞLERİ ŞEFİ  </a:t>
            </a:r>
            <a:br>
              <a:rPr lang="tr-TR" sz="4800" b="1" i="1" dirty="0" smtClean="0">
                <a:solidFill>
                  <a:srgbClr val="FF0000"/>
                </a:solidFill>
                <a:latin typeface="Algerian" panose="04020705040A02060702" pitchFamily="82" charset="0"/>
              </a:rPr>
            </a:br>
            <a:r>
              <a:rPr lang="tr-TR" sz="4800" b="1" i="1" dirty="0" smtClean="0">
                <a:solidFill>
                  <a:srgbClr val="FF0000"/>
                </a:solidFill>
                <a:latin typeface="Algerian" panose="04020705040A02060702" pitchFamily="82" charset="0"/>
              </a:rPr>
              <a:t>MUSTAFA GÖNÜLALAN </a:t>
            </a:r>
            <a:endParaRPr lang="tr-TR" sz="4800" b="1" i="1" dirty="0">
              <a:solidFill>
                <a:srgbClr val="FF0000"/>
              </a:solidFill>
              <a:latin typeface="Algerian" panose="04020705040A02060702" pitchFamily="82"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00100" y="1882378"/>
            <a:ext cx="7460332" cy="4570957"/>
          </a:xfrm>
        </p:spPr>
      </p:pic>
    </p:spTree>
    <p:extLst>
      <p:ext uri="{BB962C8B-B14F-4D97-AF65-F5344CB8AC3E}">
        <p14:creationId xmlns:p14="http://schemas.microsoft.com/office/powerpoint/2010/main" xmlns="" val="757012318"/>
      </p:ext>
    </p:extLst>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2019 Arşiv\Bez Çanta Dağıtımı 04.01.2019\IMG_679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Başlık 1"/>
          <p:cNvSpPr>
            <a:spLocks noGrp="1"/>
          </p:cNvSpPr>
          <p:nvPr>
            <p:ph type="title"/>
          </p:nvPr>
        </p:nvSpPr>
        <p:spPr>
          <a:xfrm>
            <a:off x="0" y="0"/>
            <a:ext cx="9144000" cy="780696"/>
          </a:xfrm>
        </p:spPr>
        <p:txBody>
          <a:bodyPr>
            <a:normAutofit fontScale="90000"/>
          </a:bodyPr>
          <a:lstStyle/>
          <a:p>
            <a:pPr algn="ctr"/>
            <a:r>
              <a:rPr lang="tr-TR" b="1" dirty="0"/>
              <a:t>SU İŞLERİ ŞEFLİĞİ</a:t>
            </a:r>
          </a:p>
        </p:txBody>
      </p:sp>
    </p:spTree>
    <p:extLst>
      <p:ext uri="{BB962C8B-B14F-4D97-AF65-F5344CB8AC3E}">
        <p14:creationId xmlns:p14="http://schemas.microsoft.com/office/powerpoint/2010/main" xmlns="" val="3995524102"/>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a:xfrm>
            <a:off x="0" y="1214422"/>
            <a:ext cx="9144000" cy="5110178"/>
          </a:xfrm>
        </p:spPr>
        <p:txBody>
          <a:bodyPr>
            <a:normAutofit/>
          </a:bodyPr>
          <a:lstStyle/>
          <a:p>
            <a:pPr algn="just"/>
            <a:r>
              <a:rPr lang="tr-TR" sz="3200" dirty="0" smtClean="0">
                <a:latin typeface="Times New Roman" pitchFamily="18" charset="0"/>
                <a:cs typeface="Times New Roman" pitchFamily="18" charset="0"/>
              </a:rPr>
              <a:t>İmar planımıza yeni dahil edilen Galericiler sitesine ve Muhtelif Mahallelere içme suyu hattı yapılmıştır.  Her yıl olduğu gibi 2018 yılında da Çoğu ev abone arızası olmak üzere 480 adet su arızası tamiri ve kazı sonrası yol tamiri yapılmıştır. Devam etmekte olan Elektronik sayaç dönüşümü işinde 2018 yılı içerisinde 883 adet elektronik sayaç montajı yapılmıştır.</a:t>
            </a:r>
          </a:p>
          <a:p>
            <a:pPr algn="just"/>
            <a:endParaRPr lang="tr-TR" sz="2000" dirty="0" smtClean="0">
              <a:latin typeface="Times New Roman" pitchFamily="18" charset="0"/>
              <a:cs typeface="Times New Roman" pitchFamily="18" charset="0"/>
            </a:endParaRPr>
          </a:p>
          <a:p>
            <a:endParaRPr lang="tr-TR" dirty="0"/>
          </a:p>
        </p:txBody>
      </p:sp>
    </p:spTree>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pPr algn="ctr"/>
            <a:r>
              <a:rPr lang="tr-TR" b="1" dirty="0" smtClean="0">
                <a:solidFill>
                  <a:schemeClr val="tx1"/>
                </a:solidFill>
                <a:latin typeface="Times New Roman" pitchFamily="18" charset="0"/>
                <a:cs typeface="Times New Roman" pitchFamily="18" charset="0"/>
              </a:rPr>
              <a:t>TEMİZLİK İŞLERİ;</a:t>
            </a:r>
            <a:endParaRPr lang="tr-TR" dirty="0">
              <a:solidFill>
                <a:schemeClr val="tx1"/>
              </a:solidFill>
              <a:latin typeface="Times New Roman" pitchFamily="18" charset="0"/>
              <a:cs typeface="Times New Roman" pitchFamily="18" charset="0"/>
            </a:endParaRPr>
          </a:p>
        </p:txBody>
      </p:sp>
      <p:sp>
        <p:nvSpPr>
          <p:cNvPr id="3" name="2 İçerik Yer Tutucusu"/>
          <p:cNvSpPr>
            <a:spLocks noGrp="1"/>
          </p:cNvSpPr>
          <p:nvPr>
            <p:ph sz="quarter" idx="1"/>
          </p:nvPr>
        </p:nvSpPr>
        <p:spPr>
          <a:xfrm>
            <a:off x="285720" y="2000240"/>
            <a:ext cx="8501122" cy="4324360"/>
          </a:xfrm>
        </p:spPr>
        <p:txBody>
          <a:bodyPr>
            <a:normAutofit/>
          </a:bodyPr>
          <a:lstStyle/>
          <a:p>
            <a:pPr algn="just"/>
            <a:endParaRPr lang="tr-TR" sz="2000" dirty="0" smtClean="0">
              <a:latin typeface="Times New Roman" pitchFamily="18" charset="0"/>
              <a:cs typeface="Times New Roman" pitchFamily="18" charset="0"/>
            </a:endParaRPr>
          </a:p>
          <a:p>
            <a:pPr algn="just"/>
            <a:r>
              <a:rPr lang="tr-TR" sz="3600" dirty="0" smtClean="0">
                <a:latin typeface="Times New Roman" pitchFamily="18" charset="0"/>
                <a:cs typeface="Times New Roman" pitchFamily="18" charset="0"/>
              </a:rPr>
              <a:t>İlçe içinden geçen DSİ kanalının rutin dönem temizlikleri yapıldı. Çöp konteynerlerinden düzenli çöp alımı ve günlük kül toplama işlemleri yapıldı.</a:t>
            </a:r>
          </a:p>
          <a:p>
            <a:pPr algn="just"/>
            <a:endParaRPr lang="tr-TR" sz="2000" dirty="0">
              <a:latin typeface="Times New Roman" pitchFamily="18" charset="0"/>
              <a:cs typeface="Times New Roman" pitchFamily="18" charset="0"/>
            </a:endParaRP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DSİ Kanal Temizliği 06.10.2015\IMG_0215.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a:xfrm>
            <a:off x="214282" y="285728"/>
            <a:ext cx="8229600" cy="1143000"/>
          </a:xfrm>
        </p:spPr>
        <p:txBody>
          <a:bodyPr/>
          <a:lstStyle/>
          <a:p>
            <a:r>
              <a:rPr lang="tr-TR" dirty="0" smtClean="0">
                <a:solidFill>
                  <a:schemeClr val="bg1"/>
                </a:solidFill>
                <a:latin typeface="Times New Roman" pitchFamily="18" charset="0"/>
                <a:cs typeface="Times New Roman" pitchFamily="18" charset="0"/>
              </a:rPr>
              <a:t>DSİ kanal temizliği</a:t>
            </a:r>
            <a:endParaRPr lang="tr-TR" dirty="0">
              <a:solidFill>
                <a:schemeClr val="bg1"/>
              </a:solidFill>
              <a:latin typeface="Times New Roman" pitchFamily="18" charset="0"/>
              <a:cs typeface="Times New Roman" pitchFamily="18" charset="0"/>
            </a:endParaRPr>
          </a:p>
        </p:txBody>
      </p:sp>
    </p:spTree>
  </p:cSld>
  <p:clrMapOvr>
    <a:masterClrMapping/>
  </p:clrMapOvr>
  <p:transitio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DSİ Kanal Temizliği 06.10.2015\IMG_0231.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p:txBody>
          <a:bodyPr/>
          <a:lstStyle/>
          <a:p>
            <a:r>
              <a:rPr lang="tr-TR" dirty="0" smtClean="0">
                <a:solidFill>
                  <a:schemeClr val="tx1"/>
                </a:solidFill>
                <a:latin typeface="Times New Roman" pitchFamily="18" charset="0"/>
                <a:cs typeface="Times New Roman" pitchFamily="18" charset="0"/>
              </a:rPr>
              <a:t>DSİ Kanal Temizliği</a:t>
            </a:r>
            <a:endParaRPr lang="tr-TR" dirty="0">
              <a:solidFill>
                <a:schemeClr val="tx1"/>
              </a:solidFill>
              <a:latin typeface="Times New Roman" pitchFamily="18" charset="0"/>
              <a:cs typeface="Times New Roman" pitchFamily="18" charset="0"/>
            </a:endParaRPr>
          </a:p>
        </p:txBody>
      </p:sp>
    </p:spTree>
  </p:cSld>
  <p:clrMapOvr>
    <a:masterClrMapping/>
  </p:clrMapOvr>
  <p:transitio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Temizlik Çalışmaları\1 (1).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p:txBody>
          <a:bodyPr>
            <a:normAutofit/>
          </a:bodyPr>
          <a:lstStyle/>
          <a:p>
            <a:r>
              <a:rPr lang="tr-TR" dirty="0" smtClean="0">
                <a:solidFill>
                  <a:schemeClr val="bg1"/>
                </a:solidFill>
                <a:latin typeface="Times New Roman" pitchFamily="18" charset="0"/>
                <a:cs typeface="Times New Roman" pitchFamily="18" charset="0"/>
              </a:rPr>
              <a:t>Şehir içi temizlik</a:t>
            </a:r>
            <a:endParaRPr lang="tr-TR" dirty="0">
              <a:solidFill>
                <a:schemeClr val="bg1"/>
              </a:solidFill>
              <a:latin typeface="Times New Roman" pitchFamily="18" charset="0"/>
              <a:cs typeface="Times New Roman" pitchFamily="18" charset="0"/>
            </a:endParaRPr>
          </a:p>
        </p:txBody>
      </p:sp>
    </p:spTree>
  </p:cSld>
  <p:clrMapOvr>
    <a:masterClrMapping/>
  </p:clrMapOvr>
  <p:transition spd="slow"/>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Temizlik Çalışmaları\1 (5).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1 Başlık"/>
          <p:cNvSpPr>
            <a:spLocks noGrp="1"/>
          </p:cNvSpPr>
          <p:nvPr>
            <p:ph type="title"/>
          </p:nvPr>
        </p:nvSpPr>
        <p:spPr/>
        <p:txBody>
          <a:bodyPr>
            <a:normAutofit/>
          </a:bodyPr>
          <a:lstStyle/>
          <a:p>
            <a:r>
              <a:rPr lang="tr-TR" dirty="0" smtClean="0">
                <a:solidFill>
                  <a:schemeClr val="bg1"/>
                </a:solidFill>
                <a:latin typeface="Times New Roman" pitchFamily="18" charset="0"/>
                <a:cs typeface="Times New Roman" pitchFamily="18" charset="0"/>
              </a:rPr>
              <a:t>Şehir içi temizlik</a:t>
            </a:r>
            <a:endParaRPr lang="tr-TR" dirty="0">
              <a:solidFill>
                <a:schemeClr val="bg1"/>
              </a:solidFill>
              <a:latin typeface="Times New Roman" pitchFamily="18" charset="0"/>
              <a:cs typeface="Times New Roman" pitchFamily="18"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smtClean="0"/>
              <a:t>YAZI İŞLERİ MÜDÜRLÜĞÜ</a:t>
            </a:r>
            <a:endParaRPr lang="tr-TR"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377334" y="1668515"/>
            <a:ext cx="4389332" cy="438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308777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endParaRPr lang="tr-TR"/>
          </a:p>
        </p:txBody>
      </p:sp>
      <p:pic>
        <p:nvPicPr>
          <p:cNvPr id="4" name="3 Resim" descr="C:\Users\ersin\Pictures\2016 K.Karabekir Kanalizasyon\IMG_9265.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sz="quarter" idx="1"/>
          </p:nvPr>
        </p:nvSpPr>
        <p:spPr/>
        <p:txBody>
          <a:bodyPr/>
          <a:lstStyle/>
          <a:p>
            <a:endParaRPr lang="tr-TR"/>
          </a:p>
        </p:txBody>
      </p:sp>
      <p:pic>
        <p:nvPicPr>
          <p:cNvPr id="4" name="3 Resim" descr="C:\Users\ersin\Pictures\2016 K.Karabekir Kanalizasyon\IMG_9268.JPG"/>
          <p:cNvPicPr/>
          <p:nvPr/>
        </p:nvPicPr>
        <p:blipFill>
          <a:blip r:embed="rId2" cstate="print"/>
          <a:srcRect/>
          <a:stretch>
            <a:fillRect/>
          </a:stretch>
        </p:blipFill>
        <p:spPr bwMode="auto">
          <a:xfrm>
            <a:off x="0" y="1510652"/>
            <a:ext cx="9144000" cy="5347348"/>
          </a:xfrm>
          <a:prstGeom prst="rect">
            <a:avLst/>
          </a:prstGeom>
          <a:noFill/>
          <a:ln w="9525">
            <a:noFill/>
            <a:miter lim="800000"/>
            <a:headEnd/>
            <a:tailEnd/>
          </a:ln>
        </p:spPr>
      </p:pic>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solidFill>
                  <a:schemeClr val="tx1"/>
                </a:solidFill>
                <a:latin typeface="Times New Roman" pitchFamily="18" charset="0"/>
                <a:cs typeface="Times New Roman" pitchFamily="18" charset="0"/>
              </a:rPr>
              <a:t>KANALİZASYON TAMİRLERİ</a:t>
            </a:r>
            <a:r>
              <a:rPr lang="tr-TR" dirty="0" smtClean="0">
                <a:solidFill>
                  <a:schemeClr val="tx1"/>
                </a:solidFill>
                <a:latin typeface="Times New Roman" pitchFamily="18" charset="0"/>
                <a:cs typeface="Times New Roman" pitchFamily="18" charset="0"/>
              </a:rPr>
              <a:t> </a:t>
            </a:r>
            <a:endParaRPr lang="tr-TR" dirty="0">
              <a:solidFill>
                <a:schemeClr val="tx1"/>
              </a:solidFill>
              <a:latin typeface="Times New Roman" pitchFamily="18" charset="0"/>
              <a:cs typeface="Times New Roman" pitchFamily="18" charset="0"/>
            </a:endParaRPr>
          </a:p>
        </p:txBody>
      </p:sp>
      <p:sp>
        <p:nvSpPr>
          <p:cNvPr id="3" name="2 İçerik Yer Tutucusu"/>
          <p:cNvSpPr>
            <a:spLocks noGrp="1"/>
          </p:cNvSpPr>
          <p:nvPr>
            <p:ph sz="quarter" idx="1"/>
          </p:nvPr>
        </p:nvSpPr>
        <p:spPr/>
        <p:txBody>
          <a:bodyPr/>
          <a:lstStyle/>
          <a:p>
            <a:pPr algn="just"/>
            <a:r>
              <a:rPr lang="tr-TR" sz="3200" dirty="0" smtClean="0">
                <a:latin typeface="Times New Roman" pitchFamily="18" charset="0"/>
                <a:cs typeface="Times New Roman" pitchFamily="18" charset="0"/>
              </a:rPr>
              <a:t>İlçemizin hemen her mahallesinde 2018 Yılı içerisinde meydana gelen kanalizasyon tıkanıklığı ve arızaları şeklinde olmak üzere toplam 42 adet kanalizasyon tamiri yapılmıştır. Tüm tamirler yol bozulmasına neden olduğu için hemen ardından bozulan yolun tamiri de yapılmıştır.</a:t>
            </a:r>
          </a:p>
          <a:p>
            <a:endParaRPr lang="tr-TR" dirty="0"/>
          </a:p>
        </p:txBody>
      </p:sp>
    </p:spTree>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Kanalizasyon Çalışmaları\IMG_4496.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E:\İl Koordinasyon\Kanalizasyon Çalışmaları\IMG_7311.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000" b="1" dirty="0" smtClean="0">
                <a:solidFill>
                  <a:schemeClr val="tx1"/>
                </a:solidFill>
                <a:latin typeface="Times New Roman" pitchFamily="18" charset="0"/>
                <a:cs typeface="Times New Roman" pitchFamily="18" charset="0"/>
              </a:rPr>
              <a:t>GALERİCİLER SİTESİ İNŞAATI ;</a:t>
            </a:r>
            <a:endParaRPr lang="tr-TR" sz="4000" dirty="0">
              <a:solidFill>
                <a:schemeClr val="tx1"/>
              </a:solidFill>
              <a:latin typeface="Times New Roman" pitchFamily="18" charset="0"/>
              <a:cs typeface="Times New Roman" pitchFamily="18" charset="0"/>
            </a:endParaRPr>
          </a:p>
        </p:txBody>
      </p:sp>
      <p:sp>
        <p:nvSpPr>
          <p:cNvPr id="3" name="2 İçerik Yer Tutucusu"/>
          <p:cNvSpPr>
            <a:spLocks noGrp="1"/>
          </p:cNvSpPr>
          <p:nvPr>
            <p:ph sz="quarter" idx="1"/>
          </p:nvPr>
        </p:nvSpPr>
        <p:spPr/>
        <p:txBody>
          <a:bodyPr/>
          <a:lstStyle/>
          <a:p>
            <a:pPr algn="just"/>
            <a:r>
              <a:rPr lang="tr-TR" sz="3600" dirty="0" smtClean="0">
                <a:latin typeface="Times New Roman" pitchFamily="18" charset="0"/>
                <a:cs typeface="Times New Roman" pitchFamily="18" charset="0"/>
              </a:rPr>
              <a:t>İlçemizin en önemli sorunlarından olan Galericiler sitesinin ve Yeni Terminalinin yeri  İmar planımıza dahil edilmiş  ve devamında Galericiler sitesinin inşaatına başlanmıştır.</a:t>
            </a:r>
          </a:p>
          <a:p>
            <a:endParaRPr lang="tr-TR" dirty="0"/>
          </a:p>
        </p:txBody>
      </p:sp>
    </p:spTree>
  </p:cSld>
  <p:clrMapOvr>
    <a:masterClrMapping/>
  </p:clrMapOvr>
  <p:transitio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4000" b="1" dirty="0" smtClean="0">
                <a:solidFill>
                  <a:schemeClr val="tx1"/>
                </a:solidFill>
                <a:latin typeface="Times New Roman" pitchFamily="18" charset="0"/>
                <a:cs typeface="Times New Roman" pitchFamily="18" charset="0"/>
              </a:rPr>
              <a:t>PARK YAPIMI ;</a:t>
            </a:r>
            <a:endParaRPr lang="tr-TR" sz="4000" dirty="0">
              <a:solidFill>
                <a:schemeClr val="tx1"/>
              </a:solidFill>
              <a:latin typeface="Times New Roman" pitchFamily="18" charset="0"/>
              <a:cs typeface="Times New Roman" pitchFamily="18" charset="0"/>
            </a:endParaRPr>
          </a:p>
        </p:txBody>
      </p:sp>
      <p:sp>
        <p:nvSpPr>
          <p:cNvPr id="3" name="2 İçerik Yer Tutucusu"/>
          <p:cNvSpPr>
            <a:spLocks noGrp="1"/>
          </p:cNvSpPr>
          <p:nvPr>
            <p:ph sz="quarter" idx="1"/>
          </p:nvPr>
        </p:nvSpPr>
        <p:spPr/>
        <p:txBody>
          <a:bodyPr>
            <a:normAutofit/>
          </a:bodyPr>
          <a:lstStyle/>
          <a:p>
            <a:pPr algn="just"/>
            <a:r>
              <a:rPr lang="tr-TR" sz="3600" dirty="0" smtClean="0">
                <a:latin typeface="Times New Roman" pitchFamily="18" charset="0"/>
                <a:cs typeface="Times New Roman" pitchFamily="18" charset="0"/>
              </a:rPr>
              <a:t>İlçemizin Muhtelif  Mahallerinde  3  adet yeni park yapılmıştır.</a:t>
            </a:r>
            <a:endParaRPr lang="tr-TR" sz="3600" dirty="0">
              <a:latin typeface="Times New Roman" pitchFamily="18" charset="0"/>
              <a:cs typeface="Times New Roman" pitchFamily="18" charset="0"/>
            </a:endParaRP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K.Karabekir Park\IMG_4575.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6 K.Karabekir Park\IMG_4572.JPG"/>
          <p:cNvPicPr>
            <a:picLocks noGrp="1"/>
          </p:cNvPicPr>
          <p:nvPr>
            <p:ph sz="quarter"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C:\Users\ersin\Pictures\2017 AÇILAN YOLLAR\IMG_7445.JPG"/>
          <p:cNvPicPr>
            <a:picLocks noGrp="1"/>
          </p:cNvPicPr>
          <p:nvPr>
            <p:ph sz="quarter" idx="1"/>
          </p:nvPr>
        </p:nvPicPr>
        <p:blipFill>
          <a:blip r:embed="rId2"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2018 Arşiv\Yeni klasör (30)\IMG_0134.JPG"/>
          <p:cNvPicPr>
            <a:picLocks noChangeAspect="1" noChangeArrowheads="1"/>
          </p:cNvPicPr>
          <p:nvPr/>
        </p:nvPicPr>
        <p:blipFill>
          <a:blip r:embed="rId2" cstate="print"/>
          <a:srcRect/>
          <a:stretch>
            <a:fillRect/>
          </a:stretch>
        </p:blipFill>
        <p:spPr bwMode="auto">
          <a:xfrm>
            <a:off x="0" y="-171400"/>
            <a:ext cx="9144000" cy="7029400"/>
          </a:xfrm>
          <a:prstGeom prst="rect">
            <a:avLst/>
          </a:prstGeom>
          <a:noFill/>
        </p:spPr>
      </p:pic>
      <p:sp>
        <p:nvSpPr>
          <p:cNvPr id="3" name="Başlık 1"/>
          <p:cNvSpPr txBox="1">
            <a:spLocks/>
          </p:cNvSpPr>
          <p:nvPr/>
        </p:nvSpPr>
        <p:spPr>
          <a:xfrm>
            <a:off x="827584" y="5387975"/>
            <a:ext cx="7772400" cy="1470025"/>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smtClean="0">
                <a:ln>
                  <a:noFill/>
                </a:ln>
                <a:solidFill>
                  <a:schemeClr val="bg1"/>
                </a:solidFill>
                <a:effectLst/>
                <a:uLnTx/>
                <a:uFillTx/>
                <a:latin typeface="+mj-lt"/>
                <a:ea typeface="+mj-ea"/>
                <a:cs typeface="+mj-cs"/>
              </a:rPr>
              <a:t>Erdal AKCELEP</a:t>
            </a:r>
          </a:p>
          <a:p>
            <a:pPr marL="0" marR="0" lvl="0" indent="0" algn="ctr" defTabSz="914400" rtl="0" eaLnBrk="1" fontAlgn="auto" latinLnBrk="0" hangingPunct="1">
              <a:lnSpc>
                <a:spcPct val="100000"/>
              </a:lnSpc>
              <a:spcBef>
                <a:spcPct val="0"/>
              </a:spcBef>
              <a:spcAft>
                <a:spcPts val="0"/>
              </a:spcAft>
              <a:buClrTx/>
              <a:buSzTx/>
              <a:buFontTx/>
              <a:buNone/>
              <a:tabLst/>
              <a:defRPr/>
            </a:pPr>
            <a:r>
              <a:rPr lang="tr-TR" sz="4400" dirty="0" smtClean="0">
                <a:solidFill>
                  <a:schemeClr val="bg1"/>
                </a:solidFill>
                <a:latin typeface="+mj-lt"/>
                <a:ea typeface="+mj-ea"/>
                <a:cs typeface="+mj-cs"/>
              </a:rPr>
              <a:t>Yazı İşleri Müdürü</a:t>
            </a:r>
            <a:endParaRPr kumimoji="0" lang="tr-TR"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5 İçerik Yer Tutucusu"/>
          <p:cNvSpPr>
            <a:spLocks noGrp="1"/>
          </p:cNvSpPr>
          <p:nvPr>
            <p:ph idx="1"/>
          </p:nvPr>
        </p:nvSpPr>
        <p:spPr/>
        <p:txBody>
          <a:bodyPr/>
          <a:lstStyle/>
          <a:p>
            <a:r>
              <a:rPr lang="tr-TR" dirty="0" smtClean="0"/>
              <a:t>  </a:t>
            </a:r>
            <a:endParaRPr lang="tr-TR" dirty="0"/>
          </a:p>
        </p:txBody>
      </p:sp>
    </p:spTree>
  </p:cSld>
  <p:clrMapOvr>
    <a:masterClrMapping/>
  </p:clrMapOvr>
  <p:transition spd="slow"/>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52" y="571480"/>
            <a:ext cx="7033414" cy="5849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514044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14290"/>
            <a:ext cx="8229600" cy="1143000"/>
          </a:xfrm>
        </p:spPr>
        <p:txBody>
          <a:bodyPr>
            <a:noAutofit/>
          </a:bodyPr>
          <a:lstStyle/>
          <a:p>
            <a:pPr algn="ctr"/>
            <a:r>
              <a:rPr lang="tr-TR" sz="4000" dirty="0" smtClean="0"/>
              <a:t>PARK  BAHÇELER MÜDÜRÜ </a:t>
            </a:r>
            <a:br>
              <a:rPr lang="tr-TR" sz="4000" dirty="0" smtClean="0"/>
            </a:br>
            <a:r>
              <a:rPr lang="tr-TR" sz="4000" dirty="0" smtClean="0"/>
              <a:t>MEHMET TATLI</a:t>
            </a:r>
            <a:endParaRPr lang="tr-TR" sz="4000" dirty="0"/>
          </a:p>
        </p:txBody>
      </p:sp>
      <p:pic>
        <p:nvPicPr>
          <p:cNvPr id="4098" name="Picture 2" descr="\\10.66.52.3\f\f\YAZI İŞLERİ\IMG_3330.JPG"/>
          <p:cNvPicPr>
            <a:picLocks noGrp="1" noChangeAspect="1" noChangeArrowheads="1"/>
          </p:cNvPicPr>
          <p:nvPr>
            <p:ph idx="1"/>
          </p:nvPr>
        </p:nvPicPr>
        <p:blipFill>
          <a:blip r:embed="rId2" cstate="print"/>
          <a:stretch>
            <a:fillRect/>
          </a:stretch>
        </p:blipFill>
        <p:spPr bwMode="auto">
          <a:xfrm>
            <a:off x="428596" y="1558114"/>
            <a:ext cx="8072494" cy="5014157"/>
          </a:xfrm>
          <a:prstGeom prst="rect">
            <a:avLst/>
          </a:prstGeom>
          <a:noFill/>
        </p:spPr>
      </p:pic>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14290"/>
            <a:ext cx="9144000" cy="1143000"/>
          </a:xfrm>
        </p:spPr>
        <p:txBody>
          <a:bodyPr>
            <a:normAutofit/>
          </a:bodyPr>
          <a:lstStyle/>
          <a:p>
            <a:r>
              <a:rPr lang="tr-TR" sz="4000" dirty="0" smtClean="0"/>
              <a:t>PARK BAHÇELER MÜDÜRLÜĞÜ</a:t>
            </a:r>
            <a:endParaRPr lang="tr-TR" sz="4000" dirty="0"/>
          </a:p>
        </p:txBody>
      </p:sp>
      <p:sp>
        <p:nvSpPr>
          <p:cNvPr id="9" name="8 İçerik Yer Tutucusu"/>
          <p:cNvSpPr>
            <a:spLocks noGrp="1"/>
          </p:cNvSpPr>
          <p:nvPr>
            <p:ph idx="1"/>
          </p:nvPr>
        </p:nvSpPr>
        <p:spPr>
          <a:xfrm>
            <a:off x="0" y="1935480"/>
            <a:ext cx="8786842" cy="4389120"/>
          </a:xfrm>
        </p:spPr>
        <p:txBody>
          <a:bodyPr/>
          <a:lstStyle/>
          <a:p>
            <a:pPr>
              <a:buNone/>
            </a:pPr>
            <a:r>
              <a:rPr lang="tr-TR" dirty="0" smtClean="0"/>
              <a:t>2015 Tarihinin 11. ayında kurulan müdürlüğümüz çalışmalarına hızla başlamış olup ilçemizdeki yol ve kanal temizlikleri yapılmış olup;</a:t>
            </a:r>
          </a:p>
          <a:p>
            <a:pPr>
              <a:buNone/>
            </a:pPr>
            <a:r>
              <a:rPr lang="tr-TR" dirty="0" smtClean="0"/>
              <a:t>İlçemiz mahalle yolları çevre düzenlemesi.</a:t>
            </a:r>
          </a:p>
          <a:p>
            <a:pPr>
              <a:buNone/>
            </a:pPr>
            <a:r>
              <a:rPr lang="tr-TR" dirty="0" smtClean="0"/>
              <a:t>İlçemizdeki kanalların hastalık ve pis koku yaymaması için temizlenmiştir.</a:t>
            </a:r>
            <a:endParaRPr lang="tr-TR" dirty="0"/>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66.52.3\f\f\Bilgi İşlem\Ali\IMG_5078.JPG"/>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p:spPr>
      </p:pic>
      <p:sp>
        <p:nvSpPr>
          <p:cNvPr id="2" name="1 Başlık"/>
          <p:cNvSpPr>
            <a:spLocks noGrp="1"/>
          </p:cNvSpPr>
          <p:nvPr>
            <p:ph type="title"/>
          </p:nvPr>
        </p:nvSpPr>
        <p:spPr>
          <a:xfrm>
            <a:off x="571472" y="0"/>
            <a:ext cx="8229600" cy="1143000"/>
          </a:xfrm>
        </p:spPr>
        <p:txBody>
          <a:bodyPr/>
          <a:lstStyle/>
          <a:p>
            <a:r>
              <a:rPr lang="tr-TR" dirty="0" smtClean="0"/>
              <a:t>   KANAL TEMİZİLİĞİ</a:t>
            </a:r>
            <a:endParaRPr lang="tr-TR" dirty="0"/>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4" descr="\\10.66.52.3\f\f\Bilgi İşlem\Ali\IMG_5072.JPG"/>
          <p:cNvPicPr>
            <a:picLocks noGrp="1" noChangeAspect="1" noChangeArrowheads="1"/>
          </p:cNvPicPr>
          <p:nvPr>
            <p:ph idx="1"/>
          </p:nvPr>
        </p:nvPicPr>
        <p:blipFill>
          <a:blip r:embed="rId2" cstate="print"/>
          <a:srcRect/>
          <a:stretch>
            <a:fillRect/>
          </a:stretch>
        </p:blipFill>
        <p:spPr bwMode="auto">
          <a:xfrm>
            <a:off x="0" y="-1"/>
            <a:ext cx="9144000" cy="6858001"/>
          </a:xfrm>
          <a:prstGeom prst="rect">
            <a:avLst/>
          </a:prstGeom>
          <a:noFill/>
        </p:spPr>
      </p:pic>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Picture 2" descr="\\10.66.52.3\f\f\Bilgi İşlem\Ali\IMG-20160223-WA0000.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52" y="571480"/>
            <a:ext cx="7033414" cy="5849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45140441"/>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1368152"/>
          </a:xfrm>
        </p:spPr>
        <p:txBody>
          <a:bodyPr>
            <a:normAutofit fontScale="90000"/>
          </a:bodyPr>
          <a:lstStyle/>
          <a:p>
            <a:pPr algn="ctr"/>
            <a:r>
              <a:rPr lang="tr-TR" b="1" dirty="0" smtClean="0">
                <a:latin typeface="Algerian" panose="04020705040A02060702" pitchFamily="82" charset="0"/>
              </a:rPr>
              <a:t>İTFAİYE MÜDÜRÜ                    celal </a:t>
            </a:r>
            <a:r>
              <a:rPr lang="tr-TR" b="1" dirty="0" err="1" smtClean="0">
                <a:latin typeface="Algerian" panose="04020705040A02060702" pitchFamily="82" charset="0"/>
              </a:rPr>
              <a:t>ünal</a:t>
            </a:r>
            <a:endParaRPr lang="tr-TR" b="1" dirty="0">
              <a:latin typeface="Algerian" panose="04020705040A02060702" pitchFamily="82" charset="0"/>
            </a:endParaRPr>
          </a:p>
        </p:txBody>
      </p:sp>
      <p:pic>
        <p:nvPicPr>
          <p:cNvPr id="8194" name="Picture 2" descr="C:\Users\pro2000\Desktop\itfaiye\Yeni klasör\12553087_461777324010446_4680939962828467136_n.jpg"/>
          <p:cNvPicPr>
            <a:picLocks noChangeAspect="1" noChangeArrowheads="1"/>
          </p:cNvPicPr>
          <p:nvPr/>
        </p:nvPicPr>
        <p:blipFill>
          <a:blip r:embed="rId2" cstate="print"/>
          <a:srcRect/>
          <a:stretch>
            <a:fillRect/>
          </a:stretch>
        </p:blipFill>
        <p:spPr bwMode="auto">
          <a:xfrm>
            <a:off x="2214546" y="1643050"/>
            <a:ext cx="4929222" cy="4929222"/>
          </a:xfrm>
          <a:prstGeom prst="rect">
            <a:avLst/>
          </a:prstGeom>
          <a:noFill/>
        </p:spPr>
      </p:pic>
    </p:spTree>
    <p:extLst>
      <p:ext uri="{BB962C8B-B14F-4D97-AF65-F5344CB8AC3E}">
        <p14:creationId xmlns:p14="http://schemas.microsoft.com/office/powerpoint/2010/main" xmlns="" val="1469253443"/>
      </p:ext>
    </p:extLst>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İTFAİYE MÜDÜRLÜĞÜ</a:t>
            </a:r>
            <a:endParaRPr lang="tr-TR" dirty="0"/>
          </a:p>
        </p:txBody>
      </p:sp>
      <p:sp>
        <p:nvSpPr>
          <p:cNvPr id="3" name="İçerik Yer Tutucusu 2"/>
          <p:cNvSpPr>
            <a:spLocks noGrp="1"/>
          </p:cNvSpPr>
          <p:nvPr>
            <p:ph idx="1"/>
          </p:nvPr>
        </p:nvSpPr>
        <p:spPr/>
        <p:txBody>
          <a:bodyPr>
            <a:normAutofit fontScale="85000" lnSpcReduction="10000"/>
          </a:bodyPr>
          <a:lstStyle/>
          <a:p>
            <a:r>
              <a:rPr lang="tr-TR" dirty="0" smtClean="0"/>
              <a:t>SARIKAYA BELEDİYESİ İTFAİYE MÜDÜRLÜĞÜ</a:t>
            </a:r>
          </a:p>
          <a:p>
            <a:r>
              <a:rPr lang="tr-TR" dirty="0" smtClean="0"/>
              <a:t>1 KİŞİ İTFAİYE MÜDÜRÜ</a:t>
            </a:r>
          </a:p>
          <a:p>
            <a:r>
              <a:rPr lang="tr-TR" dirty="0" smtClean="0"/>
              <a:t>4 ŞOFÖR</a:t>
            </a:r>
          </a:p>
          <a:p>
            <a:r>
              <a:rPr lang="tr-TR" dirty="0" smtClean="0"/>
              <a:t>6 İTFAİYE ERİ OLMAK ÜZERE TOPLAM 11 PERSONEL İLE HİZMET VERMEKTEDİR.</a:t>
            </a:r>
          </a:p>
          <a:p>
            <a:r>
              <a:rPr lang="tr-TR" dirty="0" smtClean="0"/>
              <a:t>ARAÇ FİLOSUNDA :</a:t>
            </a:r>
          </a:p>
          <a:p>
            <a:r>
              <a:rPr lang="tr-TR" dirty="0" smtClean="0"/>
              <a:t>2 ADET 18 TONLUK SU TANKERİ</a:t>
            </a:r>
          </a:p>
          <a:p>
            <a:r>
              <a:rPr lang="tr-TR" dirty="0" smtClean="0"/>
              <a:t>1 ADET 4 TON SU KAPASİTELİ KAZA ARACI</a:t>
            </a:r>
          </a:p>
          <a:p>
            <a:r>
              <a:rPr lang="tr-TR" dirty="0" smtClean="0"/>
              <a:t>1 ADET 5 TON SU KAPASİTELİ MERDİVENLİ İTFAİYE ARACI</a:t>
            </a:r>
          </a:p>
          <a:p>
            <a:r>
              <a:rPr lang="tr-TR" dirty="0" smtClean="0"/>
              <a:t>1 ADET 15.MT YÜKSELEN ASANSÖR SİSTEMLİ KAMYONET OLMAK ÜZERE 5 ARAÇ BULUNMAKTADIR.</a:t>
            </a:r>
            <a:endParaRPr lang="tr-TR" dirty="0"/>
          </a:p>
        </p:txBody>
      </p:sp>
    </p:spTree>
    <p:extLst>
      <p:ext uri="{BB962C8B-B14F-4D97-AF65-F5344CB8AC3E}">
        <p14:creationId xmlns:p14="http://schemas.microsoft.com/office/powerpoint/2010/main" xmlns="" val="4169456988"/>
      </p:ext>
    </p:extLst>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ro2000\Desktop\itfaiye\Yeni klasör\11391670_849179101826858_9036759437765844555_n3.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836712"/>
            <a:ext cx="3034680" cy="5487888"/>
          </a:xfrm>
        </p:spPr>
        <p:txBody>
          <a:bodyPr>
            <a:normAutofit fontScale="92500" lnSpcReduction="10000"/>
          </a:bodyPr>
          <a:lstStyle/>
          <a:p>
            <a:pPr marL="0" indent="0">
              <a:buNone/>
            </a:pPr>
            <a:r>
              <a:rPr lang="tr-TR" b="1" i="1" dirty="0" smtClean="0"/>
              <a:t>Vizyon</a:t>
            </a:r>
            <a:endParaRPr lang="tr-TR" i="1" dirty="0" smtClean="0"/>
          </a:p>
          <a:p>
            <a:pPr marL="0" indent="0">
              <a:buNone/>
            </a:pPr>
            <a:r>
              <a:rPr lang="tr-TR" i="1" dirty="0" smtClean="0"/>
              <a:t>İlkesel </a:t>
            </a:r>
            <a:r>
              <a:rPr lang="tr-TR" i="1" dirty="0"/>
              <a:t>değerleri gözeten, kentin</a:t>
            </a:r>
          </a:p>
          <a:p>
            <a:pPr marL="0" indent="0">
              <a:buNone/>
            </a:pPr>
            <a:r>
              <a:rPr lang="tr-TR" i="1" dirty="0"/>
              <a:t>sosyal ve kültürel dokusu ile</a:t>
            </a:r>
          </a:p>
          <a:p>
            <a:pPr marL="0" indent="0">
              <a:buNone/>
            </a:pPr>
            <a:r>
              <a:rPr lang="tr-TR" i="1" dirty="0"/>
              <a:t>uyumlu, halkı tüm varlık değerlerinden</a:t>
            </a:r>
          </a:p>
          <a:p>
            <a:pPr marL="0" indent="0">
              <a:buNone/>
            </a:pPr>
            <a:r>
              <a:rPr lang="tr-TR" i="1" dirty="0"/>
              <a:t>faydalandıran, sürekli gelişime açık,</a:t>
            </a:r>
          </a:p>
          <a:p>
            <a:pPr marL="0" indent="0">
              <a:buNone/>
            </a:pPr>
            <a:r>
              <a:rPr lang="tr-TR" i="1" dirty="0"/>
              <a:t>şeffaf, adil, katılımcı, çekim merkezli</a:t>
            </a:r>
          </a:p>
          <a:p>
            <a:pPr marL="0" indent="0">
              <a:buNone/>
            </a:pPr>
            <a:r>
              <a:rPr lang="tr-TR" i="1" dirty="0"/>
              <a:t>model bir </a:t>
            </a:r>
            <a:r>
              <a:rPr lang="tr-TR" i="1" dirty="0" smtClean="0"/>
              <a:t>belediye ile halkına hizmet etmek.</a:t>
            </a:r>
            <a:endParaRPr lang="tr-TR" i="1" dirty="0"/>
          </a:p>
        </p:txBody>
      </p:sp>
      <p:sp>
        <p:nvSpPr>
          <p:cNvPr id="4" name="İçerik Yer Tutucusu 2"/>
          <p:cNvSpPr txBox="1">
            <a:spLocks/>
          </p:cNvSpPr>
          <p:nvPr/>
        </p:nvSpPr>
        <p:spPr>
          <a:xfrm>
            <a:off x="5997759" y="908720"/>
            <a:ext cx="3131840" cy="5487888"/>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tr-TR" b="1" i="1" dirty="0" smtClean="0"/>
              <a:t>Misyon</a:t>
            </a:r>
          </a:p>
          <a:p>
            <a:pPr marL="0" indent="0">
              <a:buFont typeface="Wingdings 2"/>
              <a:buNone/>
            </a:pPr>
            <a:r>
              <a:rPr lang="tr-TR" i="1" dirty="0" smtClean="0"/>
              <a:t>Modern şehircilik ve planlama</a:t>
            </a:r>
          </a:p>
          <a:p>
            <a:pPr marL="0" indent="0">
              <a:buFont typeface="Wingdings 2"/>
              <a:buNone/>
            </a:pPr>
            <a:r>
              <a:rPr lang="tr-TR" i="1" dirty="0" smtClean="0"/>
              <a:t>kriterlerine uygun, sürekli yenilenen,</a:t>
            </a:r>
          </a:p>
          <a:p>
            <a:pPr marL="0" indent="0">
              <a:buFont typeface="Wingdings 2"/>
              <a:buNone/>
            </a:pPr>
            <a:r>
              <a:rPr lang="tr-TR" i="1" dirty="0" smtClean="0"/>
              <a:t>kültürünü yaşatan, kentlilik bilinci olan</a:t>
            </a:r>
          </a:p>
          <a:p>
            <a:pPr marL="0" indent="0">
              <a:buFont typeface="Wingdings 2"/>
              <a:buNone/>
            </a:pPr>
            <a:r>
              <a:rPr lang="tr-TR" i="1" dirty="0" smtClean="0"/>
              <a:t>ekolojik kent.</a:t>
            </a:r>
            <a:endParaRPr lang="tr-TR" dirty="0"/>
          </a:p>
        </p:txBody>
      </p:sp>
    </p:spTree>
    <p:extLst>
      <p:ext uri="{BB962C8B-B14F-4D97-AF65-F5344CB8AC3E}">
        <p14:creationId xmlns:p14="http://schemas.microsoft.com/office/powerpoint/2010/main" xmlns="" val="1597835896"/>
      </p:ext>
    </p:extLst>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1440160"/>
          </a:xfrm>
        </p:spPr>
        <p:txBody>
          <a:bodyPr>
            <a:noAutofit/>
          </a:bodyPr>
          <a:lstStyle/>
          <a:p>
            <a:pPr algn="ctr"/>
            <a:r>
              <a:rPr lang="tr-TR" sz="4800" b="1" dirty="0" smtClean="0">
                <a:latin typeface="Algerian" panose="04020705040A02060702" pitchFamily="82" charset="0"/>
              </a:rPr>
              <a:t>İTFAİYE MÜDÜRLÜĞÜMÜZÜN YANGINA MÜDAHALESİ</a:t>
            </a:r>
            <a:endParaRPr lang="tr-TR" sz="4800" b="1" dirty="0">
              <a:latin typeface="Algerian" panose="04020705040A02060702" pitchFamily="82"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58913" y="1935163"/>
            <a:ext cx="8026173" cy="4389437"/>
          </a:xfrm>
        </p:spPr>
      </p:pic>
    </p:spTree>
    <p:extLst>
      <p:ext uri="{BB962C8B-B14F-4D97-AF65-F5344CB8AC3E}">
        <p14:creationId xmlns:p14="http://schemas.microsoft.com/office/powerpoint/2010/main" xmlns="" val="4128933403"/>
      </p:ext>
    </p:extLst>
  </p:cSld>
  <p:clrMapOvr>
    <a:masterClrMapping/>
  </p:clrMapOvr>
  <p:transitio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algn="ctr"/>
            <a:r>
              <a:rPr lang="tr-TR" dirty="0" smtClean="0"/>
              <a:t>İTFAİYE HİZMETLERİ 1</a:t>
            </a:r>
            <a:endParaRPr lang="tr-TR" dirty="0"/>
          </a:p>
        </p:txBody>
      </p:sp>
      <p:sp>
        <p:nvSpPr>
          <p:cNvPr id="3" name="İçerik Yer Tutucusu 2"/>
          <p:cNvSpPr>
            <a:spLocks noGrp="1"/>
          </p:cNvSpPr>
          <p:nvPr>
            <p:ph idx="1"/>
          </p:nvPr>
        </p:nvSpPr>
        <p:spPr>
          <a:xfrm>
            <a:off x="0" y="1935480"/>
            <a:ext cx="9144000" cy="4389120"/>
          </a:xfrm>
        </p:spPr>
        <p:txBody>
          <a:bodyPr>
            <a:normAutofit/>
          </a:bodyPr>
          <a:lstStyle/>
          <a:p>
            <a:r>
              <a:rPr lang="tr-TR" dirty="0" smtClean="0"/>
              <a:t>1-İTFAİYEMİZ 2018 </a:t>
            </a:r>
            <a:r>
              <a:rPr lang="tr-TR" dirty="0"/>
              <a:t>YILINDA EV VE İŞ YERİ YANGINI </a:t>
            </a:r>
            <a:r>
              <a:rPr lang="tr-TR" dirty="0" smtClean="0"/>
              <a:t>10 SEFER, </a:t>
            </a:r>
          </a:p>
          <a:p>
            <a:r>
              <a:rPr lang="tr-TR" dirty="0" smtClean="0"/>
              <a:t>MOTORLU </a:t>
            </a:r>
            <a:r>
              <a:rPr lang="tr-TR" dirty="0"/>
              <a:t>ARAÇ YANGINI (TRAFİK KAZASI) </a:t>
            </a:r>
            <a:r>
              <a:rPr lang="tr-TR" dirty="0" smtClean="0"/>
              <a:t>12 SEFER,</a:t>
            </a:r>
          </a:p>
          <a:p>
            <a:r>
              <a:rPr lang="tr-TR" dirty="0" smtClean="0"/>
              <a:t>ODUN </a:t>
            </a:r>
            <a:r>
              <a:rPr lang="tr-TR" dirty="0"/>
              <a:t>VE KÖMÜR ANA  DEPOSU YANGINI </a:t>
            </a:r>
            <a:r>
              <a:rPr lang="tr-TR" dirty="0" smtClean="0"/>
              <a:t>6 </a:t>
            </a:r>
            <a:r>
              <a:rPr lang="tr-TR" dirty="0"/>
              <a:t>SEFER </a:t>
            </a:r>
            <a:r>
              <a:rPr lang="tr-TR" dirty="0" smtClean="0"/>
              <a:t>,</a:t>
            </a:r>
          </a:p>
          <a:p>
            <a:r>
              <a:rPr lang="tr-TR" dirty="0" smtClean="0"/>
              <a:t>AĞAÇLIK </a:t>
            </a:r>
            <a:r>
              <a:rPr lang="tr-TR" dirty="0"/>
              <a:t>BAĞ VE BAHÇE YANGINI 22 SEFER</a:t>
            </a:r>
            <a:r>
              <a:rPr lang="tr-TR" dirty="0" smtClean="0"/>
              <a:t>,</a:t>
            </a:r>
          </a:p>
          <a:p>
            <a:r>
              <a:rPr lang="tr-TR" dirty="0" smtClean="0"/>
              <a:t>OT-SAMAN </a:t>
            </a:r>
            <a:r>
              <a:rPr lang="tr-TR" dirty="0"/>
              <a:t>–EKİN VE ÇÖP YANGINI </a:t>
            </a:r>
            <a:r>
              <a:rPr lang="tr-TR" dirty="0" smtClean="0"/>
              <a:t>12 SEFER,</a:t>
            </a:r>
          </a:p>
          <a:p>
            <a:r>
              <a:rPr lang="tr-TR" dirty="0" smtClean="0"/>
              <a:t> </a:t>
            </a:r>
            <a:r>
              <a:rPr lang="tr-TR" dirty="0"/>
              <a:t>DİĞER YANGINLAR (MAHALLE ARALARINDAKİ BOŞ ARSALARDA ÇIKAN YANGINLAR VE BENZERİ)10 SEFER MÜDAHALE EDİLMİŞTİR.</a:t>
            </a:r>
          </a:p>
        </p:txBody>
      </p:sp>
    </p:spTree>
    <p:extLst>
      <p:ext uri="{BB962C8B-B14F-4D97-AF65-F5344CB8AC3E}">
        <p14:creationId xmlns:p14="http://schemas.microsoft.com/office/powerpoint/2010/main" xmlns="" val="3615403223"/>
      </p:ext>
    </p:extLst>
  </p:cSld>
  <p:clrMapOvr>
    <a:masterClrMapping/>
  </p:clrMapOvr>
  <p:transitio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ro2000\Desktop\itfaiye\Yeni klasör\12111933_1711868392361364_7497400669600912461_n.jpg"/>
          <p:cNvPicPr>
            <a:picLocks noGrp="1" noChangeAspect="1" noChangeArrowheads="1"/>
          </p:cNvPicPr>
          <p:nvPr>
            <p:ph idx="1"/>
          </p:nvPr>
        </p:nvPicPr>
        <p:blipFill>
          <a:blip r:embed="rId2" cstate="print"/>
          <a:srcRect/>
          <a:stretch>
            <a:fillRect/>
          </a:stretch>
        </p:blipFill>
        <p:spPr bwMode="auto">
          <a:xfrm>
            <a:off x="-1" y="0"/>
            <a:ext cx="9144001" cy="6858000"/>
          </a:xfrm>
          <a:prstGeom prst="rect">
            <a:avLst/>
          </a:prstGeom>
          <a:noFill/>
        </p:spPr>
      </p:pic>
    </p:spTree>
  </p:cSld>
  <p:clrMapOvr>
    <a:masterClrMapping/>
  </p:clrMapOvr>
  <p:transition spd="slow"/>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ro2000\Desktop\itfaiye\Yeni klasör\12274511_1683243138557223_3614121464626865532_n.jpg"/>
          <p:cNvPicPr>
            <a:picLocks noChangeAspect="1" noChangeArrowheads="1"/>
          </p:cNvPicPr>
          <p:nvPr/>
        </p:nvPicPr>
        <p:blipFill>
          <a:blip r:embed="rId2" cstate="print"/>
          <a:srcRect/>
          <a:stretch>
            <a:fillRect/>
          </a:stretch>
        </p:blipFill>
        <p:spPr bwMode="auto">
          <a:xfrm>
            <a:off x="1" y="-4"/>
            <a:ext cx="4571999" cy="6858004"/>
          </a:xfrm>
          <a:prstGeom prst="rect">
            <a:avLst/>
          </a:prstGeom>
          <a:noFill/>
        </p:spPr>
      </p:pic>
      <p:pic>
        <p:nvPicPr>
          <p:cNvPr id="4099" name="Picture 3" descr="C:\Users\pro2000\Desktop\itfaiye\Yeni klasör\12439314_1696942167187320_2351028763075268306_n.jpg"/>
          <p:cNvPicPr>
            <a:picLocks noChangeAspect="1" noChangeArrowheads="1"/>
          </p:cNvPicPr>
          <p:nvPr/>
        </p:nvPicPr>
        <p:blipFill>
          <a:blip r:embed="rId3" cstate="print"/>
          <a:srcRect/>
          <a:stretch>
            <a:fillRect/>
          </a:stretch>
        </p:blipFill>
        <p:spPr bwMode="auto">
          <a:xfrm>
            <a:off x="4572001" y="-1"/>
            <a:ext cx="4572000" cy="6858001"/>
          </a:xfrm>
          <a:prstGeom prst="rect">
            <a:avLst/>
          </a:prstGeom>
          <a:noFill/>
        </p:spPr>
      </p:pic>
    </p:spTree>
  </p:cSld>
  <p:clrMapOvr>
    <a:masterClrMapping/>
  </p:clrMapOvr>
  <p:transitio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188640"/>
            <a:ext cx="8219256" cy="792088"/>
          </a:xfrm>
        </p:spPr>
        <p:txBody>
          <a:bodyPr>
            <a:normAutofit fontScale="90000"/>
          </a:bodyPr>
          <a:lstStyle/>
          <a:p>
            <a:pPr algn="ctr"/>
            <a:r>
              <a:rPr lang="tr-TR" dirty="0" smtClean="0"/>
              <a:t>İTFAİYE HİZMETLERİ 2</a:t>
            </a:r>
            <a:endParaRPr lang="tr-TR" dirty="0"/>
          </a:p>
        </p:txBody>
      </p:sp>
      <p:sp>
        <p:nvSpPr>
          <p:cNvPr id="3" name="İçerik Yer Tutucusu 2"/>
          <p:cNvSpPr>
            <a:spLocks noGrp="1"/>
          </p:cNvSpPr>
          <p:nvPr>
            <p:ph idx="1"/>
          </p:nvPr>
        </p:nvSpPr>
        <p:spPr>
          <a:xfrm>
            <a:off x="457200" y="1124744"/>
            <a:ext cx="8507288" cy="5472608"/>
          </a:xfrm>
        </p:spPr>
        <p:txBody>
          <a:bodyPr>
            <a:normAutofit fontScale="25000" lnSpcReduction="20000"/>
          </a:bodyPr>
          <a:lstStyle/>
          <a:p>
            <a:r>
              <a:rPr lang="tr-TR" sz="6800" b="1" dirty="0" smtClean="0"/>
              <a:t>SIKIŞMIŞ </a:t>
            </a:r>
            <a:r>
              <a:rPr lang="tr-TR" sz="6800" b="1" dirty="0"/>
              <a:t>TRAFİK KAZALARINDA </a:t>
            </a:r>
            <a:r>
              <a:rPr lang="tr-TR" sz="6800" b="1" dirty="0" smtClean="0"/>
              <a:t>KURTARMA YAPMAKTADIR.</a:t>
            </a:r>
            <a:endParaRPr lang="tr-TR" sz="6800" b="1" dirty="0"/>
          </a:p>
          <a:p>
            <a:r>
              <a:rPr lang="tr-TR" sz="6800" b="1" dirty="0" smtClean="0"/>
              <a:t>YENİ </a:t>
            </a:r>
            <a:r>
              <a:rPr lang="tr-TR" sz="6800" b="1" dirty="0"/>
              <a:t>AÇILAN İŞ YERLERİNİN İTFAİYE YÖNÜNDEN SAKINCALI OLUP OLMADIĞI KONTROL </a:t>
            </a:r>
            <a:r>
              <a:rPr lang="tr-TR" sz="6800" b="1" dirty="0" smtClean="0"/>
              <a:t>EDİLMEKTEDİR.</a:t>
            </a:r>
            <a:endParaRPr lang="tr-TR" sz="6800" b="1" dirty="0"/>
          </a:p>
          <a:p>
            <a:r>
              <a:rPr lang="tr-TR" sz="6800" b="1" dirty="0" smtClean="0"/>
              <a:t>RESMİ </a:t>
            </a:r>
            <a:r>
              <a:rPr lang="tr-TR" sz="6800" b="1" dirty="0"/>
              <a:t>DAİRELERİN VE APARTMAN DAİRELERİNİN KALORİFER BACALARININ TEMİZLİĞİ KONTROL </a:t>
            </a:r>
            <a:r>
              <a:rPr lang="tr-TR" sz="6800" b="1" dirty="0" smtClean="0"/>
              <a:t>EDİLMEKTEDİR.</a:t>
            </a:r>
            <a:endParaRPr lang="tr-TR" sz="6800" b="1" dirty="0"/>
          </a:p>
          <a:p>
            <a:r>
              <a:rPr lang="tr-TR" sz="6800" b="1" dirty="0" smtClean="0"/>
              <a:t>ÇOK </a:t>
            </a:r>
            <a:r>
              <a:rPr lang="tr-TR" sz="6800" b="1" dirty="0"/>
              <a:t>YÜKSEK VEYA ÇUKUR ,DERE KANAL GİBİ YERLERDE SIKIŞAN VE MAHSUR KALAN İNSAN VE HAYVANLARI </a:t>
            </a:r>
            <a:r>
              <a:rPr lang="tr-TR" sz="6800" b="1" dirty="0" smtClean="0"/>
              <a:t>KURTARILMAKTADIR.</a:t>
            </a:r>
            <a:endParaRPr lang="tr-TR" sz="6800" b="1" dirty="0"/>
          </a:p>
          <a:p>
            <a:r>
              <a:rPr lang="tr-TR" sz="6800" b="1" dirty="0" smtClean="0"/>
              <a:t>KANALİZASYON </a:t>
            </a:r>
            <a:r>
              <a:rPr lang="tr-TR" sz="6800" b="1" dirty="0"/>
              <a:t>TIKANMALARINDA TAZYİKLİ SU </a:t>
            </a:r>
            <a:r>
              <a:rPr lang="tr-TR" sz="6800" b="1" dirty="0" smtClean="0"/>
              <a:t>BASILARAK TIKANMALAR GİDERİLMEKTEDİR. </a:t>
            </a:r>
            <a:endParaRPr lang="tr-TR" sz="6800" b="1" dirty="0"/>
          </a:p>
          <a:p>
            <a:r>
              <a:rPr lang="tr-TR" sz="6800" b="1" dirty="0" smtClean="0"/>
              <a:t>RESMİ </a:t>
            </a:r>
            <a:r>
              <a:rPr lang="tr-TR" sz="6800" b="1" dirty="0"/>
              <a:t>VE ÖZEL GÜNLERDE BAYRAK,DÖVİZ VE AFİŞ </a:t>
            </a:r>
            <a:r>
              <a:rPr lang="tr-TR" sz="6800" b="1" dirty="0" smtClean="0"/>
              <a:t>ASMALARI YAPILMAKTADIR.</a:t>
            </a:r>
            <a:endParaRPr lang="tr-TR" sz="6800" b="1" dirty="0"/>
          </a:p>
          <a:p>
            <a:r>
              <a:rPr lang="tr-TR" sz="6800" b="1" dirty="0" smtClean="0"/>
              <a:t>BELEDİYEMİZE </a:t>
            </a:r>
            <a:r>
              <a:rPr lang="tr-TR" sz="6800" b="1" dirty="0"/>
              <a:t>AİT PARK –BAHÇE-REFÜJ GİBİ AĞAÇLANDIRILMIŞ YERLERİ </a:t>
            </a:r>
            <a:r>
              <a:rPr lang="tr-TR" sz="6800" b="1" dirty="0" smtClean="0"/>
              <a:t>SULAMASI YAPILMAKTADIR.</a:t>
            </a:r>
            <a:endParaRPr lang="tr-TR" sz="6800" b="1" dirty="0"/>
          </a:p>
          <a:p>
            <a:r>
              <a:rPr lang="tr-TR" sz="6800" b="1" dirty="0" smtClean="0"/>
              <a:t>BULVAR,CADDE </a:t>
            </a:r>
            <a:r>
              <a:rPr lang="tr-TR" sz="6800" b="1" dirty="0"/>
              <a:t>VE KANAL TEMİZLİĞİNDE TEMİZLİK İŞLERİNE SU </a:t>
            </a:r>
            <a:r>
              <a:rPr lang="tr-TR" sz="6800" b="1" dirty="0" smtClean="0"/>
              <a:t>BASILARAK YIKANMAKTADIR.</a:t>
            </a:r>
            <a:endParaRPr lang="tr-TR" sz="6800" b="1" dirty="0"/>
          </a:p>
          <a:p>
            <a:r>
              <a:rPr lang="tr-TR" sz="6800" b="1" dirty="0" smtClean="0"/>
              <a:t>SU </a:t>
            </a:r>
            <a:r>
              <a:rPr lang="tr-TR" sz="6800" b="1" dirty="0"/>
              <a:t>ARIZALARINDA SU KESİLMELERİNDE RESMİ KURUMLAR VE VATANDAŞLAR TANKER İLE SU TAŞIYARAK SU İHTİYAÇLARI </a:t>
            </a:r>
            <a:r>
              <a:rPr lang="tr-TR" sz="6800" b="1" dirty="0" smtClean="0"/>
              <a:t>GİDERİLMEKTEDİR.</a:t>
            </a:r>
            <a:endParaRPr lang="tr-TR" sz="6800" b="1" dirty="0"/>
          </a:p>
          <a:p>
            <a:r>
              <a:rPr lang="tr-TR" sz="6800" b="1" dirty="0" smtClean="0"/>
              <a:t>EV </a:t>
            </a:r>
            <a:r>
              <a:rPr lang="tr-TR" sz="6800" b="1" dirty="0"/>
              <a:t>VE APARTMANDA KİLİTLİ VE MAHSUR KALAN VATANDAŞLARI KAPI VE PENCERE GİBİ YERLERE DIŞARDAN MÜDAHALE EDEREK </a:t>
            </a:r>
            <a:r>
              <a:rPr lang="tr-TR" sz="6800" b="1" dirty="0" smtClean="0"/>
              <a:t>KURTARILMAKTADIR.</a:t>
            </a:r>
            <a:endParaRPr lang="tr-TR" sz="6800" b="1" dirty="0"/>
          </a:p>
          <a:p>
            <a:r>
              <a:rPr lang="tr-TR" sz="6800" b="1" dirty="0" smtClean="0"/>
              <a:t>BÜYÜK </a:t>
            </a:r>
            <a:r>
              <a:rPr lang="tr-TR" sz="6800" b="1" dirty="0"/>
              <a:t>VE AÇIK ALANI BULUNAN İŞYERLERİNE (PETROL GİBİ) MAKBUZ KARŞILIĞI SU İLE TEMİZLİĞİ </a:t>
            </a:r>
            <a:r>
              <a:rPr lang="tr-TR" sz="6800" b="1" dirty="0" smtClean="0"/>
              <a:t>YAPILMAKTADIR.</a:t>
            </a:r>
            <a:endParaRPr lang="tr-TR" sz="6800" b="1" dirty="0"/>
          </a:p>
          <a:p>
            <a:endParaRPr lang="tr-TR" dirty="0" smtClean="0"/>
          </a:p>
          <a:p>
            <a:endParaRPr lang="tr-TR" dirty="0"/>
          </a:p>
          <a:p>
            <a:endParaRPr lang="tr-TR" dirty="0"/>
          </a:p>
        </p:txBody>
      </p:sp>
    </p:spTree>
    <p:extLst>
      <p:ext uri="{BB962C8B-B14F-4D97-AF65-F5344CB8AC3E}">
        <p14:creationId xmlns:p14="http://schemas.microsoft.com/office/powerpoint/2010/main" xmlns="" val="1578982087"/>
      </p:ext>
    </p:extLst>
  </p:cSld>
  <p:clrMapOvr>
    <a:masterClrMapping/>
  </p:clrMapOvr>
  <p:transition spd="slow"/>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5123" name="Picture 3" descr="C:\Users\pro2000\Desktop\itfaiye\Yeni klasör\12278976_1684575125090691_7920453317890084171_n.jpg"/>
          <p:cNvPicPr>
            <a:picLocks noGrp="1" noChangeAspect="1" noChangeArrowheads="1"/>
          </p:cNvPicPr>
          <p:nvPr>
            <p:ph idx="1"/>
          </p:nvPr>
        </p:nvPicPr>
        <p:blipFill>
          <a:blip r:embed="rId2" cstate="print"/>
          <a:srcRect/>
          <a:stretch>
            <a:fillRect/>
          </a:stretch>
        </p:blipFill>
        <p:spPr bwMode="auto">
          <a:xfrm>
            <a:off x="4071934" y="0"/>
            <a:ext cx="5036362" cy="6858000"/>
          </a:xfrm>
          <a:prstGeom prst="rect">
            <a:avLst/>
          </a:prstGeom>
          <a:noFill/>
        </p:spPr>
      </p:pic>
      <p:pic>
        <p:nvPicPr>
          <p:cNvPr id="5122" name="Picture 2" descr="C:\Users\pro2000\Desktop\itfaiye\Yeni klasör\12241605_1681972072017663_4380515310340800159_n.jpg"/>
          <p:cNvPicPr>
            <a:picLocks noChangeAspect="1" noChangeArrowheads="1"/>
          </p:cNvPicPr>
          <p:nvPr/>
        </p:nvPicPr>
        <p:blipFill>
          <a:blip r:embed="rId3" cstate="print"/>
          <a:srcRect/>
          <a:stretch>
            <a:fillRect/>
          </a:stretch>
        </p:blipFill>
        <p:spPr bwMode="auto">
          <a:xfrm>
            <a:off x="0" y="-1"/>
            <a:ext cx="4071934" cy="6883967"/>
          </a:xfrm>
          <a:prstGeom prst="rect">
            <a:avLst/>
          </a:prstGeom>
          <a:noFill/>
        </p:spPr>
      </p:pic>
    </p:spTree>
  </p:cSld>
  <p:clrMapOvr>
    <a:masterClrMapping/>
  </p:clrMapOvr>
  <p:transitio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ro2000\Desktop\itfaiye\Yeni klasör\11057941_851003731644395_1311215655810495612_n.jpg"/>
          <p:cNvPicPr>
            <a:picLocks noChangeAspect="1" noChangeArrowheads="1"/>
          </p:cNvPicPr>
          <p:nvPr/>
        </p:nvPicPr>
        <p:blipFill>
          <a:blip r:embed="rId2" cstate="print"/>
          <a:srcRect/>
          <a:stretch>
            <a:fillRect/>
          </a:stretch>
        </p:blipFill>
        <p:spPr bwMode="auto">
          <a:xfrm>
            <a:off x="357158" y="456977"/>
            <a:ext cx="8501122" cy="6258170"/>
          </a:xfrm>
          <a:prstGeom prst="rect">
            <a:avLst/>
          </a:prstGeom>
          <a:noFill/>
        </p:spPr>
      </p:pic>
    </p:spTree>
  </p:cSld>
  <p:clrMapOvr>
    <a:masterClrMapping/>
  </p:clrMapOvr>
  <p:transition spd="slow"/>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ro2000\Desktop\itfaiye\Yeni klasör\12791068_981780835233350_8940687585202031093_n.png"/>
          <p:cNvPicPr>
            <a:picLocks noGrp="1" noChangeAspect="1" noChangeArrowheads="1"/>
          </p:cNvPicPr>
          <p:nvPr>
            <p:ph idx="1"/>
          </p:nvPr>
        </p:nvPicPr>
        <p:blipFill>
          <a:blip r:embed="rId2" cstate="print"/>
          <a:srcRect/>
          <a:stretch>
            <a:fillRect/>
          </a:stretch>
        </p:blipFill>
        <p:spPr bwMode="auto">
          <a:xfrm>
            <a:off x="0" y="0"/>
            <a:ext cx="9144016" cy="6858000"/>
          </a:xfrm>
          <a:prstGeom prst="rect">
            <a:avLst/>
          </a:prstGeom>
          <a:noFill/>
        </p:spPr>
      </p:pic>
    </p:spTree>
  </p:cSld>
  <p:clrMapOvr>
    <a:masterClrMapping/>
  </p:clrMapOvr>
  <p:transitio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792088"/>
          </a:xfrm>
        </p:spPr>
        <p:txBody>
          <a:bodyPr>
            <a:normAutofit fontScale="90000"/>
          </a:bodyPr>
          <a:lstStyle/>
          <a:p>
            <a:pPr algn="ctr"/>
            <a:r>
              <a:rPr lang="tr-TR" b="1" dirty="0" smtClean="0">
                <a:latin typeface="Algerian" panose="04020705040A02060702" pitchFamily="82" charset="0"/>
              </a:rPr>
              <a:t>İTFAİYE ARAÇLARIMIZ</a:t>
            </a:r>
            <a:endParaRPr lang="tr-TR" b="1" dirty="0">
              <a:latin typeface="Algerian" panose="04020705040A02060702" pitchFamily="82"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539552" y="1196753"/>
            <a:ext cx="8280920" cy="5127848"/>
          </a:xfrm>
        </p:spPr>
      </p:pic>
    </p:spTree>
    <p:extLst>
      <p:ext uri="{BB962C8B-B14F-4D97-AF65-F5344CB8AC3E}">
        <p14:creationId xmlns:p14="http://schemas.microsoft.com/office/powerpoint/2010/main" xmlns="" val="208059846"/>
      </p:ext>
    </p:extLst>
  </p:cSld>
  <p:clrMapOvr>
    <a:masterClrMapping/>
  </p:clrMapOvr>
  <p:transitio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507288" cy="576064"/>
          </a:xfrm>
        </p:spPr>
        <p:txBody>
          <a:bodyPr>
            <a:normAutofit/>
          </a:bodyPr>
          <a:lstStyle/>
          <a:p>
            <a:pPr algn="ctr"/>
            <a:r>
              <a:rPr lang="tr-TR" sz="3000" dirty="0" smtClean="0"/>
              <a:t>İTFAİYE 2018 YILI HİZMET ÇİZELGESİ  3</a:t>
            </a:r>
            <a:endParaRPr lang="tr-TR" sz="30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xmlns="" val="1179227059"/>
              </p:ext>
            </p:extLst>
          </p:nvPr>
        </p:nvGraphicFramePr>
        <p:xfrm>
          <a:off x="250826" y="836714"/>
          <a:ext cx="8642348" cy="5695852"/>
        </p:xfrm>
        <a:graphic>
          <a:graphicData uri="http://schemas.openxmlformats.org/drawingml/2006/table">
            <a:tbl>
              <a:tblPr/>
              <a:tblGrid>
                <a:gridCol w="680536"/>
                <a:gridCol w="680536"/>
                <a:gridCol w="220714"/>
                <a:gridCol w="220714"/>
                <a:gridCol w="220714"/>
                <a:gridCol w="220714"/>
                <a:gridCol w="220714"/>
                <a:gridCol w="220714"/>
                <a:gridCol w="220714"/>
                <a:gridCol w="220714"/>
                <a:gridCol w="220714"/>
                <a:gridCol w="220714"/>
                <a:gridCol w="220714"/>
                <a:gridCol w="220714"/>
                <a:gridCol w="487412"/>
                <a:gridCol w="487412"/>
                <a:gridCol w="487412"/>
                <a:gridCol w="213817"/>
                <a:gridCol w="213817"/>
                <a:gridCol w="213817"/>
                <a:gridCol w="213817"/>
                <a:gridCol w="213817"/>
                <a:gridCol w="213817"/>
                <a:gridCol w="213817"/>
                <a:gridCol w="174733"/>
                <a:gridCol w="211518"/>
                <a:gridCol w="643751"/>
                <a:gridCol w="643751"/>
              </a:tblGrid>
              <a:tr h="321008">
                <a:tc gridSpan="28">
                  <a:txBody>
                    <a:bodyPr/>
                    <a:lstStyle/>
                    <a:p>
                      <a:pPr algn="ctr" fontAlgn="b"/>
                      <a:r>
                        <a:rPr lang="tr-TR" sz="1200" b="1" i="0" u="none" strike="noStrike" dirty="0" smtClean="0">
                          <a:solidFill>
                            <a:srgbClr val="000000"/>
                          </a:solidFill>
                          <a:effectLst/>
                          <a:latin typeface="Arial"/>
                        </a:rPr>
                        <a:t>2018 </a:t>
                      </a:r>
                      <a:r>
                        <a:rPr lang="tr-TR" sz="1200" b="1" i="0" u="none" strike="noStrike" dirty="0">
                          <a:solidFill>
                            <a:srgbClr val="000000"/>
                          </a:solidFill>
                          <a:effectLst/>
                          <a:latin typeface="Arial"/>
                        </a:rPr>
                        <a:t>YILI FAALİYET RAPORU  HESAPLARI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352137">
                <a:tc rowSpan="3" gridSpan="2">
                  <a:txBody>
                    <a:bodyPr/>
                    <a:lstStyle/>
                    <a:p>
                      <a:pPr algn="ctr" fontAlgn="ctr"/>
                      <a:r>
                        <a:rPr lang="tr-TR" sz="900" b="0" i="0" u="none" strike="noStrike" dirty="0">
                          <a:solidFill>
                            <a:srgbClr val="000000"/>
                          </a:solidFill>
                          <a:effectLst/>
                          <a:latin typeface="Calibri"/>
                        </a:rPr>
                        <a:t>(1)YANGIN TÜRÜ</a:t>
                      </a:r>
                    </a:p>
                  </a:txBody>
                  <a:tcPr marL="7982" marR="7982" marT="7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tr-TR"/>
                    </a:p>
                  </a:txBody>
                  <a:tcPr/>
                </a:tc>
                <a:tc rowSpan="2" gridSpan="5">
                  <a:txBody>
                    <a:bodyPr/>
                    <a:lstStyle/>
                    <a:p>
                      <a:pPr algn="ctr" fontAlgn="b"/>
                      <a:r>
                        <a:rPr lang="tr-TR" sz="900" b="0" i="0" u="none" strike="noStrike">
                          <a:solidFill>
                            <a:srgbClr val="000000"/>
                          </a:solidFill>
                          <a:effectLst/>
                          <a:latin typeface="Calibri"/>
                        </a:rPr>
                        <a:t>(2) YANAN YERİN İNŞA MALZEMESİNE GÖRE CİNSİ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rowSpan="3">
                  <a:txBody>
                    <a:bodyPr/>
                    <a:lstStyle/>
                    <a:p>
                      <a:pPr algn="ctr" fontAlgn="b"/>
                      <a:r>
                        <a:rPr lang="tr-TR" sz="900" b="0" i="0" u="none" strike="noStrike">
                          <a:solidFill>
                            <a:srgbClr val="000000"/>
                          </a:solidFill>
                          <a:effectLst/>
                          <a:latin typeface="Calibri"/>
                        </a:rPr>
                        <a:t>(3)TOPLAM</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tr-TR" sz="900" b="0" i="0" u="none" strike="noStrike">
                          <a:solidFill>
                            <a:srgbClr val="000000"/>
                          </a:solidFill>
                          <a:effectLst/>
                          <a:latin typeface="Calibri"/>
                        </a:rPr>
                        <a:t>(6)YANMA DERECESİ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rowSpan="3">
                  <a:txBody>
                    <a:bodyPr/>
                    <a:lstStyle/>
                    <a:p>
                      <a:pPr algn="ctr" fontAlgn="b"/>
                      <a:r>
                        <a:rPr lang="tr-TR" sz="900" b="0" i="0" u="none" strike="noStrike">
                          <a:solidFill>
                            <a:srgbClr val="000000"/>
                          </a:solidFill>
                          <a:effectLst/>
                          <a:latin typeface="Calibri"/>
                        </a:rPr>
                        <a:t>(5)TOPLAM</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ctr" fontAlgn="b"/>
                      <a:r>
                        <a:rPr lang="tr-TR" sz="900" b="0" i="0" u="none" strike="noStrike">
                          <a:solidFill>
                            <a:srgbClr val="000000"/>
                          </a:solidFill>
                          <a:effectLst/>
                          <a:latin typeface="Calibri"/>
                        </a:rPr>
                        <a:t>(6)YANGIN KAYBI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gridSpan="10">
                  <a:txBody>
                    <a:bodyPr/>
                    <a:lstStyle/>
                    <a:p>
                      <a:pPr algn="ctr" fontAlgn="b"/>
                      <a:r>
                        <a:rPr lang="tr-TR" sz="900" b="0" i="0" u="none" strike="noStrike">
                          <a:solidFill>
                            <a:srgbClr val="000000"/>
                          </a:solidFill>
                          <a:effectLst/>
                          <a:latin typeface="Calibri"/>
                        </a:rPr>
                        <a:t>(7)YANGIN NEDENİ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fontAlgn="b"/>
                      <a:r>
                        <a:rPr lang="tr-TR" sz="900" b="0" i="0" u="none" strike="noStrike">
                          <a:solidFill>
                            <a:srgbClr val="000000"/>
                          </a:solidFill>
                          <a:effectLst/>
                          <a:latin typeface="Calibri"/>
                        </a:rPr>
                        <a:t>(8)AÇIKLAMALAR</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008">
                <a:tc gridSpan="2" vMerge="1">
                  <a:txBody>
                    <a:bodyPr/>
                    <a:lstStyle/>
                    <a:p>
                      <a:endParaRPr lang="tr-TR"/>
                    </a:p>
                  </a:txBody>
                  <a:tcPr/>
                </a:tc>
                <a:tc hMerge="1" vMerge="1">
                  <a:txBody>
                    <a:bodyPr/>
                    <a:lstStyle/>
                    <a:p>
                      <a:endParaRPr lang="tr-TR"/>
                    </a:p>
                  </a:txBody>
                  <a:tcPr/>
                </a:tc>
                <a:tc gridSpan="5"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vMerge="1">
                  <a:txBody>
                    <a:bodyPr/>
                    <a:lstStyle/>
                    <a:p>
                      <a:endParaRPr lang="tr-TR"/>
                    </a:p>
                  </a:txBody>
                  <a:tcPr/>
                </a:tc>
                <a:tc rowSpan="2">
                  <a:txBody>
                    <a:bodyPr/>
                    <a:lstStyle/>
                    <a:p>
                      <a:pPr algn="ctr" fontAlgn="b"/>
                      <a:r>
                        <a:rPr lang="tr-TR" sz="900" b="0" i="0" u="none" strike="noStrike">
                          <a:solidFill>
                            <a:srgbClr val="000000"/>
                          </a:solidFill>
                          <a:effectLst/>
                          <a:latin typeface="Calibri"/>
                        </a:rPr>
                        <a:t>BAŞLANGIÇTA SÖNDÜRÜLEN</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KISMEN YANARAK KURTARILAN </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TAMAMEN YANAN</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c gridSpan="2">
                  <a:txBody>
                    <a:bodyPr/>
                    <a:lstStyle/>
                    <a:p>
                      <a:pPr algn="ctr" fontAlgn="b"/>
                      <a:r>
                        <a:rPr lang="tr-TR" sz="900" b="0" i="0" u="none" strike="noStrike">
                          <a:solidFill>
                            <a:srgbClr val="000000"/>
                          </a:solidFill>
                          <a:effectLst/>
                          <a:latin typeface="Calibri"/>
                        </a:rPr>
                        <a:t>İNSAN</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gridSpan="2">
                  <a:txBody>
                    <a:bodyPr/>
                    <a:lstStyle/>
                    <a:p>
                      <a:pPr algn="ctr" fontAlgn="b"/>
                      <a:r>
                        <a:rPr lang="tr-TR" sz="900" b="0" i="0" u="none" strike="noStrike">
                          <a:solidFill>
                            <a:srgbClr val="000000"/>
                          </a:solidFill>
                          <a:effectLst/>
                          <a:latin typeface="Calibri"/>
                        </a:rPr>
                        <a:t>HAYVAN</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ctr" fontAlgn="b"/>
                      <a:r>
                        <a:rPr lang="tr-TR" sz="800" b="0" i="0" u="none" strike="noStrike">
                          <a:solidFill>
                            <a:srgbClr val="000000"/>
                          </a:solidFill>
                          <a:effectLst/>
                          <a:latin typeface="Calibri"/>
                        </a:rPr>
                        <a:t>MADDİ ZARAR</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dirty="0">
                          <a:solidFill>
                            <a:srgbClr val="000000"/>
                          </a:solidFill>
                          <a:effectLst/>
                          <a:latin typeface="Calibri"/>
                        </a:rPr>
                        <a:t>ELEKTİRİK KONAĞI</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LPG ,DOĞALGAZ VB.</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OCAK SOBA KALORİFER KAZANI</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BACA TUTŞMASI</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SİGARA VE KİBRİT</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AKARYAKIT </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PATLAYICI MADDE</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YILDIRIM DÜŞMESİ</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SABOTAJ</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tr-TR" sz="900" b="0" i="0" u="none" strike="noStrike">
                          <a:solidFill>
                            <a:srgbClr val="000000"/>
                          </a:solidFill>
                          <a:effectLst/>
                          <a:latin typeface="Calibri"/>
                        </a:rPr>
                        <a:t>DİĞER</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r>
              <a:tr h="2266512">
                <a:tc gridSpan="2" vMerge="1">
                  <a:txBody>
                    <a:bodyPr/>
                    <a:lstStyle/>
                    <a:p>
                      <a:endParaRPr lang="tr-TR"/>
                    </a:p>
                  </a:txBody>
                  <a:tcPr/>
                </a:tc>
                <a:tc hMerge="1" vMerge="1">
                  <a:txBody>
                    <a:bodyPr/>
                    <a:lstStyle/>
                    <a:p>
                      <a:endParaRPr lang="tr-TR"/>
                    </a:p>
                  </a:txBody>
                  <a:tcPr/>
                </a:tc>
                <a:tc>
                  <a:txBody>
                    <a:bodyPr/>
                    <a:lstStyle/>
                    <a:p>
                      <a:pPr algn="ctr" fontAlgn="b"/>
                      <a:r>
                        <a:rPr lang="tr-TR" sz="900" b="0" i="0" u="none" strike="noStrike">
                          <a:solidFill>
                            <a:srgbClr val="000000"/>
                          </a:solidFill>
                          <a:effectLst/>
                          <a:latin typeface="Calibri"/>
                        </a:rPr>
                        <a:t>AHŞAP</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KARKAS</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BETONARMA</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ÇELİK </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DİĞER</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ctr" fontAlgn="b"/>
                      <a:r>
                        <a:rPr lang="tr-TR" sz="900" b="0" i="0" u="none" strike="noStrike">
                          <a:solidFill>
                            <a:srgbClr val="000000"/>
                          </a:solidFill>
                          <a:effectLst/>
                          <a:latin typeface="Calibri"/>
                        </a:rPr>
                        <a:t>HALK</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GÖREVLİ</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BÜYÜK BAŞ</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KÜÇÜK BAŞ</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tr-TR" sz="900" b="0" i="0" u="none" strike="noStrike">
                          <a:solidFill>
                            <a:srgbClr val="000000"/>
                          </a:solidFill>
                          <a:effectLst/>
                          <a:latin typeface="Calibri"/>
                        </a:rPr>
                        <a:t>KESİN VEYA TAHMİNİ(TL)</a:t>
                      </a:r>
                    </a:p>
                  </a:txBody>
                  <a:tcPr marL="7982" marR="7982" marT="7982" marB="0" vert="vert27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c vMerge="1">
                  <a:txBody>
                    <a:bodyPr/>
                    <a:lstStyle/>
                    <a:p>
                      <a:endParaRPr lang="tr-TR"/>
                    </a:p>
                  </a:txBody>
                  <a:tcPr/>
                </a:tc>
              </a:tr>
              <a:tr h="262643">
                <a:tc rowSpan="2">
                  <a:txBody>
                    <a:bodyPr/>
                    <a:lstStyle/>
                    <a:p>
                      <a:pPr algn="ctr" fontAlgn="ctr"/>
                      <a:r>
                        <a:rPr lang="tr-TR" sz="700" b="0" i="0" u="none" strike="noStrike">
                          <a:solidFill>
                            <a:srgbClr val="000000"/>
                          </a:solidFill>
                          <a:effectLst/>
                          <a:latin typeface="Calibri"/>
                        </a:rPr>
                        <a:t>BİNA YANGINLARI</a:t>
                      </a:r>
                    </a:p>
                  </a:txBody>
                  <a:tcPr marL="7982" marR="7982" marT="79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700" b="0" i="0" u="none" strike="noStrike">
                          <a:solidFill>
                            <a:srgbClr val="000000"/>
                          </a:solidFill>
                          <a:effectLst/>
                          <a:latin typeface="Calibri"/>
                        </a:rPr>
                        <a:t>KAMU</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189">
                <a:tc vMerge="1">
                  <a:txBody>
                    <a:bodyPr/>
                    <a:lstStyle/>
                    <a:p>
                      <a:endParaRPr lang="tr-TR"/>
                    </a:p>
                  </a:txBody>
                  <a:tcPr/>
                </a:tc>
                <a:tc>
                  <a:txBody>
                    <a:bodyPr/>
                    <a:lstStyle/>
                    <a:p>
                      <a:pPr algn="l" fontAlgn="b"/>
                      <a:r>
                        <a:rPr lang="tr-TR" sz="700" b="0" i="0" u="none" strike="noStrike" dirty="0">
                          <a:solidFill>
                            <a:srgbClr val="000000"/>
                          </a:solidFill>
                          <a:effectLst/>
                          <a:latin typeface="Calibri"/>
                        </a:rPr>
                        <a:t>ÖZEL</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5</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8</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8</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8</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949">
                <a:tc gridSpan="2">
                  <a:txBody>
                    <a:bodyPr/>
                    <a:lstStyle/>
                    <a:p>
                      <a:pPr algn="l" fontAlgn="b"/>
                      <a:r>
                        <a:rPr lang="tr-TR" sz="700" b="0" i="0" u="none" strike="noStrike">
                          <a:solidFill>
                            <a:srgbClr val="000000"/>
                          </a:solidFill>
                          <a:effectLst/>
                          <a:latin typeface="Calibri"/>
                        </a:rPr>
                        <a:t>ATÖLYE-İMALATHANE-FABRİKA VB.YANGINLAR</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915">
                <a:tc gridSpan="2">
                  <a:txBody>
                    <a:bodyPr/>
                    <a:lstStyle/>
                    <a:p>
                      <a:pPr algn="l" fontAlgn="b"/>
                      <a:r>
                        <a:rPr lang="tr-TR" sz="700" b="0" i="0" u="none" strike="noStrike">
                          <a:solidFill>
                            <a:srgbClr val="000000"/>
                          </a:solidFill>
                          <a:effectLst/>
                          <a:latin typeface="Calibri"/>
                        </a:rPr>
                        <a:t>MOTORLU ARAÇ YANGINLARI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6</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6</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5</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6</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098">
                <a:tc gridSpan="2">
                  <a:txBody>
                    <a:bodyPr/>
                    <a:lstStyle/>
                    <a:p>
                      <a:pPr algn="l" fontAlgn="b"/>
                      <a:r>
                        <a:rPr lang="tr-TR" sz="700" b="0" i="0" u="none" strike="noStrike">
                          <a:solidFill>
                            <a:srgbClr val="000000"/>
                          </a:solidFill>
                          <a:effectLst/>
                          <a:latin typeface="Calibri"/>
                        </a:rPr>
                        <a:t>ODUN KÖMÜR DEPOSU VB.YANGINLAR</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2098">
                <a:tc gridSpan="2">
                  <a:txBody>
                    <a:bodyPr/>
                    <a:lstStyle/>
                    <a:p>
                      <a:pPr algn="l" fontAlgn="b"/>
                      <a:r>
                        <a:rPr lang="tr-TR" sz="700" b="0" i="0" u="none" strike="noStrike">
                          <a:solidFill>
                            <a:srgbClr val="000000"/>
                          </a:solidFill>
                          <a:effectLst/>
                          <a:latin typeface="Calibri"/>
                        </a:rPr>
                        <a:t>ORMAN-FİDANLIK YANGINLARI</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Kavak-Söğüt</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826">
                <a:tc gridSpan="2">
                  <a:txBody>
                    <a:bodyPr/>
                    <a:lstStyle/>
                    <a:p>
                      <a:pPr algn="l" fontAlgn="b"/>
                      <a:r>
                        <a:rPr lang="tr-TR" sz="700" b="0" i="0" u="none" strike="noStrike">
                          <a:solidFill>
                            <a:srgbClr val="000000"/>
                          </a:solidFill>
                          <a:effectLst/>
                          <a:latin typeface="Calibri"/>
                        </a:rPr>
                        <a:t>OT-SAMAN-ÇÖPEKİN VB YANGINLAR</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20</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24</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826">
                <a:tc gridSpan="2">
                  <a:txBody>
                    <a:bodyPr/>
                    <a:lstStyle/>
                    <a:p>
                      <a:pPr algn="l" fontAlgn="b"/>
                      <a:r>
                        <a:rPr lang="tr-TR" sz="700" b="0" i="0" u="none" strike="noStrike">
                          <a:solidFill>
                            <a:srgbClr val="000000"/>
                          </a:solidFill>
                          <a:effectLst/>
                          <a:latin typeface="Calibri"/>
                        </a:rPr>
                        <a:t>DİĞER YANGINLAR</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10</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10</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7</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10</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10</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2643">
                <a:tc gridSpan="2">
                  <a:txBody>
                    <a:bodyPr/>
                    <a:lstStyle/>
                    <a:p>
                      <a:pPr algn="l" fontAlgn="b"/>
                      <a:r>
                        <a:rPr lang="tr-TR" sz="700" b="0" i="0" u="none" strike="noStrike">
                          <a:solidFill>
                            <a:srgbClr val="000000"/>
                          </a:solidFill>
                          <a:effectLst/>
                          <a:latin typeface="Calibri"/>
                        </a:rPr>
                        <a:t>GENEL TOPLAM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5</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71</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dirty="0">
                          <a:solidFill>
                            <a:srgbClr val="000000"/>
                          </a:solidFill>
                          <a:effectLst/>
                          <a:latin typeface="Calibri"/>
                        </a:rPr>
                        <a:t>66</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79</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12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2</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tr-TR" sz="900" b="0" i="0" u="none" strike="noStrike">
                          <a:solidFill>
                            <a:srgbClr val="000000"/>
                          </a:solidFill>
                          <a:effectLst/>
                          <a:latin typeface="Calibri"/>
                        </a:rPr>
                        <a:t>63</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dirty="0">
                          <a:solidFill>
                            <a:srgbClr val="000000"/>
                          </a:solidFill>
                          <a:effectLst/>
                          <a:latin typeface="Calibri"/>
                        </a:rPr>
                        <a:t> </a:t>
                      </a:r>
                    </a:p>
                  </a:txBody>
                  <a:tcPr marL="7982" marR="7982" marT="79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30056618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260648"/>
            <a:ext cx="8229600" cy="1143000"/>
          </a:xfrm>
        </p:spPr>
        <p:txBody>
          <a:bodyPr>
            <a:normAutofit fontScale="90000"/>
          </a:bodyPr>
          <a:lstStyle/>
          <a:p>
            <a:pPr algn="ctr"/>
            <a:r>
              <a:rPr lang="tr-TR" dirty="0"/>
              <a:t>YAZI İŞLERİ MÜDÜRLÜĞÜ </a:t>
            </a:r>
          </a:p>
        </p:txBody>
      </p:sp>
      <p:sp>
        <p:nvSpPr>
          <p:cNvPr id="3" name="İçerik Yer Tutucusu 2"/>
          <p:cNvSpPr>
            <a:spLocks noGrp="1"/>
          </p:cNvSpPr>
          <p:nvPr>
            <p:ph idx="1"/>
          </p:nvPr>
        </p:nvSpPr>
        <p:spPr>
          <a:xfrm>
            <a:off x="457200" y="1556792"/>
            <a:ext cx="8229600" cy="4767808"/>
          </a:xfrm>
        </p:spPr>
        <p:txBody>
          <a:bodyPr>
            <a:normAutofit fontScale="70000" lnSpcReduction="20000"/>
          </a:bodyPr>
          <a:lstStyle/>
          <a:p>
            <a:pPr marL="0" indent="0">
              <a:buNone/>
            </a:pPr>
            <a:r>
              <a:rPr lang="tr-TR" b="1" dirty="0"/>
              <a:t>I- GENEL BİLGİLER </a:t>
            </a:r>
            <a:endParaRPr lang="tr-TR" b="1" dirty="0" smtClean="0"/>
          </a:p>
          <a:p>
            <a:pPr marL="0" indent="0">
              <a:buNone/>
            </a:pPr>
            <a:r>
              <a:rPr lang="tr-TR" dirty="0" smtClean="0"/>
              <a:t>	</a:t>
            </a:r>
          </a:p>
          <a:p>
            <a:pPr marL="0" indent="0" algn="just">
              <a:buNone/>
            </a:pPr>
            <a:r>
              <a:rPr lang="tr-TR" dirty="0"/>
              <a:t>	</a:t>
            </a:r>
            <a:r>
              <a:rPr lang="tr-TR" dirty="0" smtClean="0"/>
              <a:t>Müdürlüğümüz</a:t>
            </a:r>
            <a:r>
              <a:rPr lang="tr-TR" dirty="0"/>
              <a:t>, </a:t>
            </a:r>
            <a:r>
              <a:rPr lang="tr-TR" sz="3100" b="1" dirty="0" smtClean="0"/>
              <a:t>2018</a:t>
            </a:r>
            <a:r>
              <a:rPr lang="tr-TR" dirty="0" smtClean="0"/>
              <a:t> </a:t>
            </a:r>
            <a:r>
              <a:rPr lang="tr-TR" dirty="0"/>
              <a:t>yılı faaliyet raporunu gelecek yıllardaki rapor formatına </a:t>
            </a:r>
            <a:r>
              <a:rPr lang="tr-TR" dirty="0" smtClean="0"/>
              <a:t>ışık </a:t>
            </a:r>
            <a:r>
              <a:rPr lang="tr-TR" dirty="0"/>
              <a:t>tutacak bir biçimde hazırlamaya </a:t>
            </a:r>
            <a:r>
              <a:rPr lang="tr-TR" dirty="0" smtClean="0"/>
              <a:t>çalışmıştır</a:t>
            </a:r>
            <a:r>
              <a:rPr lang="tr-TR" dirty="0"/>
              <a:t>. Bundan sonraki yıllarda bu format daha da </a:t>
            </a:r>
            <a:r>
              <a:rPr lang="tr-TR" dirty="0" smtClean="0"/>
              <a:t>geliştirilecek </a:t>
            </a:r>
            <a:r>
              <a:rPr lang="tr-TR" dirty="0"/>
              <a:t>ve performans hedefleri temel alınarak hazırlanacaktır. </a:t>
            </a:r>
            <a:endParaRPr lang="tr-TR" dirty="0" smtClean="0"/>
          </a:p>
          <a:p>
            <a:pPr marL="0" indent="0" algn="just">
              <a:buNone/>
            </a:pPr>
            <a:endParaRPr lang="tr-TR" dirty="0"/>
          </a:p>
          <a:p>
            <a:pPr marL="0" indent="0" algn="just">
              <a:buNone/>
            </a:pPr>
            <a:r>
              <a:rPr lang="tr-TR" dirty="0" smtClean="0"/>
              <a:t>	</a:t>
            </a:r>
            <a:r>
              <a:rPr lang="tr-TR" b="1" dirty="0" smtClean="0"/>
              <a:t>A- MİSYON </a:t>
            </a:r>
            <a:r>
              <a:rPr lang="tr-TR" b="1" dirty="0"/>
              <a:t>VE </a:t>
            </a:r>
            <a:r>
              <a:rPr lang="tr-TR" b="1" dirty="0" smtClean="0"/>
              <a:t>VİZYON </a:t>
            </a:r>
          </a:p>
          <a:p>
            <a:pPr marL="0" indent="0" algn="just">
              <a:buNone/>
            </a:pPr>
            <a:r>
              <a:rPr lang="tr-TR" dirty="0" smtClean="0"/>
              <a:t>     </a:t>
            </a:r>
            <a:r>
              <a:rPr lang="tr-TR" b="1" dirty="0" smtClean="0"/>
              <a:t>A.1 MİSYONUMUZ</a:t>
            </a:r>
            <a:r>
              <a:rPr lang="tr-TR" dirty="0"/>
              <a:t>: Belediyeye meclisi ve encümeninin </a:t>
            </a:r>
            <a:r>
              <a:rPr lang="tr-TR" dirty="0" smtClean="0"/>
              <a:t>iş </a:t>
            </a:r>
            <a:r>
              <a:rPr lang="tr-TR" dirty="0"/>
              <a:t>ve </a:t>
            </a:r>
            <a:r>
              <a:rPr lang="tr-TR" dirty="0" smtClean="0"/>
              <a:t>işlemlerini kolaylaştırmak </a:t>
            </a:r>
            <a:r>
              <a:rPr lang="tr-TR" dirty="0"/>
              <a:t>sekretarya </a:t>
            </a:r>
            <a:r>
              <a:rPr lang="tr-TR" dirty="0" smtClean="0"/>
              <a:t>işlerini </a:t>
            </a:r>
            <a:r>
              <a:rPr lang="tr-TR" dirty="0"/>
              <a:t>yasa, tüzük ve yönetmeliklere uygun </a:t>
            </a:r>
            <a:r>
              <a:rPr lang="tr-TR" dirty="0" smtClean="0"/>
              <a:t>Şekilde </a:t>
            </a:r>
            <a:r>
              <a:rPr lang="tr-TR" dirty="0"/>
              <a:t>zamanında yaparak belediye </a:t>
            </a:r>
            <a:r>
              <a:rPr lang="tr-TR" dirty="0" smtClean="0"/>
              <a:t>kuruluş </a:t>
            </a:r>
            <a:r>
              <a:rPr lang="tr-TR" dirty="0"/>
              <a:t>ve üniteleri ile koordinasyonu sağlamaktır</a:t>
            </a:r>
            <a:r>
              <a:rPr lang="tr-TR" b="1" dirty="0"/>
              <a:t>. </a:t>
            </a:r>
            <a:r>
              <a:rPr lang="tr-TR" b="1" dirty="0" smtClean="0"/>
              <a:t>  </a:t>
            </a:r>
          </a:p>
          <a:p>
            <a:pPr marL="0" indent="0" algn="just">
              <a:buNone/>
            </a:pPr>
            <a:r>
              <a:rPr lang="tr-TR" b="1" dirty="0"/>
              <a:t> </a:t>
            </a:r>
            <a:r>
              <a:rPr lang="tr-TR" b="1" dirty="0" smtClean="0"/>
              <a:t>  A.2 VİZYONUMUZ </a:t>
            </a:r>
            <a:r>
              <a:rPr lang="tr-TR" dirty="0"/>
              <a:t>Birimimiz; hizmette verimlilik ve devamlılığı, adaleti, uyumu esas alan, bilgi ve teknolojiye hâkim, güvenilir, ş</a:t>
            </a:r>
            <a:r>
              <a:rPr lang="tr-TR" dirty="0" smtClean="0"/>
              <a:t>effaf </a:t>
            </a:r>
            <a:r>
              <a:rPr lang="tr-TR" dirty="0"/>
              <a:t>ve hesap verilebilir olmayı hedefler. </a:t>
            </a:r>
            <a:endParaRPr lang="tr-TR" dirty="0" smtClean="0"/>
          </a:p>
          <a:p>
            <a:pPr marL="0" indent="0">
              <a:buNone/>
            </a:pPr>
            <a:endParaRPr lang="tr-TR" dirty="0"/>
          </a:p>
          <a:p>
            <a:pPr marL="0" indent="0">
              <a:buNone/>
            </a:pPr>
            <a:r>
              <a:rPr lang="tr-TR" dirty="0" smtClean="0"/>
              <a:t>    </a:t>
            </a:r>
            <a:endParaRPr lang="tr-TR" dirty="0"/>
          </a:p>
        </p:txBody>
      </p:sp>
    </p:spTree>
    <p:extLst>
      <p:ext uri="{BB962C8B-B14F-4D97-AF65-F5344CB8AC3E}">
        <p14:creationId xmlns:p14="http://schemas.microsoft.com/office/powerpoint/2010/main" xmlns="" val="1337523067"/>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ctr"/>
            <a:r>
              <a:rPr lang="tr-TR" b="1" dirty="0" smtClean="0">
                <a:latin typeface="Algerian" panose="04020705040A02060702" pitchFamily="82" charset="0"/>
              </a:rPr>
              <a:t>ULAŞIM HİZMETLERİ BAKIM VE ONARIM ŞEFİLİĞİ</a:t>
            </a:r>
            <a:endParaRPr lang="tr-TR" dirty="0"/>
          </a:p>
        </p:txBody>
      </p:sp>
      <p:sp>
        <p:nvSpPr>
          <p:cNvPr id="3" name="İçerik Yer Tutucusu 2"/>
          <p:cNvSpPr>
            <a:spLocks noGrp="1"/>
          </p:cNvSpPr>
          <p:nvPr>
            <p:ph idx="1"/>
          </p:nvPr>
        </p:nvSpPr>
        <p:spPr>
          <a:xfrm>
            <a:off x="0" y="1935480"/>
            <a:ext cx="9144000" cy="4389120"/>
          </a:xfrm>
        </p:spPr>
        <p:txBody>
          <a:bodyPr>
            <a:normAutofit/>
          </a:bodyPr>
          <a:lstStyle/>
          <a:p>
            <a:r>
              <a:rPr lang="tr-TR" dirty="0" smtClean="0"/>
              <a:t>ULAŞIM HİZMETLERİ MÜDÜRLÜĞÜ BÜNYESİNDE 40 ARAÇ İLE İLÇE HALKIMIZA HİZMET VERİLMEKTEDİR.</a:t>
            </a:r>
          </a:p>
          <a:p>
            <a:r>
              <a:rPr lang="tr-TR" dirty="0" smtClean="0"/>
              <a:t>BELEDİYEMİZ ADINA KAYITLI ARAÇLARIN MODERNİZE EDİLMESİ, YENİLENMESİ , TAMİR, BAKIM VE ONARIM İŞLERİ MÜDÜRLÜĞÜMÜZ BÜNYESİNDE YAPILMAKTADIR.</a:t>
            </a:r>
          </a:p>
          <a:p>
            <a:r>
              <a:rPr lang="tr-TR" dirty="0" smtClean="0"/>
              <a:t>BU ARAÇLAR HİZMET ARALARI ,İŞ MAKİNALARI VE DİĞER HİZMET ARAÇLARI OLARAK BULUNMAKTADIR.</a:t>
            </a:r>
          </a:p>
          <a:p>
            <a:pPr marL="0" indent="0">
              <a:buNone/>
            </a:pPr>
            <a:r>
              <a:rPr lang="tr-TR" dirty="0" smtClean="0"/>
              <a:t> </a:t>
            </a:r>
            <a:endParaRPr lang="tr-TR" dirty="0"/>
          </a:p>
        </p:txBody>
      </p:sp>
    </p:spTree>
    <p:extLst>
      <p:ext uri="{BB962C8B-B14F-4D97-AF65-F5344CB8AC3E}">
        <p14:creationId xmlns:p14="http://schemas.microsoft.com/office/powerpoint/2010/main" xmlns="" val="2268822706"/>
      </p:ext>
    </p:extLst>
  </p:cSld>
  <p:clrMapOvr>
    <a:masterClrMapping/>
  </p:clrMapOvr>
  <p:transition spd="slow"/>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936104"/>
          </a:xfrm>
        </p:spPr>
        <p:txBody>
          <a:bodyPr/>
          <a:lstStyle/>
          <a:p>
            <a:r>
              <a:rPr lang="tr-TR" dirty="0" smtClean="0"/>
              <a:t>ULAŞIM HİZMETLERİ 2</a:t>
            </a:r>
            <a:endParaRPr lang="tr-TR" dirty="0"/>
          </a:p>
        </p:txBody>
      </p:sp>
      <p:sp>
        <p:nvSpPr>
          <p:cNvPr id="3" name="İçerik Yer Tutucusu 2"/>
          <p:cNvSpPr>
            <a:spLocks noGrp="1"/>
          </p:cNvSpPr>
          <p:nvPr>
            <p:ph idx="1"/>
          </p:nvPr>
        </p:nvSpPr>
        <p:spPr>
          <a:xfrm>
            <a:off x="0" y="1412776"/>
            <a:ext cx="9144000" cy="5112568"/>
          </a:xfrm>
        </p:spPr>
        <p:txBody>
          <a:bodyPr/>
          <a:lstStyle/>
          <a:p>
            <a:r>
              <a:rPr lang="tr-TR" dirty="0" smtClean="0"/>
              <a:t>İŞ MAKİNALARI VE DİĞER ARAÇLARLA ÖNCELİKLİ OLARAK BELEDİYEMİZ FEN İŞLERİ MÜDÜRLÜĞÜ İŞLERİNDE GÖREVLENDİRİLMEKTEDİR.</a:t>
            </a:r>
          </a:p>
          <a:p>
            <a:r>
              <a:rPr lang="tr-TR" dirty="0" smtClean="0"/>
              <a:t>BELEDİYEMİZ HİZMETLERİMİZİN OLMADIĞI DÖNEMLERDE BELEDİYEMİZ MECLİSİNİN ALMIŞ OLDUĞU KARAR DOĞRULTUSUNDA BEDELİ MUKABİLİNDE ÇALIŞTIRILMAKTADIR.</a:t>
            </a:r>
          </a:p>
          <a:p>
            <a:r>
              <a:rPr lang="tr-TR" dirty="0" smtClean="0"/>
              <a:t>BELEDİYEMİZ FOSEPTİK ARACININ UYGUN OLMASI DURUMUNDA BEDELİ KARŞILIĞINDA KÖYLERE FOSEPTİK ÇEKME İÇİN GÖREVLENDİRİLMEKTEDİR.</a:t>
            </a:r>
          </a:p>
          <a:p>
            <a:endParaRPr lang="tr-TR" dirty="0"/>
          </a:p>
        </p:txBody>
      </p:sp>
    </p:spTree>
    <p:extLst>
      <p:ext uri="{BB962C8B-B14F-4D97-AF65-F5344CB8AC3E}">
        <p14:creationId xmlns:p14="http://schemas.microsoft.com/office/powerpoint/2010/main" xmlns="" val="3465500225"/>
      </p:ext>
    </p:extLst>
  </p:cSld>
  <p:clrMapOvr>
    <a:masterClrMapping/>
  </p:clrMapOvr>
  <p:transition spd="slow"/>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720080"/>
          </a:xfrm>
        </p:spPr>
        <p:txBody>
          <a:bodyPr>
            <a:normAutofit fontScale="90000"/>
          </a:bodyPr>
          <a:lstStyle/>
          <a:p>
            <a:r>
              <a:rPr lang="tr-TR" dirty="0" smtClean="0"/>
              <a:t>ULAŞIM HİZMETLERİ 3</a:t>
            </a:r>
            <a:endParaRPr lang="tr-TR" dirty="0"/>
          </a:p>
        </p:txBody>
      </p:sp>
      <p:sp>
        <p:nvSpPr>
          <p:cNvPr id="3" name="İçerik Yer Tutucusu 2"/>
          <p:cNvSpPr>
            <a:spLocks noGrp="1"/>
          </p:cNvSpPr>
          <p:nvPr>
            <p:ph idx="1"/>
          </p:nvPr>
        </p:nvSpPr>
        <p:spPr>
          <a:xfrm>
            <a:off x="0" y="908720"/>
            <a:ext cx="9144000" cy="5415880"/>
          </a:xfrm>
        </p:spPr>
        <p:txBody>
          <a:bodyPr>
            <a:normAutofit/>
          </a:bodyPr>
          <a:lstStyle/>
          <a:p>
            <a:r>
              <a:rPr lang="tr-TR" dirty="0" smtClean="0"/>
              <a:t>BELEDİYEMİZ 15 MAHALLESİNDE TEMİZLİK HİZMETLERİNİ YÜRÜTMEK ÜZERE 4 ADET ÇÖP KAMYONU, GEREKTİĞİ ZAMANLARDA ÇÖP TRAKTÖRÜ VE ÖZELLİKLE KIŞ AYLARINDA KÖMÜR VE KÜL ATIKLARININ TOPLANMASI İÇİN KEPÇE GÖREVLENDİRİLMEKDİR. AYRICA SÜPÜRME ARACIMIZ İLE YAZ AYLARINDA İLÇEMİZ MERKEZİNDE BULUNAN YOLLARIN SÜPÜRÜLMESİ YAPILMAKTADIR.</a:t>
            </a:r>
          </a:p>
          <a:p>
            <a:r>
              <a:rPr lang="tr-TR" dirty="0" smtClean="0"/>
              <a:t>BELEDİYEMİZ İMAR İŞLERİ TARAFINDAN YENİ AÇILACAK YOLLARDA YOL AÇIMI İÇİN KEPÇE, KAMYON VE GREYDER GÖREVLENDİRİLMEKTEDİR.</a:t>
            </a:r>
          </a:p>
          <a:p>
            <a:endParaRPr lang="tr-TR" dirty="0"/>
          </a:p>
        </p:txBody>
      </p:sp>
    </p:spTree>
    <p:extLst>
      <p:ext uri="{BB962C8B-B14F-4D97-AF65-F5344CB8AC3E}">
        <p14:creationId xmlns:p14="http://schemas.microsoft.com/office/powerpoint/2010/main" xmlns="" val="2850067165"/>
      </p:ext>
    </p:extLst>
  </p:cSld>
  <p:clrMapOvr>
    <a:masterClrMapping/>
  </p:clrMapOvr>
  <p:transition spd="slow"/>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1442424"/>
          </a:xfrm>
        </p:spPr>
        <p:txBody>
          <a:bodyPr>
            <a:noAutofit/>
          </a:bodyPr>
          <a:lstStyle/>
          <a:p>
            <a:pPr algn="ctr"/>
            <a:r>
              <a:rPr lang="tr-TR" b="1" dirty="0" smtClean="0">
                <a:latin typeface="Algerian" panose="04020705040A02060702" pitchFamily="82" charset="0"/>
              </a:rPr>
              <a:t>GREYDER VE SİLİNDİR İŞ MAKİNALARI ÇALIŞMASI</a:t>
            </a:r>
            <a:endParaRPr lang="tr-TR" b="1" dirty="0">
              <a:latin typeface="Algerian" panose="04020705040A02060702" pitchFamily="82" charset="0"/>
            </a:endParaRPr>
          </a:p>
        </p:txBody>
      </p:sp>
      <p:pic>
        <p:nvPicPr>
          <p:cNvPr id="4" name="3 İçerik Yer Tutucusu" descr="IMG_0292.JPG"/>
          <p:cNvPicPr>
            <a:picLocks noGrp="1" noChangeAspect="1"/>
          </p:cNvPicPr>
          <p:nvPr>
            <p:ph idx="1"/>
          </p:nvPr>
        </p:nvPicPr>
        <p:blipFill>
          <a:blip r:embed="rId2" cstate="print"/>
          <a:stretch>
            <a:fillRect/>
          </a:stretch>
        </p:blipFill>
        <p:spPr>
          <a:xfrm>
            <a:off x="2643174" y="1935163"/>
            <a:ext cx="4214842" cy="4389437"/>
          </a:xfrm>
        </p:spPr>
      </p:pic>
    </p:spTree>
    <p:extLst>
      <p:ext uri="{BB962C8B-B14F-4D97-AF65-F5344CB8AC3E}">
        <p14:creationId xmlns:p14="http://schemas.microsoft.com/office/powerpoint/2010/main" xmlns="" val="2691074558"/>
      </p:ext>
    </p:extLst>
  </p:cSld>
  <p:clrMapOvr>
    <a:masterClrMapping/>
  </p:clrMapOvr>
  <p:transition spd="slow"/>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229600" cy="936104"/>
          </a:xfrm>
        </p:spPr>
        <p:txBody>
          <a:bodyPr/>
          <a:lstStyle/>
          <a:p>
            <a:r>
              <a:rPr lang="tr-TR" dirty="0" smtClean="0"/>
              <a:t>ULAŞIM HİZMETLERİ 4</a:t>
            </a:r>
            <a:endParaRPr lang="tr-TR" dirty="0"/>
          </a:p>
        </p:txBody>
      </p:sp>
      <p:sp>
        <p:nvSpPr>
          <p:cNvPr id="3" name="İçerik Yer Tutucusu 2"/>
          <p:cNvSpPr>
            <a:spLocks noGrp="1"/>
          </p:cNvSpPr>
          <p:nvPr>
            <p:ph idx="1"/>
          </p:nvPr>
        </p:nvSpPr>
        <p:spPr>
          <a:xfrm>
            <a:off x="142844" y="1196752"/>
            <a:ext cx="8786874" cy="5127848"/>
          </a:xfrm>
        </p:spPr>
        <p:txBody>
          <a:bodyPr>
            <a:normAutofit/>
          </a:bodyPr>
          <a:lstStyle/>
          <a:p>
            <a:r>
              <a:rPr lang="tr-TR" dirty="0" smtClean="0"/>
              <a:t>BELEDİYEMİZ ULAŞIM HİZMETLERİ BÜNYESİNDE KURULAN YAĞLAMA VE YIKAMA BİRİMİNDE BELEDİYEMİZE AİT BÜTÜN ARAÇLARIN YAĞLAMA VE YIKAMA İŞLERİ KENDİ PERSONELİMİZLE YAPILMAKTADIR.</a:t>
            </a:r>
          </a:p>
          <a:p>
            <a:r>
              <a:rPr lang="tr-TR" dirty="0" smtClean="0"/>
              <a:t>İLÇEMİZ VE KÖYLERİNDE CENAZE HİZMETLERİNDE KULANILMAK ÜZERE ALINAN CENAZE YIKAMA VE CENAZE TAŞIMA ARAÇLARI İLE CENAZE HİZMETLERİ VERİLMEKTEDİR. AYRICA CENAZE YAKINLARINI TAŞIMAK ÜZERE 2 ADET OTOBÜSÜMÜZ GEREKLİ BAKIM VE ONARIMI YAPILARAK HİZMET VERMEKTEDİR.</a:t>
            </a:r>
          </a:p>
          <a:p>
            <a:endParaRPr lang="tr-TR" dirty="0" smtClean="0"/>
          </a:p>
          <a:p>
            <a:endParaRPr lang="tr-TR" dirty="0"/>
          </a:p>
        </p:txBody>
      </p:sp>
    </p:spTree>
    <p:extLst>
      <p:ext uri="{BB962C8B-B14F-4D97-AF65-F5344CB8AC3E}">
        <p14:creationId xmlns:p14="http://schemas.microsoft.com/office/powerpoint/2010/main" xmlns="" val="4162868111"/>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720080"/>
          </a:xfrm>
        </p:spPr>
        <p:txBody>
          <a:bodyPr>
            <a:normAutofit fontScale="90000"/>
          </a:bodyPr>
          <a:lstStyle/>
          <a:p>
            <a:pPr algn="ctr"/>
            <a:r>
              <a:rPr lang="tr-TR" dirty="0" smtClean="0"/>
              <a:t>ULAŞIM HİZMETLERİ 5</a:t>
            </a:r>
            <a:endParaRPr lang="tr-TR" dirty="0"/>
          </a:p>
        </p:txBody>
      </p:sp>
      <p:sp>
        <p:nvSpPr>
          <p:cNvPr id="3" name="İçerik Yer Tutucusu 2"/>
          <p:cNvSpPr>
            <a:spLocks noGrp="1"/>
          </p:cNvSpPr>
          <p:nvPr>
            <p:ph idx="1"/>
          </p:nvPr>
        </p:nvSpPr>
        <p:spPr>
          <a:xfrm>
            <a:off x="0" y="836712"/>
            <a:ext cx="8964488" cy="5487888"/>
          </a:xfrm>
        </p:spPr>
        <p:txBody>
          <a:bodyPr>
            <a:normAutofit fontScale="92500" lnSpcReduction="10000"/>
          </a:bodyPr>
          <a:lstStyle/>
          <a:p>
            <a:r>
              <a:rPr lang="tr-TR" dirty="0" smtClean="0"/>
              <a:t>KIŞ AYLARINDA KAR YAĞMASI VEYA BUZLANMA OLMASI DURUMUNDA ÖNCELİK İLÇE MERKEZİNDE BULUNAN HASTAHANE YOLLARI, EMNİYET YOLLARININ HALKIMIZIN HİZMETİNE AÇILMASI VE DAHA SONRA İSE BÜTÜN MAHALLELERİN YOLLARININ TEMİZLENMESİ İŞLERİ YAPILMAKTADIR.</a:t>
            </a:r>
          </a:p>
          <a:p>
            <a:r>
              <a:rPr lang="tr-TR" dirty="0" smtClean="0"/>
              <a:t>BÜNYEMİZDE BULUNAN BÜTÜN ARAÇLARIN TRAFİK SİĞORTASI , KASKO VE DİĞER RESMİ İŞLER MÜDÜRLÜĞÜMÜZ TARAFINDAN YAPILMAKTADIR.</a:t>
            </a:r>
          </a:p>
          <a:p>
            <a:r>
              <a:rPr lang="tr-TR" dirty="0" smtClean="0"/>
              <a:t>BELEDİYEMİZDE BULUNAN SU ARIZA ARACI BÜTÜN BAKIM VE ONARIMLARI ZAMANINDA YAPILMAKTA VE SU İŞLERİ ŞEFLİĞİ HİZMETİNDE ÇALIŞTIRILMAKTADIR.</a:t>
            </a:r>
          </a:p>
          <a:p>
            <a:r>
              <a:rPr lang="tr-TR" dirty="0" smtClean="0"/>
              <a:t>YUKARIDA SAYILAN İŞLERİN HARİCİNDE BÜTÜN ARAÇLARIMIZ FAAL BİR ŞEKİLDE İLÇE HALKIMIZIN HİZMETLERİ İÇİN BULUNDURLMAKTADIR. </a:t>
            </a:r>
          </a:p>
          <a:p>
            <a:endParaRPr lang="tr-TR" dirty="0"/>
          </a:p>
        </p:txBody>
      </p:sp>
    </p:spTree>
    <p:extLst>
      <p:ext uri="{BB962C8B-B14F-4D97-AF65-F5344CB8AC3E}">
        <p14:creationId xmlns:p14="http://schemas.microsoft.com/office/powerpoint/2010/main" xmlns="" val="689983464"/>
      </p:ext>
    </p:extLst>
  </p:cSld>
  <p:clrMapOvr>
    <a:masterClrMapping/>
  </p:clrMapOvr>
  <p:transition spd="slow"/>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1514432"/>
          </a:xfrm>
        </p:spPr>
        <p:txBody>
          <a:bodyPr>
            <a:normAutofit fontScale="90000"/>
          </a:bodyPr>
          <a:lstStyle/>
          <a:p>
            <a:pPr algn="ctr"/>
            <a:r>
              <a:rPr lang="tr-TR" b="1" dirty="0" smtClean="0">
                <a:latin typeface="Algerian" panose="04020705040A02060702" pitchFamily="82" charset="0"/>
              </a:rPr>
              <a:t>BELEDİYEMİZ HİZMET ARAÇLARI </a:t>
            </a:r>
            <a:endParaRPr lang="tr-TR" b="1" dirty="0">
              <a:latin typeface="Algerian" panose="04020705040A02060702" pitchFamily="82"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002611" y="1935163"/>
            <a:ext cx="7138777" cy="4389437"/>
          </a:xfrm>
        </p:spPr>
      </p:pic>
    </p:spTree>
    <p:extLst>
      <p:ext uri="{BB962C8B-B14F-4D97-AF65-F5344CB8AC3E}">
        <p14:creationId xmlns:p14="http://schemas.microsoft.com/office/powerpoint/2010/main" xmlns="" val="276600463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692696"/>
            <a:ext cx="9036496" cy="5631904"/>
          </a:xfrm>
        </p:spPr>
        <p:txBody>
          <a:bodyPr>
            <a:normAutofit lnSpcReduction="10000"/>
          </a:bodyPr>
          <a:lstStyle/>
          <a:p>
            <a:r>
              <a:rPr lang="tr-TR" b="1" dirty="0"/>
              <a:t>A.3 İLKELERİMİZ </a:t>
            </a:r>
            <a:endParaRPr lang="tr-TR" b="1" dirty="0" smtClean="0"/>
          </a:p>
          <a:p>
            <a:pPr marL="0" indent="0">
              <a:buNone/>
            </a:pPr>
            <a:r>
              <a:rPr lang="tr-TR" dirty="0" smtClean="0"/>
              <a:t>	-</a:t>
            </a:r>
            <a:r>
              <a:rPr lang="tr-TR" dirty="0"/>
              <a:t>İşlemlerin zamanında ve doğru yapılmasıyla </a:t>
            </a:r>
            <a:r>
              <a:rPr lang="tr-TR" i="1" dirty="0"/>
              <a:t>Güvenilirlik</a:t>
            </a:r>
            <a:r>
              <a:rPr lang="tr-TR" i="1" dirty="0" smtClean="0"/>
              <a:t>,</a:t>
            </a:r>
          </a:p>
          <a:p>
            <a:pPr marL="0" indent="0">
              <a:buNone/>
            </a:pPr>
            <a:r>
              <a:rPr lang="tr-TR" i="1" dirty="0"/>
              <a:t>	</a:t>
            </a:r>
            <a:r>
              <a:rPr lang="tr-TR" i="1" dirty="0" smtClean="0"/>
              <a:t> </a:t>
            </a:r>
            <a:r>
              <a:rPr lang="tr-TR" dirty="0"/>
              <a:t>-İşlem ve uygulamalarda </a:t>
            </a:r>
            <a:r>
              <a:rPr lang="tr-TR" i="1" dirty="0"/>
              <a:t>Hukuka Uygunluk</a:t>
            </a:r>
            <a:r>
              <a:rPr lang="tr-TR" i="1" dirty="0" smtClean="0"/>
              <a:t>,</a:t>
            </a:r>
          </a:p>
          <a:p>
            <a:pPr marL="0" indent="0">
              <a:buNone/>
            </a:pPr>
            <a:r>
              <a:rPr lang="tr-TR" i="1" dirty="0"/>
              <a:t>	</a:t>
            </a:r>
            <a:r>
              <a:rPr lang="tr-TR" i="1" dirty="0" smtClean="0"/>
              <a:t> </a:t>
            </a:r>
            <a:r>
              <a:rPr lang="tr-TR" dirty="0"/>
              <a:t>-Hizmet sunumlarında yerindelik ve uygunluk prensibinden hareketle </a:t>
            </a:r>
            <a:r>
              <a:rPr lang="tr-TR" i="1" dirty="0"/>
              <a:t>Etkinlik</a:t>
            </a:r>
            <a:r>
              <a:rPr lang="tr-TR" i="1" dirty="0" smtClean="0"/>
              <a:t>,</a:t>
            </a:r>
          </a:p>
          <a:p>
            <a:pPr marL="0" indent="0">
              <a:buNone/>
            </a:pPr>
            <a:r>
              <a:rPr lang="tr-TR" i="1" dirty="0"/>
              <a:t>	</a:t>
            </a:r>
            <a:r>
              <a:rPr lang="tr-TR" i="1" dirty="0" smtClean="0"/>
              <a:t> </a:t>
            </a:r>
            <a:r>
              <a:rPr lang="tr-TR" dirty="0"/>
              <a:t>-Nitelikli, üretken ve rasyonel yöntemlerle </a:t>
            </a:r>
            <a:r>
              <a:rPr lang="tr-TR" i="1" dirty="0"/>
              <a:t>Verimlilik, </a:t>
            </a:r>
            <a:endParaRPr lang="tr-TR" i="1" dirty="0" smtClean="0"/>
          </a:p>
          <a:p>
            <a:pPr marL="0" indent="0">
              <a:buNone/>
            </a:pPr>
            <a:r>
              <a:rPr lang="tr-TR" i="1" dirty="0"/>
              <a:t>	</a:t>
            </a:r>
            <a:r>
              <a:rPr lang="tr-TR" dirty="0" smtClean="0"/>
              <a:t>-</a:t>
            </a:r>
            <a:r>
              <a:rPr lang="tr-TR" dirty="0"/>
              <a:t>Karar ve değerlendirmelerde </a:t>
            </a:r>
            <a:r>
              <a:rPr lang="tr-TR" i="1" dirty="0"/>
              <a:t>Açıklık, </a:t>
            </a:r>
            <a:endParaRPr lang="tr-TR" i="1" dirty="0" smtClean="0"/>
          </a:p>
          <a:p>
            <a:pPr marL="0" indent="0">
              <a:buNone/>
            </a:pPr>
            <a:r>
              <a:rPr lang="tr-TR" i="1" dirty="0"/>
              <a:t>	</a:t>
            </a:r>
            <a:r>
              <a:rPr lang="tr-TR" dirty="0" smtClean="0"/>
              <a:t>-</a:t>
            </a:r>
            <a:r>
              <a:rPr lang="tr-TR" dirty="0"/>
              <a:t>Hizmet sunumlarında </a:t>
            </a:r>
            <a:r>
              <a:rPr lang="tr-TR" i="1" dirty="0"/>
              <a:t>Adalet, </a:t>
            </a:r>
            <a:endParaRPr lang="tr-TR" i="1" dirty="0" smtClean="0"/>
          </a:p>
          <a:p>
            <a:pPr marL="0" indent="0">
              <a:buNone/>
            </a:pPr>
            <a:r>
              <a:rPr lang="tr-TR" i="1" dirty="0"/>
              <a:t>	</a:t>
            </a:r>
            <a:r>
              <a:rPr lang="tr-TR" i="1" dirty="0" smtClean="0"/>
              <a:t>-</a:t>
            </a:r>
            <a:r>
              <a:rPr lang="tr-TR" dirty="0" smtClean="0"/>
              <a:t>Yaklaşımda </a:t>
            </a:r>
            <a:r>
              <a:rPr lang="tr-TR" i="1" dirty="0"/>
              <a:t>Eşitlik, </a:t>
            </a:r>
            <a:endParaRPr lang="tr-TR" i="1" dirty="0" smtClean="0"/>
          </a:p>
          <a:p>
            <a:pPr marL="0" indent="0">
              <a:buNone/>
            </a:pPr>
            <a:r>
              <a:rPr lang="tr-TR" i="1" dirty="0"/>
              <a:t>	</a:t>
            </a:r>
            <a:r>
              <a:rPr lang="tr-TR" dirty="0" smtClean="0"/>
              <a:t>-Çalışmalarda </a:t>
            </a:r>
            <a:r>
              <a:rPr lang="tr-TR" i="1" dirty="0"/>
              <a:t>Ekip Ruhu, </a:t>
            </a:r>
            <a:endParaRPr lang="tr-TR" i="1" dirty="0" smtClean="0"/>
          </a:p>
          <a:p>
            <a:pPr marL="0" indent="0">
              <a:buNone/>
            </a:pPr>
            <a:r>
              <a:rPr lang="tr-TR" i="1" dirty="0"/>
              <a:t>	</a:t>
            </a:r>
            <a:r>
              <a:rPr lang="tr-TR" dirty="0" smtClean="0"/>
              <a:t>-Araştırma </a:t>
            </a:r>
            <a:r>
              <a:rPr lang="tr-TR" dirty="0"/>
              <a:t>ve Uygulamalarla </a:t>
            </a:r>
            <a:r>
              <a:rPr lang="tr-TR" i="1" dirty="0"/>
              <a:t>Sürekli Gelişim, </a:t>
            </a:r>
            <a:endParaRPr lang="tr-TR" i="1" dirty="0" smtClean="0"/>
          </a:p>
          <a:p>
            <a:pPr marL="0" indent="0">
              <a:buNone/>
            </a:pPr>
            <a:r>
              <a:rPr lang="tr-TR" i="1" dirty="0"/>
              <a:t>	</a:t>
            </a:r>
            <a:r>
              <a:rPr lang="tr-TR" dirty="0" smtClean="0"/>
              <a:t>-</a:t>
            </a:r>
            <a:r>
              <a:rPr lang="tr-TR" dirty="0"/>
              <a:t>Sürekli </a:t>
            </a:r>
            <a:r>
              <a:rPr lang="tr-TR" dirty="0" smtClean="0"/>
              <a:t>gelişim </a:t>
            </a:r>
            <a:r>
              <a:rPr lang="tr-TR" dirty="0"/>
              <a:t>için </a:t>
            </a:r>
            <a:r>
              <a:rPr lang="tr-TR" i="1" dirty="0"/>
              <a:t>Sürekli Eğitim </a:t>
            </a:r>
            <a:endParaRPr lang="tr-TR" dirty="0"/>
          </a:p>
          <a:p>
            <a:endParaRPr lang="tr-TR" dirty="0"/>
          </a:p>
        </p:txBody>
      </p:sp>
    </p:spTree>
    <p:extLst>
      <p:ext uri="{BB962C8B-B14F-4D97-AF65-F5344CB8AC3E}">
        <p14:creationId xmlns:p14="http://schemas.microsoft.com/office/powerpoint/2010/main" xmlns="" val="1952288428"/>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04664"/>
            <a:ext cx="9144000" cy="6453336"/>
          </a:xfrm>
        </p:spPr>
        <p:txBody>
          <a:bodyPr>
            <a:normAutofit fontScale="85000" lnSpcReduction="10000"/>
          </a:bodyPr>
          <a:lstStyle/>
          <a:p>
            <a:pPr marL="0" indent="0">
              <a:buNone/>
            </a:pPr>
            <a:r>
              <a:rPr lang="tr-TR" b="1" dirty="0" smtClean="0"/>
              <a:t>B- YETKİ, </a:t>
            </a:r>
            <a:r>
              <a:rPr lang="tr-TR" b="1" dirty="0"/>
              <a:t>GÖREV ve SORUMLULUKLAR </a:t>
            </a:r>
            <a:r>
              <a:rPr lang="tr-TR" b="1" i="1" dirty="0" smtClean="0"/>
              <a:t>MECLİS </a:t>
            </a:r>
            <a:r>
              <a:rPr lang="tr-TR" b="1" i="1" dirty="0"/>
              <a:t>İŞLEMLERİ </a:t>
            </a:r>
            <a:endParaRPr lang="tr-TR" b="1" i="1" dirty="0" smtClean="0"/>
          </a:p>
          <a:p>
            <a:pPr marL="0" indent="0">
              <a:buNone/>
            </a:pPr>
            <a:r>
              <a:rPr lang="tr-TR" i="1" dirty="0"/>
              <a:t>	</a:t>
            </a:r>
            <a:r>
              <a:rPr lang="tr-TR" i="1" dirty="0" smtClean="0"/>
              <a:t>- </a:t>
            </a:r>
            <a:r>
              <a:rPr lang="tr-TR" dirty="0"/>
              <a:t>Meclis gündemi </a:t>
            </a:r>
            <a:r>
              <a:rPr lang="tr-TR" dirty="0" smtClean="0"/>
              <a:t>oluşturmak</a:t>
            </a:r>
            <a:r>
              <a:rPr lang="tr-TR" dirty="0"/>
              <a:t>; 5393 Sayılı Belediye Kanununun 21. maddesi gereğince belediye </a:t>
            </a:r>
            <a:r>
              <a:rPr lang="tr-TR" dirty="0" smtClean="0"/>
              <a:t>başkanı </a:t>
            </a:r>
            <a:r>
              <a:rPr lang="tr-TR" dirty="0"/>
              <a:t>tarafından belirlenen meclis </a:t>
            </a:r>
            <a:r>
              <a:rPr lang="tr-TR" dirty="0" smtClean="0"/>
              <a:t>gündemini </a:t>
            </a:r>
            <a:r>
              <a:rPr lang="tr-TR" dirty="0"/>
              <a:t>en az üç gün önceden üyelere gönderilmesi sağlanarak, ilanı yapmak, </a:t>
            </a:r>
            <a:endParaRPr lang="tr-TR" dirty="0" smtClean="0"/>
          </a:p>
          <a:p>
            <a:pPr>
              <a:buFontTx/>
              <a:buChar char="-"/>
            </a:pPr>
            <a:r>
              <a:rPr lang="tr-TR" dirty="0" smtClean="0"/>
              <a:t>Devam </a:t>
            </a:r>
            <a:r>
              <a:rPr lang="tr-TR" dirty="0"/>
              <a:t>cetveli; Meclis üyelerine ait devam cetvelini oturumdan önce meclis </a:t>
            </a:r>
            <a:r>
              <a:rPr lang="tr-TR" dirty="0" smtClean="0"/>
              <a:t>başkanına </a:t>
            </a:r>
            <a:r>
              <a:rPr lang="tr-TR" dirty="0"/>
              <a:t>teslim edip oturumdan sonra devam cetvelini teslim alarak saklamak, </a:t>
            </a:r>
            <a:endParaRPr lang="tr-TR" dirty="0" smtClean="0"/>
          </a:p>
          <a:p>
            <a:pPr>
              <a:buFontTx/>
              <a:buChar char="-"/>
            </a:pPr>
            <a:r>
              <a:rPr lang="tr-TR" dirty="0" smtClean="0"/>
              <a:t>- </a:t>
            </a:r>
            <a:r>
              <a:rPr lang="tr-TR" dirty="0"/>
              <a:t>Meclis tutanaklarının tutulması; meclis </a:t>
            </a:r>
            <a:r>
              <a:rPr lang="tr-TR" dirty="0" smtClean="0"/>
              <a:t>görüşmeleri </a:t>
            </a:r>
            <a:r>
              <a:rPr lang="tr-TR" dirty="0"/>
              <a:t>görevlilerce tutanağa geçirilerek, </a:t>
            </a:r>
            <a:r>
              <a:rPr lang="tr-TR" dirty="0" smtClean="0"/>
              <a:t>başkan </a:t>
            </a:r>
            <a:r>
              <a:rPr lang="tr-TR" dirty="0"/>
              <a:t>ve katip üyelere imzalatılır. Dosyalarına </a:t>
            </a:r>
            <a:r>
              <a:rPr lang="tr-TR" dirty="0" smtClean="0"/>
              <a:t>yerleştirerek </a:t>
            </a:r>
            <a:r>
              <a:rPr lang="tr-TR" dirty="0"/>
              <a:t>saklanmasına ve kaybolmamasına özen gösterilir, </a:t>
            </a:r>
            <a:endParaRPr lang="tr-TR" dirty="0" smtClean="0"/>
          </a:p>
          <a:p>
            <a:pPr>
              <a:buFontTx/>
              <a:buChar char="-"/>
            </a:pPr>
            <a:r>
              <a:rPr lang="tr-TR" dirty="0" smtClean="0"/>
              <a:t>- </a:t>
            </a:r>
            <a:r>
              <a:rPr lang="tr-TR" dirty="0"/>
              <a:t>Meclis kararlarının yazılması; Meclis toplantısında alınan kararlar bilgisayar ortamında yazılarak, </a:t>
            </a:r>
            <a:r>
              <a:rPr lang="tr-TR" dirty="0" smtClean="0"/>
              <a:t>başkan </a:t>
            </a:r>
            <a:r>
              <a:rPr lang="tr-TR" dirty="0"/>
              <a:t>ve katiplere imzalatmak, </a:t>
            </a:r>
            <a:endParaRPr lang="tr-TR" dirty="0" smtClean="0"/>
          </a:p>
          <a:p>
            <a:pPr>
              <a:buFontTx/>
              <a:buChar char="-"/>
            </a:pPr>
            <a:r>
              <a:rPr lang="tr-TR" dirty="0" smtClean="0"/>
              <a:t>- </a:t>
            </a:r>
            <a:r>
              <a:rPr lang="tr-TR" dirty="0"/>
              <a:t>Komisyon kararlarını yazmak; ihtisas komisyonlarına gönderilen konularla ilgili raporları ihtisas komisyonu </a:t>
            </a:r>
            <a:r>
              <a:rPr lang="tr-TR" dirty="0" smtClean="0"/>
              <a:t>başkanlarının </a:t>
            </a:r>
            <a:r>
              <a:rPr lang="tr-TR" dirty="0"/>
              <a:t>hazırladıkları ş</a:t>
            </a:r>
            <a:r>
              <a:rPr lang="tr-TR" dirty="0" smtClean="0"/>
              <a:t>ekliyle </a:t>
            </a:r>
            <a:r>
              <a:rPr lang="tr-TR" dirty="0"/>
              <a:t>bilgisayar ortamında yazmak</a:t>
            </a:r>
            <a:r>
              <a:rPr lang="tr-TR" dirty="0" smtClean="0"/>
              <a:t>,</a:t>
            </a:r>
          </a:p>
          <a:p>
            <a:pPr>
              <a:buFontTx/>
              <a:buChar char="-"/>
            </a:pPr>
            <a:r>
              <a:rPr lang="tr-TR" dirty="0" smtClean="0"/>
              <a:t> </a:t>
            </a:r>
            <a:r>
              <a:rPr lang="tr-TR" dirty="0"/>
              <a:t>- Kararların </a:t>
            </a:r>
            <a:r>
              <a:rPr lang="tr-TR" dirty="0" smtClean="0"/>
              <a:t>Kaymakamlığa </a:t>
            </a:r>
            <a:r>
              <a:rPr lang="tr-TR" dirty="0"/>
              <a:t>gönderilmesi</a:t>
            </a:r>
            <a:r>
              <a:rPr lang="tr-TR" dirty="0" smtClean="0"/>
              <a:t>: kararlar </a:t>
            </a:r>
            <a:r>
              <a:rPr lang="tr-TR" dirty="0"/>
              <a:t>5393 sayılı Kanunun 23. maddesi gereğince Mülki idare amirine (Kaymakamlık Makamına ) göndermek, </a:t>
            </a:r>
            <a:endParaRPr lang="tr-TR" dirty="0" smtClean="0"/>
          </a:p>
        </p:txBody>
      </p:sp>
    </p:spTree>
    <p:extLst>
      <p:ext uri="{BB962C8B-B14F-4D97-AF65-F5344CB8AC3E}">
        <p14:creationId xmlns:p14="http://schemas.microsoft.com/office/powerpoint/2010/main" xmlns="" val="156039319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76672"/>
            <a:ext cx="9144000" cy="6381328"/>
          </a:xfrm>
        </p:spPr>
        <p:txBody>
          <a:bodyPr>
            <a:normAutofit/>
          </a:bodyPr>
          <a:lstStyle/>
          <a:p>
            <a:r>
              <a:rPr lang="tr-TR" dirty="0"/>
              <a:t>- Kararların Müdürlüklere gönderilmesi; </a:t>
            </a:r>
            <a:r>
              <a:rPr lang="tr-TR" dirty="0" smtClean="0"/>
              <a:t>Kesinleşen </a:t>
            </a:r>
            <a:r>
              <a:rPr lang="tr-TR" dirty="0"/>
              <a:t>meclis kararları gerekli </a:t>
            </a:r>
            <a:r>
              <a:rPr lang="tr-TR" dirty="0" smtClean="0"/>
              <a:t>işlemlerin </a:t>
            </a:r>
            <a:r>
              <a:rPr lang="tr-TR" dirty="0"/>
              <a:t>yapılabilmesi için ilgili olduğu müdürlüğe zimmet </a:t>
            </a:r>
            <a:r>
              <a:rPr lang="tr-TR" dirty="0" smtClean="0"/>
              <a:t>karşılığı </a:t>
            </a:r>
            <a:r>
              <a:rPr lang="tr-TR" dirty="0"/>
              <a:t>teslim etmek ve ilanını yapmak, - Meclis karar örneği almak isteyen ilgililere makbuz </a:t>
            </a:r>
            <a:r>
              <a:rPr lang="tr-TR" dirty="0" smtClean="0"/>
              <a:t>karşılığında </a:t>
            </a:r>
            <a:r>
              <a:rPr lang="tr-TR" dirty="0"/>
              <a:t>bizzat </a:t>
            </a:r>
            <a:r>
              <a:rPr lang="tr-TR" dirty="0" smtClean="0"/>
              <a:t>Başkanlık </a:t>
            </a:r>
            <a:r>
              <a:rPr lang="tr-TR" dirty="0"/>
              <a:t>makamının yazılı emri üzerine verilmesi sağlamak, </a:t>
            </a:r>
            <a:endParaRPr lang="tr-TR" dirty="0" smtClean="0"/>
          </a:p>
          <a:p>
            <a:r>
              <a:rPr lang="tr-TR" dirty="0" smtClean="0"/>
              <a:t>- </a:t>
            </a:r>
            <a:r>
              <a:rPr lang="tr-TR" dirty="0"/>
              <a:t>Belediye meclisince alınan kararlar sıra numarasına göre düzenli bir </a:t>
            </a:r>
            <a:r>
              <a:rPr lang="tr-TR" dirty="0" smtClean="0"/>
              <a:t>şekilde </a:t>
            </a:r>
            <a:r>
              <a:rPr lang="tr-TR" dirty="0"/>
              <a:t>dosyalamak</a:t>
            </a:r>
            <a:r>
              <a:rPr lang="tr-TR" dirty="0" smtClean="0"/>
              <a:t>,</a:t>
            </a:r>
          </a:p>
          <a:p>
            <a:r>
              <a:rPr lang="tr-TR" dirty="0" smtClean="0"/>
              <a:t> </a:t>
            </a:r>
            <a:r>
              <a:rPr lang="tr-TR" dirty="0"/>
              <a:t>- Meclise ait dosya ve kararları tutanak ve defter </a:t>
            </a:r>
            <a:r>
              <a:rPr lang="tr-TR" dirty="0" err="1"/>
              <a:t>v.s</a:t>
            </a:r>
            <a:r>
              <a:rPr lang="tr-TR" dirty="0"/>
              <a:t>. gibi evrakı mahkeme ile inceleme yapacak </a:t>
            </a:r>
            <a:r>
              <a:rPr lang="tr-TR" dirty="0" smtClean="0"/>
              <a:t>bilirkişilere Başkanlık </a:t>
            </a:r>
            <a:r>
              <a:rPr lang="tr-TR" dirty="0"/>
              <a:t>Makamının yazılı emri ile vermek. Evrakın uzun zaman kullanılması gerektiğinde örnek çıkartılarak aslına uygun olduğu onaylandıktan sonra asıllar gelinceye kadar suretleri dosyasında saklamak. </a:t>
            </a:r>
          </a:p>
        </p:txBody>
      </p:sp>
    </p:spTree>
    <p:extLst>
      <p:ext uri="{BB962C8B-B14F-4D97-AF65-F5344CB8AC3E}">
        <p14:creationId xmlns:p14="http://schemas.microsoft.com/office/powerpoint/2010/main" xmlns="" val="306531688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27584" y="0"/>
            <a:ext cx="8229600" cy="1143000"/>
          </a:xfrm>
        </p:spPr>
        <p:txBody>
          <a:bodyPr/>
          <a:lstStyle/>
          <a:p>
            <a:pPr algn="ctr"/>
            <a:r>
              <a:rPr lang="tr-TR" i="1" dirty="0"/>
              <a:t>EVRAK İŞLEMLERİ</a:t>
            </a:r>
            <a:endParaRPr lang="tr-TR" dirty="0"/>
          </a:p>
        </p:txBody>
      </p:sp>
      <p:sp>
        <p:nvSpPr>
          <p:cNvPr id="3" name="İçerik Yer Tutucusu 2"/>
          <p:cNvSpPr>
            <a:spLocks noGrp="1"/>
          </p:cNvSpPr>
          <p:nvPr>
            <p:ph idx="1"/>
          </p:nvPr>
        </p:nvSpPr>
        <p:spPr>
          <a:xfrm>
            <a:off x="0" y="1124744"/>
            <a:ext cx="9144000" cy="5733256"/>
          </a:xfrm>
        </p:spPr>
        <p:txBody>
          <a:bodyPr>
            <a:normAutofit fontScale="92500"/>
          </a:bodyPr>
          <a:lstStyle/>
          <a:p>
            <a:r>
              <a:rPr lang="tr-TR" b="1" i="1" dirty="0" smtClean="0"/>
              <a:t>a)Genel Evrak Çalışmaları; </a:t>
            </a:r>
          </a:p>
          <a:p>
            <a:r>
              <a:rPr lang="tr-TR" dirty="0" smtClean="0"/>
              <a:t>-Belediye’ye gelen yazılar, evrak defterinin gelen evrak bölümüne kayıt edildikten sonra ilgili birimlere havalesi yapmak, zimmet karşılığı birimlere teslim etmek, </a:t>
            </a:r>
          </a:p>
          <a:p>
            <a:r>
              <a:rPr lang="tr-TR" dirty="0" smtClean="0"/>
              <a:t>-</a:t>
            </a:r>
            <a:r>
              <a:rPr lang="tr-TR" dirty="0"/>
              <a:t>Belediyeden çıkan yazılar, giden evrak bölümüne kaydedildikten sonra zimmet </a:t>
            </a:r>
            <a:r>
              <a:rPr lang="tr-TR" dirty="0" smtClean="0"/>
              <a:t>karşılığı </a:t>
            </a:r>
            <a:r>
              <a:rPr lang="tr-TR" dirty="0"/>
              <a:t>ilgili birimlere teslim etmek </a:t>
            </a:r>
            <a:endParaRPr lang="tr-TR" dirty="0" smtClean="0"/>
          </a:p>
          <a:p>
            <a:r>
              <a:rPr lang="tr-TR" dirty="0" smtClean="0"/>
              <a:t>-</a:t>
            </a:r>
            <a:r>
              <a:rPr lang="tr-TR" dirty="0"/>
              <a:t>Belediye birimleri ve kamu kurum ve </a:t>
            </a:r>
            <a:r>
              <a:rPr lang="tr-TR" dirty="0" smtClean="0"/>
              <a:t>kuruluşlardan gelen duyuru </a:t>
            </a:r>
            <a:r>
              <a:rPr lang="tr-TR" dirty="0"/>
              <a:t>niteliğindeki ilanların Belediyemiz ilan tahtasında ilan edilmesini sağlayarak, buna ait tutanak ve raporlar ilgili kurum, </a:t>
            </a:r>
            <a:r>
              <a:rPr lang="tr-TR" dirty="0" smtClean="0"/>
              <a:t>kuruluş </a:t>
            </a:r>
            <a:r>
              <a:rPr lang="tr-TR" dirty="0"/>
              <a:t>ve müdürlüğe iletmek</a:t>
            </a:r>
            <a:r>
              <a:rPr lang="tr-TR" dirty="0" smtClean="0"/>
              <a:t>,</a:t>
            </a:r>
          </a:p>
          <a:p>
            <a:r>
              <a:rPr lang="tr-TR" dirty="0" smtClean="0"/>
              <a:t> -</a:t>
            </a:r>
            <a:r>
              <a:rPr lang="tr-TR" dirty="0"/>
              <a:t>Acil </a:t>
            </a:r>
            <a:r>
              <a:rPr lang="tr-TR" dirty="0" smtClean="0"/>
              <a:t>ulaştırılması </a:t>
            </a:r>
            <a:r>
              <a:rPr lang="tr-TR" dirty="0"/>
              <a:t>gereken evrak elden takip edilerek zaman kaybının önlenmesine </a:t>
            </a:r>
            <a:r>
              <a:rPr lang="tr-TR" dirty="0" smtClean="0"/>
              <a:t>çalışmak</a:t>
            </a:r>
            <a:r>
              <a:rPr lang="tr-TR" dirty="0"/>
              <a:t>, </a:t>
            </a:r>
            <a:endParaRPr lang="tr-TR" dirty="0" smtClean="0"/>
          </a:p>
          <a:p>
            <a:r>
              <a:rPr lang="tr-TR" dirty="0" smtClean="0"/>
              <a:t>-Vatandaşlar </a:t>
            </a:r>
            <a:r>
              <a:rPr lang="tr-TR" dirty="0"/>
              <a:t>tarafından belediyemize verilen dilekçeler, dilekçe kayıt defterine </a:t>
            </a:r>
            <a:r>
              <a:rPr lang="tr-TR" dirty="0" smtClean="0"/>
              <a:t>işlenerek </a:t>
            </a:r>
            <a:r>
              <a:rPr lang="tr-TR" dirty="0"/>
              <a:t>ilgili müdürlüklere havaleleri yapmak, </a:t>
            </a:r>
          </a:p>
        </p:txBody>
      </p:sp>
    </p:spTree>
    <p:extLst>
      <p:ext uri="{BB962C8B-B14F-4D97-AF65-F5344CB8AC3E}">
        <p14:creationId xmlns:p14="http://schemas.microsoft.com/office/powerpoint/2010/main" xmlns="" val="1730720371"/>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79712" y="41275"/>
            <a:ext cx="5400600" cy="681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25828390"/>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836712"/>
            <a:ext cx="9144000" cy="6021288"/>
          </a:xfrm>
        </p:spPr>
        <p:txBody>
          <a:bodyPr>
            <a:normAutofit lnSpcReduction="10000"/>
          </a:bodyPr>
          <a:lstStyle/>
          <a:p>
            <a:r>
              <a:rPr lang="tr-TR" b="1" i="1" dirty="0"/>
              <a:t>b)Diğer İşlemlerle ilgili Çalışmalar; </a:t>
            </a:r>
            <a:endParaRPr lang="tr-TR" b="1" i="1" dirty="0" smtClean="0"/>
          </a:p>
          <a:p>
            <a:r>
              <a:rPr lang="tr-TR" dirty="0" smtClean="0"/>
              <a:t>-Müdürlüğümüzde ve bütün birimlerde çalışan tüm personelin </a:t>
            </a:r>
            <a:r>
              <a:rPr lang="tr-TR" dirty="0"/>
              <a:t>her türlü özlük </a:t>
            </a:r>
            <a:r>
              <a:rPr lang="tr-TR" dirty="0" smtClean="0"/>
              <a:t>işleri </a:t>
            </a:r>
            <a:r>
              <a:rPr lang="tr-TR" dirty="0"/>
              <a:t>ile belediyemiz içi ve </a:t>
            </a:r>
            <a:r>
              <a:rPr lang="tr-TR" dirty="0" smtClean="0"/>
              <a:t>dışıyla </a:t>
            </a:r>
            <a:r>
              <a:rPr lang="tr-TR" dirty="0"/>
              <a:t>yapılan </a:t>
            </a:r>
            <a:r>
              <a:rPr lang="tr-TR" dirty="0" smtClean="0"/>
              <a:t>yazışmaları </a:t>
            </a:r>
            <a:r>
              <a:rPr lang="tr-TR" dirty="0"/>
              <a:t>yürütmek. </a:t>
            </a:r>
            <a:endParaRPr lang="tr-TR" dirty="0" smtClean="0"/>
          </a:p>
          <a:p>
            <a:r>
              <a:rPr lang="tr-TR" dirty="0" smtClean="0"/>
              <a:t>-Müdürlüğün ve bağlı birimlerin demirbaş, </a:t>
            </a:r>
            <a:r>
              <a:rPr lang="tr-TR" dirty="0"/>
              <a:t>kırtasiye, araç ve gereçlerinin alınması sağlamak</a:t>
            </a:r>
            <a:r>
              <a:rPr lang="tr-TR" dirty="0" smtClean="0"/>
              <a:t>, kayıtlarını yapmak, </a:t>
            </a:r>
          </a:p>
          <a:p>
            <a:r>
              <a:rPr lang="tr-TR" dirty="0" smtClean="0"/>
              <a:t>-</a:t>
            </a:r>
            <a:r>
              <a:rPr lang="tr-TR" dirty="0"/>
              <a:t>5393 sayılı Kanunun 32. maddesi gereğince meclis üyeleri huzur hakkı tahakkuk ettirilerek, ödemenin yapılması için Mali Hizmetler Müdürlüğüne üst yazı ile göndermek, </a:t>
            </a:r>
            <a:endParaRPr lang="tr-TR" dirty="0" smtClean="0"/>
          </a:p>
          <a:p>
            <a:r>
              <a:rPr lang="tr-TR" dirty="0" smtClean="0"/>
              <a:t>-</a:t>
            </a:r>
            <a:r>
              <a:rPr lang="tr-TR" dirty="0"/>
              <a:t>5393 sayılı Kanunun 36. maddesi gereğince encümen </a:t>
            </a:r>
            <a:r>
              <a:rPr lang="tr-TR" dirty="0" smtClean="0"/>
              <a:t>başkanı </a:t>
            </a:r>
            <a:r>
              <a:rPr lang="tr-TR" dirty="0"/>
              <a:t>ve üyelerine ödenek tahakkuk ettirilerek, ödenmesi için Mali Hizmetler Müdürlüğüne üst yazı ile göndermek, </a:t>
            </a:r>
            <a:r>
              <a:rPr lang="tr-TR" dirty="0" smtClean="0"/>
              <a:t>	Yukarıda </a:t>
            </a:r>
            <a:r>
              <a:rPr lang="tr-TR" dirty="0"/>
              <a:t>sayılan mevzuat ve ilgili diğer mevzuatlar çerçevesinde yetkilerini kullanarak görev ve sorumluluklarını yerine getirir. </a:t>
            </a:r>
          </a:p>
        </p:txBody>
      </p:sp>
    </p:spTree>
    <p:extLst>
      <p:ext uri="{BB962C8B-B14F-4D97-AF65-F5344CB8AC3E}">
        <p14:creationId xmlns:p14="http://schemas.microsoft.com/office/powerpoint/2010/main" xmlns="" val="305009868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2018 Arşiv\Yazı İşleri\Yazı İşleri Servisi.JPG"/>
          <p:cNvPicPr>
            <a:picLocks noChangeAspect="1" noChangeArrowheads="1"/>
          </p:cNvPicPr>
          <p:nvPr/>
        </p:nvPicPr>
        <p:blipFill>
          <a:blip r:embed="rId2" cstate="print"/>
          <a:srcRect/>
          <a:stretch>
            <a:fillRect/>
          </a:stretch>
        </p:blipFill>
        <p:spPr bwMode="auto">
          <a:xfrm>
            <a:off x="4057" y="0"/>
            <a:ext cx="9139943" cy="6858000"/>
          </a:xfrm>
          <a:prstGeom prst="rect">
            <a:avLst/>
          </a:prstGeom>
          <a:noFill/>
        </p:spPr>
      </p:pic>
      <p:sp>
        <p:nvSpPr>
          <p:cNvPr id="2" name="Başlık 1"/>
          <p:cNvSpPr>
            <a:spLocks noGrp="1"/>
          </p:cNvSpPr>
          <p:nvPr>
            <p:ph type="title"/>
          </p:nvPr>
        </p:nvSpPr>
        <p:spPr>
          <a:xfrm>
            <a:off x="395536" y="116632"/>
            <a:ext cx="8640960" cy="1224136"/>
          </a:xfrm>
        </p:spPr>
        <p:txBody>
          <a:bodyPr>
            <a:normAutofit fontScale="90000"/>
          </a:bodyPr>
          <a:lstStyle/>
          <a:p>
            <a:pPr algn="ctr"/>
            <a:r>
              <a:rPr lang="tr-TR" sz="4000" dirty="0" smtClean="0"/>
              <a:t>YAZI İŞLERİ MÜDÜRLÜĞÜ SERVİS ÇALIŞANLARI </a:t>
            </a:r>
            <a:endParaRPr lang="tr-TR" sz="4000" dirty="0"/>
          </a:p>
        </p:txBody>
      </p:sp>
      <p:sp>
        <p:nvSpPr>
          <p:cNvPr id="3" name="İçerik Yer Tutucusu 2"/>
          <p:cNvSpPr>
            <a:spLocks noGrp="1"/>
          </p:cNvSpPr>
          <p:nvPr>
            <p:ph idx="1"/>
          </p:nvPr>
        </p:nvSpPr>
        <p:spPr>
          <a:xfrm>
            <a:off x="457200" y="4797152"/>
            <a:ext cx="8229600" cy="1944216"/>
          </a:xfrm>
        </p:spPr>
        <p:txBody>
          <a:bodyPr>
            <a:normAutofit fontScale="92500" lnSpcReduction="10000"/>
          </a:bodyPr>
          <a:lstStyle/>
          <a:p>
            <a:pPr marL="0" indent="0">
              <a:buNone/>
            </a:pPr>
            <a:r>
              <a:rPr lang="tr-TR" dirty="0" smtClean="0">
                <a:solidFill>
                  <a:schemeClr val="bg1"/>
                </a:solidFill>
              </a:rPr>
              <a:t>1- FİZİKSEL </a:t>
            </a:r>
            <a:r>
              <a:rPr lang="tr-TR" dirty="0">
                <a:solidFill>
                  <a:schemeClr val="bg1"/>
                </a:solidFill>
              </a:rPr>
              <a:t>YAPI </a:t>
            </a:r>
            <a:endParaRPr lang="tr-TR" dirty="0" smtClean="0">
              <a:solidFill>
                <a:schemeClr val="bg1"/>
              </a:solidFill>
            </a:endParaRPr>
          </a:p>
          <a:p>
            <a:pPr marL="0" indent="0" algn="just">
              <a:buNone/>
            </a:pPr>
            <a:r>
              <a:rPr lang="tr-TR" dirty="0" smtClean="0">
                <a:solidFill>
                  <a:schemeClr val="bg1"/>
                </a:solidFill>
              </a:rPr>
              <a:t>	Müdürlüğümüz</a:t>
            </a:r>
            <a:r>
              <a:rPr lang="tr-TR" dirty="0">
                <a:solidFill>
                  <a:schemeClr val="bg1"/>
                </a:solidFill>
              </a:rPr>
              <a:t>, Belediye hizmet binası içerisinde </a:t>
            </a:r>
            <a:r>
              <a:rPr lang="tr-TR" dirty="0" smtClean="0">
                <a:solidFill>
                  <a:schemeClr val="bg1"/>
                </a:solidFill>
              </a:rPr>
              <a:t>3. </a:t>
            </a:r>
            <a:r>
              <a:rPr lang="tr-TR" dirty="0">
                <a:solidFill>
                  <a:schemeClr val="bg1"/>
                </a:solidFill>
              </a:rPr>
              <a:t>katta Yazı İ</a:t>
            </a:r>
            <a:r>
              <a:rPr lang="tr-TR" dirty="0" smtClean="0">
                <a:solidFill>
                  <a:schemeClr val="bg1"/>
                </a:solidFill>
              </a:rPr>
              <a:t>şleri Servisi ve Yazı İşleri Müdürü </a:t>
            </a:r>
            <a:r>
              <a:rPr lang="tr-TR" dirty="0">
                <a:solidFill>
                  <a:schemeClr val="bg1"/>
                </a:solidFill>
              </a:rPr>
              <a:t>odasında faaliyetlerini </a:t>
            </a:r>
            <a:r>
              <a:rPr lang="tr-TR" dirty="0" smtClean="0">
                <a:solidFill>
                  <a:schemeClr val="bg1"/>
                </a:solidFill>
              </a:rPr>
              <a:t>sürdürmektedir. Servis odasında yazı işleri faaliyetlerimiz burada yapılmaktadır</a:t>
            </a:r>
            <a:r>
              <a:rPr lang="tr-TR" dirty="0" smtClean="0"/>
              <a:t>.</a:t>
            </a:r>
            <a:endParaRPr lang="tr-TR" dirty="0"/>
          </a:p>
          <a:p>
            <a:pPr>
              <a:buNone/>
            </a:pPr>
            <a:endParaRPr lang="tr-TR" dirty="0"/>
          </a:p>
        </p:txBody>
      </p:sp>
    </p:spTree>
    <p:extLst>
      <p:ext uri="{BB962C8B-B14F-4D97-AF65-F5344CB8AC3E}">
        <p14:creationId xmlns:p14="http://schemas.microsoft.com/office/powerpoint/2010/main" xmlns="" val="251021109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2018 Arşiv\Yazı İşleri\Evrak Kayıt Servisi.JPG"/>
          <p:cNvPicPr>
            <a:picLocks noChangeAspect="1" noChangeArrowheads="1"/>
          </p:cNvPicPr>
          <p:nvPr/>
        </p:nvPicPr>
        <p:blipFill>
          <a:blip r:embed="rId2" cstate="print"/>
          <a:srcRect/>
          <a:stretch>
            <a:fillRect/>
          </a:stretch>
        </p:blipFill>
        <p:spPr bwMode="auto">
          <a:xfrm>
            <a:off x="0" y="1"/>
            <a:ext cx="9183480" cy="6858000"/>
          </a:xfrm>
          <a:prstGeom prst="rect">
            <a:avLst/>
          </a:prstGeom>
          <a:noFill/>
        </p:spPr>
      </p:pic>
      <p:sp>
        <p:nvSpPr>
          <p:cNvPr id="5" name="4 İçerik Yer Tutucusu"/>
          <p:cNvSpPr>
            <a:spLocks noGrp="1"/>
          </p:cNvSpPr>
          <p:nvPr>
            <p:ph idx="1"/>
          </p:nvPr>
        </p:nvSpPr>
        <p:spPr/>
        <p:txBody>
          <a:bodyPr/>
          <a:lstStyle/>
          <a:p>
            <a:r>
              <a:rPr lang="tr-TR" dirty="0" smtClean="0"/>
              <a:t> </a:t>
            </a:r>
            <a:endParaRPr lang="tr-TR" dirty="0"/>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2018 Arşiv\Yazı İşleri\İhale Birim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664"/>
            <a:ext cx="9036496" cy="836712"/>
          </a:xfrm>
        </p:spPr>
        <p:txBody>
          <a:bodyPr>
            <a:normAutofit/>
          </a:bodyPr>
          <a:lstStyle/>
          <a:p>
            <a:pPr algn="r"/>
            <a:r>
              <a:rPr lang="tr-TR" sz="3400" dirty="0" smtClean="0"/>
              <a:t>BİLGİ </a:t>
            </a:r>
            <a:r>
              <a:rPr lang="tr-TR" sz="3400" dirty="0"/>
              <a:t>VE </a:t>
            </a:r>
            <a:r>
              <a:rPr lang="tr-TR" sz="3400" dirty="0" smtClean="0"/>
              <a:t>TEKNOLOJİK </a:t>
            </a:r>
            <a:r>
              <a:rPr lang="tr-TR" sz="3400" dirty="0"/>
              <a:t>KAYNAKLAR</a:t>
            </a:r>
          </a:p>
        </p:txBody>
      </p:sp>
      <p:sp>
        <p:nvSpPr>
          <p:cNvPr id="3" name="İçerik Yer Tutucusu 2"/>
          <p:cNvSpPr>
            <a:spLocks noGrp="1"/>
          </p:cNvSpPr>
          <p:nvPr>
            <p:ph idx="1"/>
          </p:nvPr>
        </p:nvSpPr>
        <p:spPr>
          <a:xfrm>
            <a:off x="457200" y="1935480"/>
            <a:ext cx="8507288" cy="4389120"/>
          </a:xfrm>
        </p:spPr>
        <p:txBody>
          <a:bodyPr>
            <a:normAutofit fontScale="85000" lnSpcReduction="10000"/>
          </a:bodyPr>
          <a:lstStyle/>
          <a:p>
            <a:r>
              <a:rPr lang="tr-TR" b="1" dirty="0" smtClean="0"/>
              <a:t>Demirbaş</a:t>
            </a:r>
            <a:r>
              <a:rPr lang="tr-TR" b="1" dirty="0"/>
              <a:t>, Makine, Cihaz adı </a:t>
            </a:r>
            <a:r>
              <a:rPr lang="tr-TR" dirty="0"/>
              <a:t>	 </a:t>
            </a:r>
            <a:r>
              <a:rPr lang="tr-TR" dirty="0" smtClean="0"/>
              <a:t>       </a:t>
            </a:r>
            <a:r>
              <a:rPr lang="tr-TR" b="1" dirty="0" smtClean="0"/>
              <a:t>Sayısı </a:t>
            </a:r>
            <a:r>
              <a:rPr lang="tr-TR" dirty="0"/>
              <a:t>	</a:t>
            </a:r>
          </a:p>
          <a:p>
            <a:r>
              <a:rPr lang="tr-TR" dirty="0"/>
              <a:t>Bilgisayar Kasaları 	</a:t>
            </a:r>
            <a:r>
              <a:rPr lang="tr-TR" dirty="0" smtClean="0"/>
              <a:t>			11 </a:t>
            </a:r>
            <a:r>
              <a:rPr lang="tr-TR" dirty="0"/>
              <a:t>	</a:t>
            </a:r>
          </a:p>
          <a:p>
            <a:r>
              <a:rPr lang="tr-TR" dirty="0"/>
              <a:t>Ekranlar </a:t>
            </a:r>
            <a:r>
              <a:rPr lang="tr-TR" dirty="0" smtClean="0"/>
              <a:t>			</a:t>
            </a:r>
            <a:r>
              <a:rPr lang="tr-TR" dirty="0"/>
              <a:t>	</a:t>
            </a:r>
            <a:r>
              <a:rPr lang="tr-TR" dirty="0" smtClean="0"/>
              <a:t>	11 </a:t>
            </a:r>
            <a:r>
              <a:rPr lang="tr-TR" dirty="0"/>
              <a:t>	</a:t>
            </a:r>
          </a:p>
          <a:p>
            <a:r>
              <a:rPr lang="tr-TR" dirty="0"/>
              <a:t>Lazer yazıcılar </a:t>
            </a:r>
            <a:r>
              <a:rPr lang="tr-TR" dirty="0" smtClean="0"/>
              <a:t>		</a:t>
            </a:r>
            <a:r>
              <a:rPr lang="tr-TR" dirty="0"/>
              <a:t>	</a:t>
            </a:r>
            <a:r>
              <a:rPr lang="tr-TR" dirty="0" smtClean="0"/>
              <a:t>	</a:t>
            </a:r>
            <a:r>
              <a:rPr lang="tr-TR" dirty="0"/>
              <a:t>4</a:t>
            </a:r>
            <a:r>
              <a:rPr lang="tr-TR" dirty="0" smtClean="0"/>
              <a:t> </a:t>
            </a:r>
            <a:r>
              <a:rPr lang="tr-TR" dirty="0"/>
              <a:t>	</a:t>
            </a:r>
          </a:p>
          <a:p>
            <a:r>
              <a:rPr lang="tr-TR" dirty="0"/>
              <a:t>Sabit </a:t>
            </a:r>
            <a:r>
              <a:rPr lang="tr-TR" dirty="0" smtClean="0"/>
              <a:t>telefonlar		 </a:t>
            </a:r>
            <a:r>
              <a:rPr lang="tr-TR" dirty="0"/>
              <a:t>	</a:t>
            </a:r>
            <a:r>
              <a:rPr lang="tr-TR" dirty="0" smtClean="0"/>
              <a:t>	2 </a:t>
            </a:r>
            <a:r>
              <a:rPr lang="tr-TR" dirty="0"/>
              <a:t>	</a:t>
            </a:r>
          </a:p>
          <a:p>
            <a:r>
              <a:rPr lang="tr-TR" dirty="0"/>
              <a:t>Telsiz telefonlar </a:t>
            </a:r>
            <a:r>
              <a:rPr lang="tr-TR" dirty="0" smtClean="0"/>
              <a:t>		</a:t>
            </a:r>
            <a:r>
              <a:rPr lang="tr-TR" dirty="0"/>
              <a:t>	</a:t>
            </a:r>
            <a:r>
              <a:rPr lang="tr-TR" dirty="0" smtClean="0"/>
              <a:t>	</a:t>
            </a:r>
            <a:r>
              <a:rPr lang="tr-TR" dirty="0"/>
              <a:t>6	</a:t>
            </a:r>
          </a:p>
          <a:p>
            <a:r>
              <a:rPr lang="tr-TR" dirty="0" err="1"/>
              <a:t>Switchler</a:t>
            </a:r>
            <a:r>
              <a:rPr lang="tr-TR" dirty="0"/>
              <a:t> </a:t>
            </a:r>
            <a:r>
              <a:rPr lang="tr-TR" dirty="0" smtClean="0"/>
              <a:t>			</a:t>
            </a:r>
            <a:r>
              <a:rPr lang="tr-TR" dirty="0"/>
              <a:t>	</a:t>
            </a:r>
            <a:r>
              <a:rPr lang="tr-TR" dirty="0" smtClean="0"/>
              <a:t>	1 </a:t>
            </a:r>
            <a:r>
              <a:rPr lang="tr-TR" dirty="0"/>
              <a:t>	</a:t>
            </a:r>
          </a:p>
          <a:p>
            <a:r>
              <a:rPr lang="tr-TR" dirty="0"/>
              <a:t>Fotokopi yazıcı Faks makinesi 	</a:t>
            </a:r>
            <a:r>
              <a:rPr lang="tr-TR" dirty="0" smtClean="0"/>
              <a:t>	1 </a:t>
            </a:r>
            <a:r>
              <a:rPr lang="tr-TR" dirty="0"/>
              <a:t>	</a:t>
            </a:r>
            <a:endParaRPr lang="tr-TR" dirty="0" smtClean="0"/>
          </a:p>
          <a:p>
            <a:pPr marL="0" indent="0">
              <a:buNone/>
            </a:pPr>
            <a:r>
              <a:rPr lang="tr-TR" dirty="0" smtClean="0"/>
              <a:t>	</a:t>
            </a:r>
          </a:p>
          <a:p>
            <a:pPr marL="0" indent="0" algn="just">
              <a:buNone/>
            </a:pPr>
            <a:r>
              <a:rPr lang="tr-TR" dirty="0"/>
              <a:t>	</a:t>
            </a:r>
            <a:r>
              <a:rPr lang="tr-TR" dirty="0" smtClean="0"/>
              <a:t>Müdürlüğümüzün </a:t>
            </a:r>
            <a:r>
              <a:rPr lang="tr-TR" dirty="0"/>
              <a:t>daha etkin ve verimli hizmet üretebilmesi için </a:t>
            </a:r>
            <a:r>
              <a:rPr lang="tr-TR" dirty="0" smtClean="0"/>
              <a:t>çalışan </a:t>
            </a:r>
            <a:r>
              <a:rPr lang="tr-TR" dirty="0"/>
              <a:t>personellerimize bilgisayar ve internet bağlantısı </a:t>
            </a:r>
            <a:r>
              <a:rPr lang="tr-TR" dirty="0" smtClean="0"/>
              <a:t>sağlanmış </a:t>
            </a:r>
            <a:r>
              <a:rPr lang="tr-TR" dirty="0"/>
              <a:t>ve bilgiye daha hızlı </a:t>
            </a:r>
            <a:r>
              <a:rPr lang="tr-TR" dirty="0" smtClean="0"/>
              <a:t>ulaşma </a:t>
            </a:r>
            <a:r>
              <a:rPr lang="tr-TR" dirty="0"/>
              <a:t>imkânı </a:t>
            </a:r>
            <a:r>
              <a:rPr lang="tr-TR" dirty="0" smtClean="0"/>
              <a:t>tanınmıştır</a:t>
            </a:r>
            <a:r>
              <a:rPr lang="tr-TR" dirty="0"/>
              <a:t>.</a:t>
            </a:r>
          </a:p>
          <a:p>
            <a:endParaRPr lang="tr-TR" dirty="0"/>
          </a:p>
        </p:txBody>
      </p:sp>
    </p:spTree>
    <p:extLst>
      <p:ext uri="{BB962C8B-B14F-4D97-AF65-F5344CB8AC3E}">
        <p14:creationId xmlns:p14="http://schemas.microsoft.com/office/powerpoint/2010/main" xmlns="" val="33167726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xmlns="" val="4187840246"/>
              </p:ext>
            </p:extLst>
          </p:nvPr>
        </p:nvGraphicFramePr>
        <p:xfrm>
          <a:off x="0" y="-13999"/>
          <a:ext cx="9144000" cy="6872000"/>
        </p:xfrm>
        <a:graphic>
          <a:graphicData uri="http://schemas.openxmlformats.org/drawingml/2006/table">
            <a:tbl>
              <a:tblPr>
                <a:tableStyleId>{5C22544A-7EE6-4342-B048-85BDC9FD1C3A}</a:tableStyleId>
              </a:tblPr>
              <a:tblGrid>
                <a:gridCol w="3006432"/>
                <a:gridCol w="2732835"/>
                <a:gridCol w="2289733"/>
                <a:gridCol w="1115000"/>
              </a:tblGrid>
              <a:tr h="1468376">
                <a:tc>
                  <a:txBody>
                    <a:bodyPr/>
                    <a:lstStyle/>
                    <a:p>
                      <a:pPr algn="l" rtl="0" fontAlgn="ctr">
                        <a:buClr>
                          <a:schemeClr val="accent3"/>
                        </a:buClr>
                        <a:buSzPts val="1100"/>
                        <a:buFont typeface="Times New Roman"/>
                        <a:buChar char=""/>
                      </a:pPr>
                      <a:r>
                        <a:rPr lang="tr-TR" sz="1600" b="1" u="none" strike="noStrike" dirty="0">
                          <a:effectLst/>
                        </a:rPr>
                        <a:t>Mevcut Personel Durumu Görevi </a:t>
                      </a:r>
                      <a:endParaRPr lang="tr-TR" sz="1600" b="1" i="0" u="none" strike="noStrike" dirty="0">
                        <a:solidFill>
                          <a:srgbClr val="0BD0D9"/>
                        </a:solidFill>
                        <a:effectLst/>
                        <a:latin typeface="Times New Roman"/>
                      </a:endParaRPr>
                    </a:p>
                  </a:txBody>
                  <a:tcPr marL="257175" marR="9525" marT="9525" marB="0" anchor="ctr"/>
                </a:tc>
                <a:tc>
                  <a:txBody>
                    <a:bodyPr/>
                    <a:lstStyle/>
                    <a:p>
                      <a:pPr algn="l" rtl="0" fontAlgn="ctr"/>
                      <a:r>
                        <a:rPr lang="tr-TR" sz="1600" b="1" u="none" strike="noStrike" dirty="0">
                          <a:effectLst/>
                        </a:rPr>
                        <a:t>Kadro Durumu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Öğrenim Durumu </a:t>
                      </a:r>
                      <a:endParaRPr lang="tr-TR" sz="1600" b="1" i="0" u="none" strike="noStrike">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Adedi </a:t>
                      </a:r>
                      <a:endParaRPr lang="tr-TR" sz="1600" b="1" i="0" u="none" strike="noStrike">
                        <a:solidFill>
                          <a:srgbClr val="000000"/>
                        </a:solidFill>
                        <a:effectLst/>
                        <a:latin typeface="Times New Roman"/>
                      </a:endParaRPr>
                    </a:p>
                  </a:txBody>
                  <a:tcPr marL="257175" marR="9525" marT="9525" marB="0" anchor="ctr"/>
                </a:tc>
              </a:tr>
              <a:tr h="1350906">
                <a:tc>
                  <a:txBody>
                    <a:bodyPr/>
                    <a:lstStyle/>
                    <a:p>
                      <a:pPr algn="l" rtl="0" fontAlgn="ctr">
                        <a:buClr>
                          <a:schemeClr val="accent3"/>
                        </a:buClr>
                        <a:buSzPts val="1100"/>
                        <a:buFont typeface="Times New Roman"/>
                        <a:buChar char=""/>
                      </a:pPr>
                      <a:r>
                        <a:rPr lang="tr-TR" sz="1600" b="1" u="none" strike="noStrike" dirty="0">
                          <a:effectLst/>
                        </a:rPr>
                        <a:t>Müdür </a:t>
                      </a:r>
                      <a:endParaRPr lang="tr-TR" sz="1600" b="1" i="0" u="none" strike="noStrike" dirty="0">
                        <a:solidFill>
                          <a:srgbClr val="0BD0D9"/>
                        </a:solidFill>
                        <a:effectLst/>
                        <a:latin typeface="Times New Roman"/>
                      </a:endParaRPr>
                    </a:p>
                  </a:txBody>
                  <a:tcPr marL="257175" marR="9525" marT="9525" marB="0" anchor="ctr"/>
                </a:tc>
                <a:tc>
                  <a:txBody>
                    <a:bodyPr/>
                    <a:lstStyle/>
                    <a:p>
                      <a:pPr algn="l" rtl="0" fontAlgn="ctr"/>
                      <a:r>
                        <a:rPr lang="tr-TR" sz="1600" b="1" u="none" strike="noStrike" dirty="0">
                          <a:effectLst/>
                        </a:rPr>
                        <a:t>Memur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smtClean="0">
                          <a:effectLst/>
                        </a:rPr>
                        <a:t>Lisans</a:t>
                      </a:r>
                      <a:r>
                        <a:rPr lang="tr-TR" sz="1600" b="1" u="none" strike="noStrike" baseline="0" dirty="0" smtClean="0">
                          <a:effectLst/>
                        </a:rPr>
                        <a:t>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1</a:t>
                      </a:r>
                      <a:endParaRPr lang="tr-TR" sz="1600" b="1" i="0" u="none" strike="noStrike">
                        <a:solidFill>
                          <a:srgbClr val="000000"/>
                        </a:solidFill>
                        <a:effectLst/>
                        <a:latin typeface="Times New Roman"/>
                      </a:endParaRPr>
                    </a:p>
                  </a:txBody>
                  <a:tcPr marL="257175" marR="9525" marT="9525" marB="0" anchor="ctr"/>
                </a:tc>
              </a:tr>
              <a:tr h="1350906">
                <a:tc>
                  <a:txBody>
                    <a:bodyPr/>
                    <a:lstStyle/>
                    <a:p>
                      <a:pPr algn="l" rtl="0" fontAlgn="ctr">
                        <a:buClr>
                          <a:schemeClr val="accent3"/>
                        </a:buClr>
                        <a:buSzPts val="1100"/>
                        <a:buFont typeface="Times New Roman"/>
                        <a:buNone/>
                      </a:pPr>
                      <a:r>
                        <a:rPr lang="tr-TR" sz="1600" b="1" i="0" u="none" strike="noStrike" dirty="0" smtClean="0">
                          <a:solidFill>
                            <a:srgbClr val="000000"/>
                          </a:solidFill>
                          <a:effectLst/>
                          <a:latin typeface="Times New Roman"/>
                        </a:rPr>
                        <a:t>Büro Memuru</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Memur </a:t>
                      </a:r>
                      <a:endParaRPr lang="tr-TR" sz="1600" b="1" i="0" u="none" strike="noStrike">
                        <a:solidFill>
                          <a:srgbClr val="000000"/>
                        </a:solidFill>
                        <a:effectLst/>
                        <a:latin typeface="Times New Roman"/>
                      </a:endParaRPr>
                    </a:p>
                  </a:txBody>
                  <a:tcPr marL="257175" marR="9525" marT="9525" marB="0" anchor="ctr"/>
                </a:tc>
                <a:tc>
                  <a:txBody>
                    <a:bodyPr/>
                    <a:lstStyle/>
                    <a:p>
                      <a:pPr algn="l" rtl="0" fontAlgn="ctr"/>
                      <a:r>
                        <a:rPr lang="tr-TR" sz="1600" b="1" u="none" strike="noStrike" dirty="0" smtClean="0">
                          <a:effectLst/>
                        </a:rPr>
                        <a:t>Lisans</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i="0" u="none" strike="noStrike" dirty="0">
                          <a:solidFill>
                            <a:srgbClr val="000000"/>
                          </a:solidFill>
                          <a:effectLst/>
                          <a:latin typeface="Times New Roman"/>
                        </a:rPr>
                        <a:t>1</a:t>
                      </a:r>
                    </a:p>
                  </a:txBody>
                  <a:tcPr marL="257175" marR="9525" marT="9525" marB="0" anchor="ctr"/>
                </a:tc>
              </a:tr>
              <a:tr h="1350906">
                <a:tc>
                  <a:txBody>
                    <a:bodyPr/>
                    <a:lstStyle/>
                    <a:p>
                      <a:pPr algn="l" rtl="0" fontAlgn="ctr"/>
                      <a:r>
                        <a:rPr lang="tr-TR" sz="1600" b="1" u="none" strike="noStrike" dirty="0" smtClean="0">
                          <a:effectLst/>
                        </a:rPr>
                        <a:t>Sürekli işçi Büro personeli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a:effectLst/>
                        </a:rPr>
                        <a:t>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a:effectLst/>
                        </a:rPr>
                        <a:t>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i="0" u="none" strike="noStrike" dirty="0" smtClean="0">
                          <a:solidFill>
                            <a:srgbClr val="000000"/>
                          </a:solidFill>
                          <a:effectLst/>
                          <a:latin typeface="Times New Roman"/>
                        </a:rPr>
                        <a:t>15</a:t>
                      </a:r>
                      <a:endParaRPr lang="tr-TR" sz="1600" b="1" i="0" u="none" strike="noStrike" dirty="0">
                        <a:solidFill>
                          <a:srgbClr val="000000"/>
                        </a:solidFill>
                        <a:effectLst/>
                        <a:latin typeface="Times New Roman"/>
                      </a:endParaRPr>
                    </a:p>
                  </a:txBody>
                  <a:tcPr marL="257175" marR="9525" marT="9525" marB="0" anchor="ctr"/>
                </a:tc>
              </a:tr>
              <a:tr h="1350906">
                <a:tc>
                  <a:txBody>
                    <a:bodyPr/>
                    <a:lstStyle/>
                    <a:p>
                      <a:pPr algn="l" rtl="0" fontAlgn="ctr">
                        <a:buClr>
                          <a:schemeClr val="accent3"/>
                        </a:buClr>
                        <a:buSzPts val="1100"/>
                        <a:buFont typeface="Times New Roman"/>
                        <a:buChar char=""/>
                      </a:pPr>
                      <a:r>
                        <a:rPr lang="tr-TR" sz="1600" b="1" u="none" strike="noStrike">
                          <a:effectLst/>
                        </a:rPr>
                        <a:t>TOPLAM </a:t>
                      </a:r>
                      <a:endParaRPr lang="tr-TR" sz="1600" b="1" i="0" u="none" strike="noStrike">
                        <a:solidFill>
                          <a:srgbClr val="0BD0D9"/>
                        </a:solidFill>
                        <a:effectLst/>
                        <a:latin typeface="Times New Roman"/>
                      </a:endParaRPr>
                    </a:p>
                  </a:txBody>
                  <a:tcPr marL="257175" marR="9525" marT="9525" marB="0" anchor="ctr"/>
                </a:tc>
                <a:tc>
                  <a:txBody>
                    <a:bodyPr/>
                    <a:lstStyle/>
                    <a:p>
                      <a:pPr algn="l" rtl="0" fontAlgn="ctr"/>
                      <a:r>
                        <a:rPr lang="tr-TR" sz="1600" b="1" u="none" strike="noStrike" dirty="0" smtClean="0">
                          <a:effectLst/>
                        </a:rPr>
                        <a:t>17</a:t>
                      </a:r>
                      <a:endParaRPr lang="tr-TR" sz="1600" b="1" i="0" u="none" strike="noStrike" dirty="0">
                        <a:solidFill>
                          <a:srgbClr val="000000"/>
                        </a:solidFill>
                        <a:effectLst/>
                        <a:latin typeface="Times New Roman"/>
                      </a:endParaRPr>
                    </a:p>
                  </a:txBody>
                  <a:tcPr marL="257175" marR="9525" marT="9525" marB="0" anchor="ctr"/>
                </a:tc>
                <a:tc>
                  <a:txBody>
                    <a:bodyPr/>
                    <a:lstStyle/>
                    <a:p>
                      <a:pPr algn="l" fontAlgn="b"/>
                      <a:r>
                        <a:rPr lang="tr-TR" sz="1600" b="1" u="none" strike="noStrike">
                          <a:effectLst/>
                        </a:rPr>
                        <a:t> </a:t>
                      </a:r>
                      <a:endParaRPr lang="tr-TR" sz="1600" b="1" i="0" u="none" strike="noStrike">
                        <a:solidFill>
                          <a:srgbClr val="000000"/>
                        </a:solidFill>
                        <a:effectLst/>
                        <a:latin typeface="Times New Roman"/>
                      </a:endParaRPr>
                    </a:p>
                  </a:txBody>
                  <a:tcPr marL="9525" marR="9525" marT="9525" marB="0" anchor="b"/>
                </a:tc>
                <a:tc>
                  <a:txBody>
                    <a:bodyPr/>
                    <a:lstStyle/>
                    <a:p>
                      <a:pPr algn="l" fontAlgn="b"/>
                      <a:r>
                        <a:rPr lang="tr-TR" sz="1600" b="1" u="none" strike="noStrike" dirty="0">
                          <a:effectLst/>
                        </a:rPr>
                        <a:t> </a:t>
                      </a:r>
                      <a:endParaRPr lang="tr-TR" sz="1600" b="1" i="0" u="none" strike="noStrike" dirty="0">
                        <a:solidFill>
                          <a:srgbClr val="000000"/>
                        </a:solidFill>
                        <a:effectLst/>
                        <a:latin typeface="Times New Roman"/>
                      </a:endParaRPr>
                    </a:p>
                  </a:txBody>
                  <a:tcPr marL="9525" marR="9525" marT="9525" marB="0" anchor="b"/>
                </a:tc>
              </a:tr>
            </a:tbl>
          </a:graphicData>
        </a:graphic>
      </p:graphicFrame>
    </p:spTree>
    <p:extLst>
      <p:ext uri="{BB962C8B-B14F-4D97-AF65-F5344CB8AC3E}">
        <p14:creationId xmlns:p14="http://schemas.microsoft.com/office/powerpoint/2010/main" xmlns="" val="384625878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664"/>
            <a:ext cx="9144000" cy="926976"/>
          </a:xfrm>
        </p:spPr>
        <p:txBody>
          <a:bodyPr>
            <a:normAutofit fontScale="90000"/>
          </a:bodyPr>
          <a:lstStyle/>
          <a:p>
            <a:pPr algn="ctr"/>
            <a:r>
              <a:rPr lang="tr-TR" dirty="0"/>
              <a:t>SUNULAN </a:t>
            </a:r>
            <a:r>
              <a:rPr lang="tr-TR" dirty="0" smtClean="0"/>
              <a:t>HİZMETLER </a:t>
            </a:r>
            <a:r>
              <a:rPr lang="tr-TR" dirty="0"/>
              <a:t/>
            </a:r>
            <a:br>
              <a:rPr lang="tr-TR" dirty="0"/>
            </a:br>
            <a:endParaRPr lang="tr-TR" dirty="0"/>
          </a:p>
        </p:txBody>
      </p:sp>
      <p:sp>
        <p:nvSpPr>
          <p:cNvPr id="3" name="İçerik Yer Tutucusu 2"/>
          <p:cNvSpPr>
            <a:spLocks noGrp="1"/>
          </p:cNvSpPr>
          <p:nvPr>
            <p:ph idx="1"/>
          </p:nvPr>
        </p:nvSpPr>
        <p:spPr>
          <a:xfrm>
            <a:off x="0" y="1268760"/>
            <a:ext cx="9144000" cy="5472608"/>
          </a:xfrm>
        </p:spPr>
        <p:txBody>
          <a:bodyPr>
            <a:normAutofit fontScale="70000" lnSpcReduction="20000"/>
          </a:bodyPr>
          <a:lstStyle/>
          <a:p>
            <a:pPr algn="just"/>
            <a:r>
              <a:rPr lang="tr-TR" dirty="0" smtClean="0"/>
              <a:t>-</a:t>
            </a:r>
            <a:r>
              <a:rPr lang="tr-TR" sz="2800" dirty="0"/>
              <a:t>Meclis ve Encümen gündeminin hazırlanması, onaylatılması ve ilanının </a:t>
            </a:r>
            <a:r>
              <a:rPr lang="tr-TR" sz="2800" dirty="0" smtClean="0"/>
              <a:t>yapılması</a:t>
            </a:r>
          </a:p>
          <a:p>
            <a:pPr algn="just"/>
            <a:r>
              <a:rPr lang="tr-TR" sz="2800" dirty="0" smtClean="0"/>
              <a:t>-</a:t>
            </a:r>
            <a:r>
              <a:rPr lang="tr-TR" sz="2800" dirty="0"/>
              <a:t>Yazılan encümen kararlarının imzalatılarak ilgili birimlere </a:t>
            </a:r>
            <a:r>
              <a:rPr lang="tr-TR" sz="2800" dirty="0" smtClean="0"/>
              <a:t>dağıtılması</a:t>
            </a:r>
          </a:p>
          <a:p>
            <a:pPr algn="just"/>
            <a:r>
              <a:rPr lang="tr-TR" sz="2800" dirty="0" smtClean="0"/>
              <a:t> </a:t>
            </a:r>
            <a:r>
              <a:rPr lang="tr-TR" sz="2800" dirty="0"/>
              <a:t>-Meclis komisyon raporlarının yazılması ve ilan edilmesi</a:t>
            </a:r>
            <a:r>
              <a:rPr lang="tr-TR" sz="2800" dirty="0" smtClean="0"/>
              <a:t>,</a:t>
            </a:r>
          </a:p>
          <a:p>
            <a:pPr algn="just"/>
            <a:r>
              <a:rPr lang="tr-TR" sz="2800" dirty="0" smtClean="0"/>
              <a:t> </a:t>
            </a:r>
            <a:r>
              <a:rPr lang="tr-TR" sz="2800" dirty="0"/>
              <a:t>-Meclis kararlarının imzalatılması ,</a:t>
            </a:r>
            <a:r>
              <a:rPr lang="tr-TR" sz="2800" dirty="0" smtClean="0"/>
              <a:t>kesinleşen </a:t>
            </a:r>
            <a:r>
              <a:rPr lang="tr-TR" sz="2800" dirty="0"/>
              <a:t>kararların dağıtılması ve ilanın yapılması Belediyemize gelen ve giden evrakların tasnifini ve havalesini yaparak ilgili birim ve kurumlara </a:t>
            </a:r>
            <a:r>
              <a:rPr lang="tr-TR" sz="2800" dirty="0" smtClean="0"/>
              <a:t>dağıtımı</a:t>
            </a:r>
          </a:p>
          <a:p>
            <a:pPr algn="just"/>
            <a:r>
              <a:rPr lang="tr-TR" sz="2800" dirty="0" smtClean="0"/>
              <a:t> </a:t>
            </a:r>
            <a:r>
              <a:rPr lang="tr-TR" sz="2800" dirty="0"/>
              <a:t>-Belediyemizin birimleri ile Kamu kurum ve </a:t>
            </a:r>
            <a:r>
              <a:rPr lang="tr-TR" sz="2800" dirty="0" smtClean="0"/>
              <a:t>kuruluşlarından </a:t>
            </a:r>
            <a:r>
              <a:rPr lang="tr-TR" sz="2800" dirty="0"/>
              <a:t>gelen ilanların yapılarak, tutanaklarının ilgili birim ve kurumlara gönderilmesi </a:t>
            </a:r>
            <a:endParaRPr lang="tr-TR" sz="2800" dirty="0" smtClean="0"/>
          </a:p>
          <a:p>
            <a:pPr algn="just"/>
            <a:r>
              <a:rPr lang="tr-TR" sz="2800" dirty="0" smtClean="0"/>
              <a:t>-</a:t>
            </a:r>
            <a:r>
              <a:rPr lang="tr-TR" sz="2800" dirty="0"/>
              <a:t>Kamu kurum ve </a:t>
            </a:r>
            <a:r>
              <a:rPr lang="tr-TR" sz="2800" dirty="0" smtClean="0"/>
              <a:t>kuruluşlarına </a:t>
            </a:r>
            <a:r>
              <a:rPr lang="tr-TR" sz="2800" dirty="0"/>
              <a:t>gidecek evrakların posta </a:t>
            </a:r>
            <a:r>
              <a:rPr lang="tr-TR" sz="2800" dirty="0" smtClean="0"/>
              <a:t>işlemleri </a:t>
            </a:r>
            <a:r>
              <a:rPr lang="tr-TR" sz="2800" dirty="0"/>
              <a:t>yapılarak postalanması </a:t>
            </a:r>
            <a:endParaRPr lang="tr-TR" sz="2800" dirty="0" smtClean="0"/>
          </a:p>
          <a:p>
            <a:pPr algn="just"/>
            <a:r>
              <a:rPr lang="tr-TR" sz="2800" dirty="0" smtClean="0"/>
              <a:t>-</a:t>
            </a:r>
            <a:r>
              <a:rPr lang="tr-TR" sz="2800" dirty="0"/>
              <a:t>Meclis üyelerinin huzur haklarının tahakkuk ettirilmesi</a:t>
            </a:r>
            <a:r>
              <a:rPr lang="tr-TR" sz="2800" dirty="0" smtClean="0"/>
              <a:t>,</a:t>
            </a:r>
          </a:p>
          <a:p>
            <a:pPr algn="just"/>
            <a:r>
              <a:rPr lang="tr-TR" sz="2800" dirty="0" smtClean="0"/>
              <a:t> </a:t>
            </a:r>
            <a:r>
              <a:rPr lang="tr-TR" sz="2800" dirty="0"/>
              <a:t>-Encümen üyelerinin Ödeneklerinin tahakkuk ettirilmesi, </a:t>
            </a:r>
            <a:endParaRPr lang="tr-TR" sz="2800" dirty="0" smtClean="0"/>
          </a:p>
          <a:p>
            <a:pPr algn="just"/>
            <a:r>
              <a:rPr lang="tr-TR" sz="2800" dirty="0" smtClean="0"/>
              <a:t>-</a:t>
            </a:r>
            <a:r>
              <a:rPr lang="tr-TR" sz="2800" dirty="0"/>
              <a:t>Müdürlüğün her türlü özlük </a:t>
            </a:r>
            <a:r>
              <a:rPr lang="tr-TR" sz="2800" dirty="0" smtClean="0"/>
              <a:t>işleri </a:t>
            </a:r>
            <a:r>
              <a:rPr lang="tr-TR" sz="2800" dirty="0"/>
              <a:t>ile Belediyemiz içi ve </a:t>
            </a:r>
            <a:r>
              <a:rPr lang="tr-TR" sz="2800" dirty="0" smtClean="0"/>
              <a:t>dışıyla </a:t>
            </a:r>
            <a:r>
              <a:rPr lang="tr-TR" sz="2800" dirty="0"/>
              <a:t>yapılan </a:t>
            </a:r>
            <a:r>
              <a:rPr lang="tr-TR" sz="2800" dirty="0" smtClean="0"/>
              <a:t>yazışmaları </a:t>
            </a:r>
            <a:r>
              <a:rPr lang="tr-TR" sz="2800" dirty="0"/>
              <a:t>yapmak, </a:t>
            </a:r>
            <a:endParaRPr lang="tr-TR" sz="2800" dirty="0" smtClean="0"/>
          </a:p>
          <a:p>
            <a:pPr algn="just"/>
            <a:r>
              <a:rPr lang="tr-TR" sz="2800" dirty="0" smtClean="0"/>
              <a:t>-Teftiş </a:t>
            </a:r>
            <a:r>
              <a:rPr lang="tr-TR" sz="2800" dirty="0"/>
              <a:t>Layihasıyla ilgili </a:t>
            </a:r>
            <a:r>
              <a:rPr lang="tr-TR" sz="2800" dirty="0" smtClean="0"/>
              <a:t>yazışmalar </a:t>
            </a:r>
            <a:r>
              <a:rPr lang="tr-TR" sz="2800" dirty="0"/>
              <a:t>ve </a:t>
            </a:r>
            <a:r>
              <a:rPr lang="tr-TR" sz="2800" dirty="0" smtClean="0"/>
              <a:t>karşı görüşümüzün </a:t>
            </a:r>
            <a:r>
              <a:rPr lang="tr-TR" sz="2800" dirty="0"/>
              <a:t>düzenlenmesi</a:t>
            </a:r>
            <a:r>
              <a:rPr lang="tr-TR" sz="2800" dirty="0" smtClean="0"/>
              <a:t>,</a:t>
            </a:r>
          </a:p>
          <a:p>
            <a:pPr algn="just"/>
            <a:r>
              <a:rPr lang="tr-TR" sz="2800" dirty="0" smtClean="0"/>
              <a:t> </a:t>
            </a:r>
            <a:r>
              <a:rPr lang="tr-TR" sz="2800" dirty="0"/>
              <a:t>-Müdürlüğe gelen evrakın kaydı ve dağıtımını </a:t>
            </a:r>
            <a:r>
              <a:rPr lang="tr-TR" sz="2800" dirty="0" smtClean="0"/>
              <a:t>yapmak.</a:t>
            </a:r>
            <a:endParaRPr lang="tr-TR" sz="2800" dirty="0"/>
          </a:p>
        </p:txBody>
      </p:sp>
    </p:spTree>
    <p:extLst>
      <p:ext uri="{BB962C8B-B14F-4D97-AF65-F5344CB8AC3E}">
        <p14:creationId xmlns:p14="http://schemas.microsoft.com/office/powerpoint/2010/main" xmlns="" val="261333392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664"/>
            <a:ext cx="9144000" cy="1143000"/>
          </a:xfrm>
        </p:spPr>
        <p:txBody>
          <a:bodyPr>
            <a:noAutofit/>
          </a:bodyPr>
          <a:lstStyle/>
          <a:p>
            <a:pPr algn="ctr"/>
            <a:r>
              <a:rPr lang="tr-TR" sz="3800" dirty="0" smtClean="0"/>
              <a:t>YÖNETİM </a:t>
            </a:r>
            <a:r>
              <a:rPr lang="tr-TR" sz="3800" dirty="0"/>
              <a:t>VE </a:t>
            </a:r>
            <a:r>
              <a:rPr lang="tr-TR" sz="3800" dirty="0" smtClean="0"/>
              <a:t>İÇ </a:t>
            </a:r>
            <a:r>
              <a:rPr lang="tr-TR" sz="3800" dirty="0"/>
              <a:t>KONTROL </a:t>
            </a:r>
            <a:r>
              <a:rPr lang="tr-TR" sz="3800" dirty="0" smtClean="0"/>
              <a:t>SİSTEMİ</a:t>
            </a:r>
            <a:endParaRPr lang="tr-TR" sz="3800" dirty="0"/>
          </a:p>
        </p:txBody>
      </p:sp>
      <p:sp>
        <p:nvSpPr>
          <p:cNvPr id="3" name="İçerik Yer Tutucusu 2"/>
          <p:cNvSpPr>
            <a:spLocks noGrp="1"/>
          </p:cNvSpPr>
          <p:nvPr>
            <p:ph idx="1"/>
          </p:nvPr>
        </p:nvSpPr>
        <p:spPr>
          <a:xfrm>
            <a:off x="0" y="1844824"/>
            <a:ext cx="9144000" cy="4752528"/>
          </a:xfrm>
        </p:spPr>
        <p:txBody>
          <a:bodyPr>
            <a:normAutofit/>
          </a:bodyPr>
          <a:lstStyle/>
          <a:p>
            <a:pPr algn="just"/>
            <a:r>
              <a:rPr lang="tr-TR" dirty="0" smtClean="0"/>
              <a:t>Sarıkaya </a:t>
            </a:r>
            <a:r>
              <a:rPr lang="tr-TR" dirty="0"/>
              <a:t>Belediye </a:t>
            </a:r>
            <a:r>
              <a:rPr lang="tr-TR" dirty="0" smtClean="0"/>
              <a:t>Başkanı</a:t>
            </a:r>
            <a:r>
              <a:rPr lang="tr-TR" dirty="0"/>
              <a:t>, Belediye </a:t>
            </a:r>
            <a:r>
              <a:rPr lang="tr-TR" dirty="0" smtClean="0"/>
              <a:t>İdaresinin başı </a:t>
            </a:r>
            <a:r>
              <a:rPr lang="tr-TR" dirty="0"/>
              <a:t>ve tüzel </a:t>
            </a:r>
            <a:r>
              <a:rPr lang="tr-TR" dirty="0" smtClean="0"/>
              <a:t>kişiliğinin </a:t>
            </a:r>
            <a:r>
              <a:rPr lang="tr-TR" dirty="0"/>
              <a:t>temsilcisidir</a:t>
            </a:r>
            <a:r>
              <a:rPr lang="tr-TR" dirty="0" smtClean="0"/>
              <a:t>. Sarıkaya </a:t>
            </a:r>
            <a:r>
              <a:rPr lang="tr-TR" dirty="0"/>
              <a:t>Belediye </a:t>
            </a:r>
            <a:r>
              <a:rPr lang="tr-TR" dirty="0" smtClean="0"/>
              <a:t>Başkanı</a:t>
            </a:r>
            <a:r>
              <a:rPr lang="tr-TR" dirty="0"/>
              <a:t>, ilgili kanunda gösterilen esas ve usullere göre S</a:t>
            </a:r>
            <a:r>
              <a:rPr lang="tr-TR" dirty="0" smtClean="0"/>
              <a:t>arıkaya </a:t>
            </a:r>
            <a:r>
              <a:rPr lang="tr-TR" dirty="0"/>
              <a:t>Belediyesi sınırları içindeki seçmenler tarafından doğrudan seçilir. </a:t>
            </a:r>
            <a:r>
              <a:rPr lang="tr-TR" dirty="0" smtClean="0"/>
              <a:t>Sarıkaya </a:t>
            </a:r>
            <a:r>
              <a:rPr lang="tr-TR" dirty="0"/>
              <a:t>Belediye </a:t>
            </a:r>
            <a:r>
              <a:rPr lang="tr-TR" dirty="0" smtClean="0"/>
              <a:t>Başkanının </a:t>
            </a:r>
            <a:r>
              <a:rPr lang="tr-TR" dirty="0"/>
              <a:t>görevi; </a:t>
            </a:r>
            <a:r>
              <a:rPr lang="tr-TR" dirty="0" smtClean="0"/>
              <a:t>Belediye teşkilatının </a:t>
            </a:r>
            <a:r>
              <a:rPr lang="tr-TR" dirty="0"/>
              <a:t>en üst amiri olarak belediye </a:t>
            </a:r>
            <a:r>
              <a:rPr lang="tr-TR" dirty="0" smtClean="0"/>
              <a:t>teşkilâtını </a:t>
            </a:r>
            <a:r>
              <a:rPr lang="tr-TR" dirty="0"/>
              <a:t>sevk ve idare etmek, </a:t>
            </a:r>
            <a:r>
              <a:rPr lang="tr-TR" dirty="0" smtClean="0"/>
              <a:t>İlçenin </a:t>
            </a:r>
            <a:r>
              <a:rPr lang="tr-TR" dirty="0"/>
              <a:t>ve </a:t>
            </a:r>
            <a:r>
              <a:rPr lang="tr-TR" dirty="0" smtClean="0"/>
              <a:t>Belediyenin </a:t>
            </a:r>
            <a:r>
              <a:rPr lang="tr-TR" dirty="0"/>
              <a:t>hak ve menfaatlerini korumak, belediyeyi stratejik plâna uygun olarak yönetmek, belediye idaresinin kurumsal stratejilerini </a:t>
            </a:r>
            <a:r>
              <a:rPr lang="tr-TR" dirty="0" smtClean="0"/>
              <a:t>oluşturmak</a:t>
            </a:r>
            <a:r>
              <a:rPr lang="tr-TR" dirty="0"/>
              <a:t>, bu stratejilere uygun olarak bütçeyi hazırlamak ve uygulamaktır. </a:t>
            </a:r>
          </a:p>
        </p:txBody>
      </p:sp>
    </p:spTree>
    <p:extLst>
      <p:ext uri="{BB962C8B-B14F-4D97-AF65-F5344CB8AC3E}">
        <p14:creationId xmlns:p14="http://schemas.microsoft.com/office/powerpoint/2010/main" xmlns="" val="928953765"/>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664"/>
            <a:ext cx="9144000" cy="1143000"/>
          </a:xfrm>
        </p:spPr>
        <p:txBody>
          <a:bodyPr/>
          <a:lstStyle/>
          <a:p>
            <a:pPr algn="ctr"/>
            <a:r>
              <a:rPr lang="tr-TR" b="1" dirty="0"/>
              <a:t>AMAÇ ve HEDEFLER</a:t>
            </a:r>
            <a:endParaRPr lang="tr-TR" dirty="0"/>
          </a:p>
        </p:txBody>
      </p:sp>
      <p:sp>
        <p:nvSpPr>
          <p:cNvPr id="3" name="İçerik Yer Tutucusu 2"/>
          <p:cNvSpPr>
            <a:spLocks noGrp="1"/>
          </p:cNvSpPr>
          <p:nvPr>
            <p:ph idx="1"/>
          </p:nvPr>
        </p:nvSpPr>
        <p:spPr>
          <a:xfrm>
            <a:off x="0" y="1916832"/>
            <a:ext cx="9036496" cy="4407768"/>
          </a:xfrm>
        </p:spPr>
        <p:txBody>
          <a:bodyPr/>
          <a:lstStyle/>
          <a:p>
            <a:r>
              <a:rPr lang="tr-TR" dirty="0" smtClean="0"/>
              <a:t>A-İDARENİN </a:t>
            </a:r>
            <a:r>
              <a:rPr lang="tr-TR" dirty="0"/>
              <a:t>AMAÇ VE </a:t>
            </a:r>
            <a:r>
              <a:rPr lang="tr-TR" dirty="0" smtClean="0"/>
              <a:t>HEDEFLERİ</a:t>
            </a:r>
          </a:p>
          <a:p>
            <a:pPr marL="0" indent="0">
              <a:buNone/>
            </a:pPr>
            <a:r>
              <a:rPr lang="tr-TR" dirty="0"/>
              <a:t>	</a:t>
            </a:r>
            <a:r>
              <a:rPr lang="tr-TR" dirty="0" smtClean="0"/>
              <a:t> </a:t>
            </a:r>
            <a:r>
              <a:rPr lang="tr-TR" i="1" dirty="0"/>
              <a:t>AMAÇ: </a:t>
            </a:r>
            <a:r>
              <a:rPr lang="tr-TR" dirty="0"/>
              <a:t>Ulusal ve uluslararası kurum ve </a:t>
            </a:r>
            <a:r>
              <a:rPr lang="tr-TR" dirty="0" smtClean="0"/>
              <a:t>kuruluşlarla işbirliği </a:t>
            </a:r>
            <a:r>
              <a:rPr lang="tr-TR" dirty="0"/>
              <a:t>yapılarak </a:t>
            </a:r>
            <a:r>
              <a:rPr lang="tr-TR" dirty="0" smtClean="0"/>
              <a:t>çağdaş </a:t>
            </a:r>
            <a:r>
              <a:rPr lang="tr-TR" dirty="0"/>
              <a:t>belediyecilik hizmetleri </a:t>
            </a:r>
            <a:r>
              <a:rPr lang="tr-TR" dirty="0" smtClean="0"/>
              <a:t>gerçekleştirilecektir</a:t>
            </a:r>
            <a:r>
              <a:rPr lang="tr-TR" dirty="0"/>
              <a:t>. </a:t>
            </a:r>
            <a:endParaRPr lang="tr-TR" dirty="0" smtClean="0"/>
          </a:p>
          <a:p>
            <a:pPr marL="0" indent="0">
              <a:buNone/>
            </a:pPr>
            <a:r>
              <a:rPr lang="tr-TR" i="1" dirty="0"/>
              <a:t>	</a:t>
            </a:r>
            <a:r>
              <a:rPr lang="tr-TR" i="1" dirty="0" smtClean="0"/>
              <a:t>HEDEF</a:t>
            </a:r>
            <a:r>
              <a:rPr lang="tr-TR" i="1" dirty="0"/>
              <a:t>: </a:t>
            </a:r>
            <a:r>
              <a:rPr lang="tr-TR" dirty="0"/>
              <a:t>Bölgemizde bulunan özel ve resmi kurum ve </a:t>
            </a:r>
            <a:r>
              <a:rPr lang="tr-TR" dirty="0" smtClean="0"/>
              <a:t>kuruluşlar</a:t>
            </a:r>
            <a:r>
              <a:rPr lang="tr-TR" dirty="0"/>
              <a:t>, sivil toplum örgütleri ve belediyemiz arasında etkin </a:t>
            </a:r>
            <a:r>
              <a:rPr lang="tr-TR" dirty="0" smtClean="0"/>
              <a:t>işbirliği </a:t>
            </a:r>
            <a:r>
              <a:rPr lang="tr-TR" dirty="0"/>
              <a:t>tesis edilerek belediye faaliyetlerindeki etkililik oranı artırılacaktır.</a:t>
            </a:r>
          </a:p>
        </p:txBody>
      </p:sp>
    </p:spTree>
    <p:extLst>
      <p:ext uri="{BB962C8B-B14F-4D97-AF65-F5344CB8AC3E}">
        <p14:creationId xmlns:p14="http://schemas.microsoft.com/office/powerpoint/2010/main" xmlns="" val="289980042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7774" y="-3990"/>
            <a:ext cx="9136225" cy="1143000"/>
          </a:xfrm>
        </p:spPr>
        <p:txBody>
          <a:bodyPr/>
          <a:lstStyle/>
          <a:p>
            <a:pPr algn="r"/>
            <a:r>
              <a:rPr lang="tr-TR" dirty="0"/>
              <a:t>PERFORMANS </a:t>
            </a:r>
            <a:r>
              <a:rPr lang="tr-TR" dirty="0" smtClean="0"/>
              <a:t>BİLGİLERİ</a:t>
            </a:r>
            <a:endParaRPr lang="tr-TR" dirty="0"/>
          </a:p>
        </p:txBody>
      </p:sp>
      <p:sp>
        <p:nvSpPr>
          <p:cNvPr id="3" name="İçerik Yer Tutucusu 2"/>
          <p:cNvSpPr>
            <a:spLocks noGrp="1"/>
          </p:cNvSpPr>
          <p:nvPr>
            <p:ph idx="1"/>
          </p:nvPr>
        </p:nvSpPr>
        <p:spPr>
          <a:xfrm>
            <a:off x="0" y="1484784"/>
            <a:ext cx="9144000" cy="5373216"/>
          </a:xfrm>
        </p:spPr>
        <p:txBody>
          <a:bodyPr>
            <a:normAutofit fontScale="85000" lnSpcReduction="20000"/>
          </a:bodyPr>
          <a:lstStyle/>
          <a:p>
            <a:r>
              <a:rPr lang="tr-TR" i="1" dirty="0" smtClean="0"/>
              <a:t>EVRAK </a:t>
            </a:r>
            <a:r>
              <a:rPr lang="tr-TR" i="1" dirty="0"/>
              <a:t>KAYIT İŞLERİ </a:t>
            </a:r>
            <a:endParaRPr lang="tr-TR" i="1" dirty="0" smtClean="0"/>
          </a:p>
          <a:p>
            <a:pPr algn="just"/>
            <a:r>
              <a:rPr lang="tr-TR" dirty="0" smtClean="0"/>
              <a:t>-</a:t>
            </a:r>
            <a:r>
              <a:rPr lang="tr-TR" dirty="0"/>
              <a:t>Belediyeye gelen evrakların dağıtımı, yazı </a:t>
            </a:r>
            <a:r>
              <a:rPr lang="tr-TR" dirty="0" smtClean="0"/>
              <a:t>işlerinde </a:t>
            </a:r>
            <a:r>
              <a:rPr lang="tr-TR" dirty="0"/>
              <a:t>gelen yazılar defterine kaydedildikten sonra yapılmaktadır. Yazı </a:t>
            </a:r>
            <a:r>
              <a:rPr lang="tr-TR" dirty="0" smtClean="0"/>
              <a:t>işlerine </a:t>
            </a:r>
            <a:r>
              <a:rPr lang="tr-TR" dirty="0"/>
              <a:t>gelen evraklar günü gününe kayda alınarak, konularına göre ilgili birimlere </a:t>
            </a:r>
            <a:r>
              <a:rPr lang="tr-TR" dirty="0" smtClean="0"/>
              <a:t>gönderilmiş, </a:t>
            </a:r>
            <a:r>
              <a:rPr lang="tr-TR" dirty="0"/>
              <a:t>yazı </a:t>
            </a:r>
            <a:r>
              <a:rPr lang="tr-TR" dirty="0" smtClean="0"/>
              <a:t>işleri </a:t>
            </a:r>
            <a:r>
              <a:rPr lang="tr-TR" dirty="0"/>
              <a:t>birimini ilgilendirenler hakkında da gereği yapılarak </a:t>
            </a:r>
            <a:r>
              <a:rPr lang="tr-TR" dirty="0" smtClean="0"/>
              <a:t>dosyalanmıştır</a:t>
            </a:r>
            <a:r>
              <a:rPr lang="tr-TR" dirty="0"/>
              <a:t>. Bu </a:t>
            </a:r>
            <a:r>
              <a:rPr lang="tr-TR" dirty="0" smtClean="0"/>
              <a:t>çalışma </a:t>
            </a:r>
            <a:r>
              <a:rPr lang="tr-TR" dirty="0"/>
              <a:t>dönemi çerisinde </a:t>
            </a:r>
            <a:r>
              <a:rPr lang="tr-TR" dirty="0" smtClean="0"/>
              <a:t>4174 </a:t>
            </a:r>
            <a:r>
              <a:rPr lang="tr-TR" dirty="0"/>
              <a:t>adet gelen evrak kaydı </a:t>
            </a:r>
            <a:r>
              <a:rPr lang="tr-TR" dirty="0" smtClean="0"/>
              <a:t>yapılmıştır.</a:t>
            </a:r>
          </a:p>
          <a:p>
            <a:pPr algn="just"/>
            <a:r>
              <a:rPr lang="tr-TR" dirty="0" smtClean="0"/>
              <a:t> </a:t>
            </a:r>
            <a:r>
              <a:rPr lang="tr-TR" dirty="0"/>
              <a:t>-Gelen yazılara cevap, görevlendirme ve </a:t>
            </a:r>
            <a:r>
              <a:rPr lang="tr-TR" dirty="0" smtClean="0"/>
              <a:t>çeşitli </a:t>
            </a:r>
            <a:r>
              <a:rPr lang="tr-TR" dirty="0"/>
              <a:t>nitelikte olmak üzere </a:t>
            </a:r>
            <a:r>
              <a:rPr lang="tr-TR" dirty="0" smtClean="0"/>
              <a:t>1694 </a:t>
            </a:r>
            <a:r>
              <a:rPr lang="tr-TR" dirty="0"/>
              <a:t>adet giden evrak kaydı </a:t>
            </a:r>
            <a:r>
              <a:rPr lang="tr-TR" dirty="0" smtClean="0"/>
              <a:t>yapılmıştır.</a:t>
            </a:r>
          </a:p>
          <a:p>
            <a:pPr algn="just"/>
            <a:r>
              <a:rPr lang="tr-TR" dirty="0" smtClean="0"/>
              <a:t> </a:t>
            </a:r>
            <a:r>
              <a:rPr lang="tr-TR" dirty="0"/>
              <a:t>-Dilekçe kayıt defterine –personelin izin dilekçeleri dahil- </a:t>
            </a:r>
            <a:r>
              <a:rPr lang="tr-TR" dirty="0" smtClean="0"/>
              <a:t>2480 </a:t>
            </a:r>
            <a:r>
              <a:rPr lang="tr-TR" dirty="0"/>
              <a:t>adet dilekçe kaydı </a:t>
            </a:r>
            <a:r>
              <a:rPr lang="tr-TR" dirty="0" smtClean="0"/>
              <a:t>yapılmış </a:t>
            </a:r>
            <a:r>
              <a:rPr lang="tr-TR" dirty="0"/>
              <a:t>ve gerekli görülenler ilgili birimlerine </a:t>
            </a:r>
            <a:r>
              <a:rPr lang="tr-TR" dirty="0" smtClean="0"/>
              <a:t>gönderilmiştir</a:t>
            </a:r>
            <a:r>
              <a:rPr lang="tr-TR" dirty="0"/>
              <a:t>. </a:t>
            </a:r>
            <a:endParaRPr lang="tr-TR" dirty="0" smtClean="0"/>
          </a:p>
          <a:p>
            <a:pPr algn="just"/>
            <a:r>
              <a:rPr lang="tr-TR" dirty="0" smtClean="0"/>
              <a:t>2018 yılı içerisinde Evlendirme izin belgesi dahil  140 adet Evlendirme yapılmıştır. </a:t>
            </a:r>
          </a:p>
          <a:p>
            <a:pPr algn="just"/>
            <a:r>
              <a:rPr lang="tr-TR" dirty="0" smtClean="0"/>
              <a:t>2018 yılı içerisinde Ramazan Çadırında yaklaşık olarak 800 kişiye 1 ay boyunca yemek verilmiştir.</a:t>
            </a:r>
          </a:p>
          <a:p>
            <a:pPr algn="just"/>
            <a:r>
              <a:rPr lang="tr-TR" dirty="0" smtClean="0"/>
              <a:t>2018 yılı </a:t>
            </a:r>
            <a:r>
              <a:rPr lang="tr-TR" smtClean="0"/>
              <a:t>içersinde yaklaşık 1000 kişilik </a:t>
            </a:r>
            <a:r>
              <a:rPr lang="tr-TR" dirty="0" err="1" smtClean="0"/>
              <a:t>İşkur</a:t>
            </a:r>
            <a:r>
              <a:rPr lang="tr-TR" dirty="0" smtClean="0"/>
              <a:t> İl Müdürlüğünce TYP uygulanmıştır.</a:t>
            </a:r>
            <a:endParaRPr lang="tr-TR" dirty="0"/>
          </a:p>
        </p:txBody>
      </p:sp>
    </p:spTree>
    <p:extLst>
      <p:ext uri="{BB962C8B-B14F-4D97-AF65-F5344CB8AC3E}">
        <p14:creationId xmlns:p14="http://schemas.microsoft.com/office/powerpoint/2010/main" xmlns="" val="103450683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şlık 1"/>
          <p:cNvSpPr>
            <a:spLocks noGrp="1"/>
          </p:cNvSpPr>
          <p:nvPr>
            <p:ph type="title"/>
          </p:nvPr>
        </p:nvSpPr>
        <p:spPr>
          <a:xfrm>
            <a:off x="-8182" y="0"/>
            <a:ext cx="9144000" cy="576064"/>
          </a:xfrm>
        </p:spPr>
        <p:txBody>
          <a:bodyPr>
            <a:normAutofit fontScale="90000"/>
          </a:bodyPr>
          <a:lstStyle/>
          <a:p>
            <a:pPr algn="ctr"/>
            <a:r>
              <a:rPr lang="tr-TR" dirty="0" smtClean="0">
                <a:solidFill>
                  <a:schemeClr val="accent1">
                    <a:lumMod val="75000"/>
                  </a:schemeClr>
                </a:solidFill>
              </a:rPr>
              <a:t>BELEDİYE HİZMET BİNAMIZ</a:t>
            </a:r>
            <a:endParaRPr lang="tr-TR" dirty="0">
              <a:solidFill>
                <a:schemeClr val="accent1">
                  <a:lumMod val="75000"/>
                </a:schemeClr>
              </a:solidFill>
            </a:endParaRPr>
          </a:p>
        </p:txBody>
      </p:sp>
      <p:pic>
        <p:nvPicPr>
          <p:cNvPr id="6" name="5 İçerik Yer Tutucusu" descr="IMG_1840.JPG"/>
          <p:cNvPicPr>
            <a:picLocks noGrp="1" noChangeAspect="1"/>
          </p:cNvPicPr>
          <p:nvPr>
            <p:ph idx="1"/>
          </p:nvPr>
        </p:nvPicPr>
        <p:blipFill>
          <a:blip r:embed="rId2" cstate="print"/>
          <a:stretch>
            <a:fillRect/>
          </a:stretch>
        </p:blipFill>
        <p:spPr>
          <a:xfrm>
            <a:off x="-1" y="0"/>
            <a:ext cx="9144001" cy="6858000"/>
          </a:xfrm>
        </p:spPr>
      </p:pic>
    </p:spTree>
    <p:extLst>
      <p:ext uri="{BB962C8B-B14F-4D97-AF65-F5344CB8AC3E}">
        <p14:creationId xmlns:p14="http://schemas.microsoft.com/office/powerpoint/2010/main" xmlns="" val="42771753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14290"/>
            <a:ext cx="9144000" cy="1143000"/>
          </a:xfrm>
        </p:spPr>
        <p:txBody>
          <a:bodyPr>
            <a:normAutofit/>
          </a:bodyPr>
          <a:lstStyle/>
          <a:p>
            <a:pPr algn="ctr"/>
            <a:r>
              <a:rPr lang="tr-TR" dirty="0" smtClean="0">
                <a:solidFill>
                  <a:schemeClr val="tx1"/>
                </a:solidFill>
              </a:rPr>
              <a:t>EVLENDİRME</a:t>
            </a:r>
            <a:endParaRPr lang="tr-TR" dirty="0">
              <a:solidFill>
                <a:schemeClr val="tx1"/>
              </a:solidFill>
            </a:endParaRPr>
          </a:p>
        </p:txBody>
      </p:sp>
      <p:sp>
        <p:nvSpPr>
          <p:cNvPr id="4" name="3 İçerik Yer Tutucusu"/>
          <p:cNvSpPr>
            <a:spLocks noGrp="1"/>
          </p:cNvSpPr>
          <p:nvPr>
            <p:ph idx="1"/>
          </p:nvPr>
        </p:nvSpPr>
        <p:spPr/>
        <p:txBody>
          <a:bodyPr/>
          <a:lstStyle/>
          <a:p>
            <a:pPr algn="ctr"/>
            <a:r>
              <a:rPr lang="tr-TR" sz="5400" b="1" dirty="0" smtClean="0">
                <a:solidFill>
                  <a:srgbClr val="7030A0"/>
                </a:solidFill>
              </a:rPr>
              <a:t>2018 YILINDA TOPLAM DA 140 ADET NİKAH İŞLEMLERİ YAPILMIŞTIR</a:t>
            </a:r>
            <a:r>
              <a:rPr lang="tr-TR" dirty="0" smtClean="0"/>
              <a:t>.</a:t>
            </a:r>
            <a:endParaRPr lang="tr-TR"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İçerik Yer Tutucusu"/>
          <p:cNvSpPr>
            <a:spLocks noGrp="1"/>
          </p:cNvSpPr>
          <p:nvPr>
            <p:ph idx="1"/>
          </p:nvPr>
        </p:nvSpPr>
        <p:spPr/>
        <p:txBody>
          <a:bodyPr/>
          <a:lstStyle/>
          <a:p>
            <a:endParaRPr lang="tr-TR" dirty="0"/>
          </a:p>
        </p:txBody>
      </p:sp>
      <p:pic>
        <p:nvPicPr>
          <p:cNvPr id="6146" name="Picture 2" descr="H:\2018 Arşiv\Ayhan Ekinci Nikah\IMG_96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Başlık 1"/>
          <p:cNvSpPr>
            <a:spLocks noGrp="1"/>
          </p:cNvSpPr>
          <p:nvPr>
            <p:ph type="title"/>
          </p:nvPr>
        </p:nvSpPr>
        <p:spPr>
          <a:xfrm>
            <a:off x="683568" y="0"/>
            <a:ext cx="8229600" cy="1656184"/>
          </a:xfrm>
        </p:spPr>
        <p:txBody>
          <a:bodyPr>
            <a:noAutofit/>
          </a:bodyPr>
          <a:lstStyle/>
          <a:p>
            <a:pPr algn="ctr"/>
            <a:r>
              <a:rPr lang="tr-TR" sz="2800" dirty="0" smtClean="0">
                <a:solidFill>
                  <a:srgbClr val="FF0000"/>
                </a:solidFill>
              </a:rPr>
              <a:t>BELEDİYE BAŞKANIMIZ SAYIN AV.ÖMER AÇIKEL EVLENDİRME İŞLEMLERİ YAPMAKTA</a:t>
            </a:r>
            <a:endParaRPr lang="tr-TR" sz="2800" dirty="0">
              <a:solidFill>
                <a:srgbClr val="FF0000"/>
              </a:solidFill>
            </a:endParaRPr>
          </a:p>
        </p:txBody>
      </p:sp>
      <p:sp>
        <p:nvSpPr>
          <p:cNvPr id="6" name="Başlık 1"/>
          <p:cNvSpPr txBox="1">
            <a:spLocks/>
          </p:cNvSpPr>
          <p:nvPr/>
        </p:nvSpPr>
        <p:spPr>
          <a:xfrm>
            <a:off x="899592" y="5589240"/>
            <a:ext cx="7344816" cy="936104"/>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4400" b="0" i="0" u="none" strike="noStrike" kern="1200" cap="none" spc="0" normalizeH="0" baseline="0" noProof="0" dirty="0" smtClean="0">
                <a:ln>
                  <a:noFill/>
                </a:ln>
                <a:solidFill>
                  <a:schemeClr val="bg1"/>
                </a:solidFill>
                <a:effectLst/>
                <a:uLnTx/>
                <a:uFillTx/>
                <a:latin typeface="+mj-lt"/>
                <a:ea typeface="+mj-ea"/>
                <a:cs typeface="+mj-cs"/>
              </a:rPr>
              <a:t>2018 </a:t>
            </a:r>
            <a:r>
              <a:rPr kumimoji="0" lang="tr-TR" sz="4400" b="0" i="0" u="none" strike="noStrike" kern="1200" cap="none" spc="0" normalizeH="0" baseline="0" noProof="0" dirty="0" smtClean="0">
                <a:ln>
                  <a:noFill/>
                </a:ln>
                <a:solidFill>
                  <a:schemeClr val="bg1"/>
                </a:solidFill>
                <a:effectLst/>
                <a:uLnTx/>
                <a:uFillTx/>
                <a:latin typeface="+mj-lt"/>
                <a:ea typeface="+mj-ea"/>
                <a:cs typeface="+mj-cs"/>
              </a:rPr>
              <a:t>Yılında </a:t>
            </a:r>
            <a:r>
              <a:rPr kumimoji="0" lang="tr-TR" sz="4400" b="0" i="0" u="none" strike="noStrike" kern="1200" cap="none" spc="0" normalizeH="0" baseline="0" noProof="0" dirty="0" smtClean="0">
                <a:ln>
                  <a:noFill/>
                </a:ln>
                <a:solidFill>
                  <a:schemeClr val="bg1"/>
                </a:solidFill>
                <a:effectLst/>
                <a:uLnTx/>
                <a:uFillTx/>
                <a:latin typeface="+mj-lt"/>
                <a:ea typeface="+mj-ea"/>
                <a:cs typeface="+mj-cs"/>
              </a:rPr>
              <a:t>140 </a:t>
            </a:r>
            <a:r>
              <a:rPr kumimoji="0" lang="tr-TR" sz="4400" b="0" i="0" u="none" strike="noStrike" kern="1200" cap="none" spc="0" normalizeH="0" baseline="0" noProof="0" dirty="0" smtClean="0">
                <a:ln>
                  <a:noFill/>
                </a:ln>
                <a:solidFill>
                  <a:schemeClr val="bg1"/>
                </a:solidFill>
                <a:effectLst/>
                <a:uLnTx/>
                <a:uFillTx/>
                <a:latin typeface="+mj-lt"/>
                <a:ea typeface="+mj-ea"/>
                <a:cs typeface="+mj-cs"/>
              </a:rPr>
              <a:t>Adet Evlendirme İşlemi yapılmıştır</a:t>
            </a:r>
            <a:endParaRPr kumimoji="0" lang="tr-TR" sz="44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137445124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p:txBody>
          <a:bodyPr/>
          <a:lstStyle/>
          <a:p>
            <a:endParaRPr lang="tr-TR" dirty="0"/>
          </a:p>
        </p:txBody>
      </p:sp>
      <p:pic>
        <p:nvPicPr>
          <p:cNvPr id="5122" name="Picture 2" descr="H:\2019 Arşiv\Nikah 01.02.2019\IMG_767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Başlık 1"/>
          <p:cNvSpPr>
            <a:spLocks noGrp="1"/>
          </p:cNvSpPr>
          <p:nvPr>
            <p:ph type="title"/>
          </p:nvPr>
        </p:nvSpPr>
        <p:spPr>
          <a:xfrm>
            <a:off x="395536" y="0"/>
            <a:ext cx="8229600" cy="1730456"/>
          </a:xfrm>
        </p:spPr>
        <p:txBody>
          <a:bodyPr>
            <a:normAutofit/>
          </a:bodyPr>
          <a:lstStyle/>
          <a:p>
            <a:pPr algn="ctr"/>
            <a:r>
              <a:rPr lang="tr-TR" sz="3500" dirty="0" smtClean="0"/>
              <a:t>YAZI İŞLERİ MÜDÜRÜ ERDAL AKCELEP EVLENDİRME İŞLEMİ YAPIMI</a:t>
            </a:r>
            <a:endParaRPr lang="tr-TR" sz="3500" dirty="0"/>
          </a:p>
        </p:txBody>
      </p:sp>
    </p:spTree>
    <p:extLst>
      <p:ext uri="{BB962C8B-B14F-4D97-AF65-F5344CB8AC3E}">
        <p14:creationId xmlns:p14="http://schemas.microsoft.com/office/powerpoint/2010/main" xmlns="" val="1003477406"/>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3360.JPG"/>
          <p:cNvPicPr>
            <a:picLocks noGrp="1" noChangeAspect="1"/>
          </p:cNvPicPr>
          <p:nvPr>
            <p:ph idx="1"/>
          </p:nvPr>
        </p:nvPicPr>
        <p:blipFill>
          <a:blip r:embed="rId2" cstate="print"/>
          <a:stretch>
            <a:fillRect/>
          </a:stretch>
        </p:blipFill>
        <p:spPr>
          <a:xfrm>
            <a:off x="0" y="0"/>
            <a:ext cx="9144000" cy="6885045"/>
          </a:xfrm>
        </p:spPr>
      </p:pic>
      <p:sp>
        <p:nvSpPr>
          <p:cNvPr id="2" name="1 Başlık"/>
          <p:cNvSpPr>
            <a:spLocks noGrp="1"/>
          </p:cNvSpPr>
          <p:nvPr>
            <p:ph type="title"/>
          </p:nvPr>
        </p:nvSpPr>
        <p:spPr>
          <a:xfrm>
            <a:off x="0" y="1643050"/>
            <a:ext cx="8229600" cy="980728"/>
          </a:xfrm>
        </p:spPr>
        <p:txBody>
          <a:bodyPr>
            <a:normAutofit/>
          </a:bodyPr>
          <a:lstStyle/>
          <a:p>
            <a:pPr algn="ctr"/>
            <a:r>
              <a:rPr lang="tr-TR" sz="4400" dirty="0" smtClean="0">
                <a:solidFill>
                  <a:schemeClr val="bg1"/>
                </a:solidFill>
              </a:rPr>
              <a:t>HİLAL MASA</a:t>
            </a:r>
            <a:endParaRPr lang="tr-TR" sz="4400" dirty="0">
              <a:solidFill>
                <a:schemeClr val="bg1"/>
              </a:solidFill>
            </a:endParaRP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p:txBody>
          <a:bodyPr/>
          <a:lstStyle/>
          <a:p>
            <a:endParaRPr lang="tr-TR" dirty="0"/>
          </a:p>
        </p:txBody>
      </p:sp>
      <p:pic>
        <p:nvPicPr>
          <p:cNvPr id="7170" name="Picture 2" descr="H:\2018 Arşiv\Yazı İşleri\IMG_03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Metin kutusu 1"/>
          <p:cNvSpPr txBox="1"/>
          <p:nvPr/>
        </p:nvSpPr>
        <p:spPr>
          <a:xfrm>
            <a:off x="1857356" y="5857892"/>
            <a:ext cx="5904656"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dirty="0" smtClean="0"/>
              <a:t>YAZI İŞLERİ MÜDÜRLÜĞÜ BİLGİ İŞLEM PERSONELİ</a:t>
            </a:r>
            <a:endParaRPr lang="tr-TR" dirty="0"/>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95536" y="260648"/>
            <a:ext cx="8229600" cy="548680"/>
          </a:xfrm>
        </p:spPr>
        <p:txBody>
          <a:bodyPr>
            <a:normAutofit fontScale="90000"/>
          </a:bodyPr>
          <a:lstStyle/>
          <a:p>
            <a:pPr algn="ctr"/>
            <a:r>
              <a:rPr lang="tr-TR" dirty="0" smtClean="0"/>
              <a:t>Bilgi İşlem</a:t>
            </a:r>
            <a:endParaRPr lang="tr-TR" dirty="0"/>
          </a:p>
        </p:txBody>
      </p:sp>
      <p:sp>
        <p:nvSpPr>
          <p:cNvPr id="4" name="İçerik Yer Tutucusu 2"/>
          <p:cNvSpPr>
            <a:spLocks noGrp="1"/>
          </p:cNvSpPr>
          <p:nvPr>
            <p:ph idx="1"/>
          </p:nvPr>
        </p:nvSpPr>
        <p:spPr>
          <a:xfrm>
            <a:off x="0" y="1052736"/>
            <a:ext cx="9144000" cy="5616624"/>
          </a:xfrm>
          <a:prstGeom prst="rect">
            <a:avLst/>
          </a:prstGeom>
        </p:spPr>
        <p:txBody>
          <a:bodyPr vert="horz">
            <a:noAutofit/>
          </a:bodyPr>
          <a:lstStyle/>
          <a:p>
            <a:r>
              <a:rPr lang="tr-TR" sz="1500" b="1" dirty="0" smtClean="0"/>
              <a:t>Bilgi işlem biriminde 2018 yılında genel itibariyle bütün bilgisayarların hafif teknik bakımları birimimiz tarafından yapılmıştır. Gerekli olan eksik donanımlar tespit edilerek peyderpey parçalar tedarik edilerek eksiklerin tamamlanması yönünde gerekli işlemler yapılmıştır.</a:t>
            </a:r>
          </a:p>
          <a:p>
            <a:r>
              <a:rPr lang="tr-TR" sz="1500" b="1" dirty="0" smtClean="0"/>
              <a:t> Ayrıca daha önceleri belediye dışından sağlanan teknik servis hizmetleri bilgi işlem birimi bünyesinde görev yapan bilgisayar programcımız tarafından yapılmaya başlanmıştır ve belediyemizdeki bilgisayarların birçoğunun bakımı yine bu şekilde yapılmaktadır.</a:t>
            </a:r>
          </a:p>
          <a:p>
            <a:r>
              <a:rPr lang="tr-TR" sz="1500" b="1" dirty="0" smtClean="0"/>
              <a:t> Ayrıca 2018 yılı içerisinde belediyemizin güvenliği açısından birimlerimize ve belediye dışını görecek şekilde güvenlik kameraları takılarak kayıt ve takip işlemleri yine bilgi işlem biriminden yürütülmektedir. </a:t>
            </a:r>
          </a:p>
          <a:p>
            <a:r>
              <a:rPr lang="tr-TR" sz="1500" b="1" dirty="0" smtClean="0"/>
              <a:t>Dönem dönem belediye dâhilinde ki yazıcıların biten tonerleri de doluma gönderilerek kısa sürede birimlere yerleştirilmektedir. Gerektiğinde bilgisayarlara bilgisayar programcımız tarafından format atılmakta ve bilgisayar kasasında eksik görülen malzemeler depoda bekleyen ve çalışır durumda olmayan bilgisayar kasalarından temin edilerek kullanılır hale getirilmektedir. </a:t>
            </a:r>
          </a:p>
          <a:p>
            <a:r>
              <a:rPr lang="tr-TR" sz="1500" b="1" dirty="0" smtClean="0"/>
              <a:t>İnternet kablolarının bakım ve onarımı yine birimimiz tarafından 2018 yılı içerisinde eksiksiz yapılmaktadır.  Ayrıca birimimizde bulunan server cihazının hafif bakım ve kontrolü bilgi işlem tarafından yapılmaktadır.</a:t>
            </a:r>
          </a:p>
          <a:p>
            <a:r>
              <a:rPr lang="tr-TR" sz="1500" b="1" dirty="0" smtClean="0"/>
              <a:t> Fotoğraf ve kamera hizmetleri ilçemizde sosyal etkinliklerde ve belediyemizin düzenlemiş olduğu programlarda bilgi işlem personeli tarafından yapılmakta ve ayrıca belediyemizle ilgili haberlerde yine bilgi işlem personeli tarafından hazırlanarak ilçemizdeki yerel gazetelere ve ulusal haber yapan araçlara bilgi işlem aracılığı ile ulaştırılmaktadır. </a:t>
            </a:r>
          </a:p>
          <a:p>
            <a:r>
              <a:rPr lang="tr-TR" sz="1500" b="1" dirty="0" smtClean="0"/>
              <a:t>2014-2019 yılı yerel gazete arşivleri de bilgi işlem tarafından yapılmaktadır. Yerel ve ulusal gazetelerde çıkan haberlerimizde yine takip edilip gerekli görülen haberler bilgi işlem tarafından panoya asılmaktadır.</a:t>
            </a:r>
            <a:endParaRPr lang="tr-TR" sz="1500" dirty="0" smtClean="0"/>
          </a:p>
          <a:p>
            <a:endParaRPr lang="tr-TR" sz="1000" dirty="0"/>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548680"/>
            <a:ext cx="9036496" cy="6309320"/>
          </a:xfrm>
        </p:spPr>
        <p:txBody>
          <a:bodyPr>
            <a:normAutofit fontScale="92500"/>
          </a:bodyPr>
          <a:lstStyle/>
          <a:p>
            <a:pPr marL="0" indent="0">
              <a:buNone/>
            </a:pPr>
            <a:r>
              <a:rPr lang="tr-TR" i="1" dirty="0"/>
              <a:t> </a:t>
            </a:r>
            <a:r>
              <a:rPr lang="tr-TR" i="1" dirty="0" smtClean="0"/>
              <a:t>MECLİS </a:t>
            </a:r>
            <a:r>
              <a:rPr lang="tr-TR" i="1" dirty="0"/>
              <a:t>İŞLERİ: </a:t>
            </a:r>
            <a:endParaRPr lang="tr-TR" i="1" dirty="0" smtClean="0"/>
          </a:p>
          <a:p>
            <a:pPr marL="0" indent="0">
              <a:buNone/>
            </a:pPr>
            <a:r>
              <a:rPr lang="tr-TR" i="1" dirty="0"/>
              <a:t>	</a:t>
            </a:r>
            <a:r>
              <a:rPr lang="tr-TR" i="1" dirty="0" smtClean="0"/>
              <a:t>-</a:t>
            </a:r>
            <a:r>
              <a:rPr lang="tr-TR" dirty="0"/>
              <a:t>Belediyenin en büyük karar organı olan Belediye meclisi, bu </a:t>
            </a:r>
            <a:r>
              <a:rPr lang="tr-TR" dirty="0" smtClean="0"/>
              <a:t>çalışma </a:t>
            </a:r>
            <a:r>
              <a:rPr lang="tr-TR" dirty="0"/>
              <a:t>dönemi içinde 5393 sayılı Belediye Kanunu gereğince her ay </a:t>
            </a:r>
            <a:r>
              <a:rPr lang="tr-TR" dirty="0" smtClean="0"/>
              <a:t>toplanmış </a:t>
            </a:r>
            <a:r>
              <a:rPr lang="tr-TR" dirty="0"/>
              <a:t>olup, </a:t>
            </a:r>
            <a:r>
              <a:rPr lang="tr-TR" dirty="0" smtClean="0"/>
              <a:t>11 </a:t>
            </a:r>
            <a:r>
              <a:rPr lang="tr-TR" dirty="0"/>
              <a:t>adet olağan </a:t>
            </a:r>
            <a:r>
              <a:rPr lang="tr-TR" dirty="0" smtClean="0"/>
              <a:t> </a:t>
            </a:r>
            <a:r>
              <a:rPr lang="tr-TR" dirty="0"/>
              <a:t>toplantı </a:t>
            </a:r>
            <a:r>
              <a:rPr lang="tr-TR" dirty="0" smtClean="0"/>
              <a:t>yapılmıştır</a:t>
            </a:r>
            <a:r>
              <a:rPr lang="tr-TR" dirty="0"/>
              <a:t>. Bu </a:t>
            </a:r>
            <a:r>
              <a:rPr lang="tr-TR" dirty="0" smtClean="0"/>
              <a:t>çalışma </a:t>
            </a:r>
            <a:r>
              <a:rPr lang="tr-TR" dirty="0"/>
              <a:t>dönemi içinde yapılan </a:t>
            </a:r>
            <a:r>
              <a:rPr lang="tr-TR" dirty="0" smtClean="0"/>
              <a:t>11 </a:t>
            </a:r>
            <a:r>
              <a:rPr lang="tr-TR" dirty="0"/>
              <a:t>adet toplantı sonucunda </a:t>
            </a:r>
            <a:r>
              <a:rPr lang="tr-TR" dirty="0" smtClean="0"/>
              <a:t>135 </a:t>
            </a:r>
            <a:r>
              <a:rPr lang="tr-TR" dirty="0"/>
              <a:t>adet karar </a:t>
            </a:r>
            <a:r>
              <a:rPr lang="tr-TR" dirty="0" smtClean="0"/>
              <a:t>alınmıştır</a:t>
            </a:r>
            <a:r>
              <a:rPr lang="tr-TR" dirty="0"/>
              <a:t>. Bu toplantıların tutanak özetleri, karar özetleri ve kararları yazılarak ilgili birim ve </a:t>
            </a:r>
            <a:r>
              <a:rPr lang="tr-TR" dirty="0" smtClean="0"/>
              <a:t>kişilere </a:t>
            </a:r>
            <a:r>
              <a:rPr lang="tr-TR" dirty="0"/>
              <a:t>tebliği </a:t>
            </a:r>
            <a:r>
              <a:rPr lang="tr-TR" dirty="0" smtClean="0"/>
              <a:t>yapılmıştır</a:t>
            </a:r>
            <a:r>
              <a:rPr lang="tr-TR" dirty="0"/>
              <a:t>. </a:t>
            </a:r>
          </a:p>
          <a:p>
            <a:pPr marL="0" indent="0">
              <a:buNone/>
            </a:pPr>
            <a:r>
              <a:rPr lang="tr-TR" i="1" dirty="0" smtClean="0"/>
              <a:t> ENCÜMEN </a:t>
            </a:r>
            <a:r>
              <a:rPr lang="tr-TR" i="1" dirty="0"/>
              <a:t>İŞLERİ : </a:t>
            </a:r>
            <a:endParaRPr lang="tr-TR" i="1" dirty="0" smtClean="0"/>
          </a:p>
          <a:p>
            <a:pPr marL="0" indent="0">
              <a:buNone/>
            </a:pPr>
            <a:r>
              <a:rPr lang="tr-TR" i="1" dirty="0"/>
              <a:t>	</a:t>
            </a:r>
            <a:r>
              <a:rPr lang="tr-TR" dirty="0" smtClean="0"/>
              <a:t>-</a:t>
            </a:r>
            <a:r>
              <a:rPr lang="tr-TR" dirty="0"/>
              <a:t>Bu </a:t>
            </a:r>
            <a:r>
              <a:rPr lang="tr-TR" dirty="0" smtClean="0"/>
              <a:t>çalışma </a:t>
            </a:r>
            <a:r>
              <a:rPr lang="tr-TR" dirty="0"/>
              <a:t>dönemi içinde Belediye Encümeni olağan olarak haftada bir gün ve acil durumlarda da olağanüstü olmak üzere </a:t>
            </a:r>
            <a:r>
              <a:rPr lang="tr-TR" dirty="0" smtClean="0"/>
              <a:t>55 </a:t>
            </a:r>
            <a:r>
              <a:rPr lang="tr-TR" dirty="0"/>
              <a:t>adet toplantı </a:t>
            </a:r>
            <a:r>
              <a:rPr lang="tr-TR" dirty="0" smtClean="0"/>
              <a:t>yapmış </a:t>
            </a:r>
            <a:r>
              <a:rPr lang="tr-TR" dirty="0"/>
              <a:t>ve bu toplantılar sonucunda </a:t>
            </a:r>
            <a:r>
              <a:rPr lang="tr-TR" dirty="0" smtClean="0"/>
              <a:t>188 </a:t>
            </a:r>
            <a:r>
              <a:rPr lang="tr-TR" dirty="0"/>
              <a:t>adet encümen kararı alınarak </a:t>
            </a:r>
            <a:r>
              <a:rPr lang="tr-TR" dirty="0" smtClean="0"/>
              <a:t>yazılmıştır</a:t>
            </a:r>
            <a:r>
              <a:rPr lang="tr-TR" dirty="0"/>
              <a:t>. Encümeni ilgilendiren kiraya verme, satma, tahsis, istimlak, ifraz, tevhit, </a:t>
            </a:r>
            <a:r>
              <a:rPr lang="tr-TR" dirty="0" smtClean="0"/>
              <a:t>tescil </a:t>
            </a:r>
            <a:r>
              <a:rPr lang="tr-TR" dirty="0"/>
              <a:t>ve diğer sosyal içerikli </a:t>
            </a:r>
            <a:r>
              <a:rPr lang="tr-TR" dirty="0" smtClean="0"/>
              <a:t>işlere </a:t>
            </a:r>
            <a:r>
              <a:rPr lang="tr-TR" dirty="0"/>
              <a:t>ait alınan encümen kararları yazılarak ilgili birim ve </a:t>
            </a:r>
            <a:r>
              <a:rPr lang="tr-TR" dirty="0" smtClean="0"/>
              <a:t>kişilere </a:t>
            </a:r>
            <a:r>
              <a:rPr lang="tr-TR" dirty="0"/>
              <a:t>tebliği </a:t>
            </a:r>
            <a:r>
              <a:rPr lang="tr-TR" dirty="0" smtClean="0"/>
              <a:t>yapılmıştır</a:t>
            </a:r>
            <a:r>
              <a:rPr lang="tr-TR" dirty="0"/>
              <a:t>.</a:t>
            </a:r>
          </a:p>
        </p:txBody>
      </p:sp>
    </p:spTree>
    <p:extLst>
      <p:ext uri="{BB962C8B-B14F-4D97-AF65-F5344CB8AC3E}">
        <p14:creationId xmlns:p14="http://schemas.microsoft.com/office/powerpoint/2010/main" xmlns="" val="842612672"/>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14400" y="0"/>
            <a:ext cx="8229600" cy="1143000"/>
          </a:xfrm>
        </p:spPr>
        <p:txBody>
          <a:bodyPr/>
          <a:lstStyle/>
          <a:p>
            <a:pPr algn="ctr"/>
            <a:r>
              <a:rPr lang="tr-TR" i="1" dirty="0"/>
              <a:t>PERSONEL İŞLERİ</a:t>
            </a:r>
            <a:endParaRPr lang="tr-TR" dirty="0"/>
          </a:p>
        </p:txBody>
      </p:sp>
      <p:sp>
        <p:nvSpPr>
          <p:cNvPr id="3" name="İçerik Yer Tutucusu 2"/>
          <p:cNvSpPr>
            <a:spLocks noGrp="1"/>
          </p:cNvSpPr>
          <p:nvPr>
            <p:ph idx="1"/>
          </p:nvPr>
        </p:nvSpPr>
        <p:spPr>
          <a:xfrm>
            <a:off x="0" y="1196752"/>
            <a:ext cx="9144000" cy="5661248"/>
          </a:xfrm>
        </p:spPr>
        <p:txBody>
          <a:bodyPr>
            <a:normAutofit fontScale="70000" lnSpcReduction="20000"/>
          </a:bodyPr>
          <a:lstStyle/>
          <a:p>
            <a:pPr marL="0" indent="0">
              <a:buNone/>
            </a:pPr>
            <a:r>
              <a:rPr lang="tr-TR" dirty="0" smtClean="0"/>
              <a:t>	Ayrıca </a:t>
            </a:r>
            <a:r>
              <a:rPr lang="tr-TR" dirty="0"/>
              <a:t>bir personel </a:t>
            </a:r>
            <a:r>
              <a:rPr lang="tr-TR" dirty="0" smtClean="0"/>
              <a:t>işleri </a:t>
            </a:r>
            <a:r>
              <a:rPr lang="tr-TR" dirty="0"/>
              <a:t>birimi olmadığından Belediye personel </a:t>
            </a:r>
            <a:r>
              <a:rPr lang="tr-TR" dirty="0" smtClean="0"/>
              <a:t>işleri </a:t>
            </a:r>
            <a:r>
              <a:rPr lang="tr-TR" dirty="0"/>
              <a:t>de yazı </a:t>
            </a:r>
            <a:r>
              <a:rPr lang="tr-TR" dirty="0" smtClean="0"/>
              <a:t>işleri </a:t>
            </a:r>
            <a:r>
              <a:rPr lang="tr-TR" dirty="0"/>
              <a:t>birimi tarafından yürütülmektedir. 	</a:t>
            </a:r>
          </a:p>
          <a:p>
            <a:pPr marL="0" indent="0">
              <a:buNone/>
            </a:pPr>
            <a:r>
              <a:rPr lang="tr-TR" dirty="0" smtClean="0"/>
              <a:t>	a</a:t>
            </a:r>
            <a:r>
              <a:rPr lang="tr-TR" b="1" dirty="0"/>
              <a:t>) </a:t>
            </a:r>
            <a:r>
              <a:rPr lang="tr-TR" i="1" dirty="0"/>
              <a:t>Memurlara ait işler </a:t>
            </a:r>
            <a:endParaRPr lang="tr-TR" i="1" dirty="0" smtClean="0"/>
          </a:p>
          <a:p>
            <a:pPr marL="0" indent="0">
              <a:buNone/>
            </a:pPr>
            <a:r>
              <a:rPr lang="tr-TR" i="1" dirty="0"/>
              <a:t> </a:t>
            </a:r>
            <a:r>
              <a:rPr lang="tr-TR" i="1" dirty="0" smtClean="0"/>
              <a:t> </a:t>
            </a:r>
            <a:r>
              <a:rPr lang="tr-TR" dirty="0" smtClean="0"/>
              <a:t>-</a:t>
            </a:r>
            <a:r>
              <a:rPr lang="tr-TR" dirty="0"/>
              <a:t>Memurların Sicil ve terfi </a:t>
            </a:r>
            <a:r>
              <a:rPr lang="tr-TR" dirty="0" smtClean="0"/>
              <a:t>işleri </a:t>
            </a:r>
            <a:r>
              <a:rPr lang="tr-TR" dirty="0"/>
              <a:t>düzenli olarak takip edilerek terfi etmesi gerekenlerin terfileri </a:t>
            </a:r>
            <a:r>
              <a:rPr lang="tr-TR" dirty="0" smtClean="0"/>
              <a:t>yapılmış, </a:t>
            </a:r>
            <a:r>
              <a:rPr lang="tr-TR" dirty="0"/>
              <a:t>görevde yükselme sınavına girecek memurların , görevde yükselme ile ilgili </a:t>
            </a:r>
            <a:r>
              <a:rPr lang="tr-TR" dirty="0" smtClean="0"/>
              <a:t>iş </a:t>
            </a:r>
            <a:r>
              <a:rPr lang="tr-TR" dirty="0"/>
              <a:t>ve </a:t>
            </a:r>
            <a:r>
              <a:rPr lang="tr-TR" dirty="0" smtClean="0"/>
              <a:t>işlemleri tamamlanmıştır; Şu </a:t>
            </a:r>
            <a:r>
              <a:rPr lang="tr-TR" dirty="0"/>
              <a:t>anda toplam </a:t>
            </a:r>
            <a:r>
              <a:rPr lang="tr-TR" dirty="0" smtClean="0"/>
              <a:t>27 </a:t>
            </a:r>
            <a:r>
              <a:rPr lang="tr-TR" dirty="0"/>
              <a:t>adet memur </a:t>
            </a:r>
            <a:r>
              <a:rPr lang="tr-TR" dirty="0" smtClean="0"/>
              <a:t>çalışmaktadır</a:t>
            </a:r>
            <a:r>
              <a:rPr lang="tr-TR" dirty="0"/>
              <a:t>. Memur personelin yıllık, mazeret, hastalık </a:t>
            </a:r>
            <a:r>
              <a:rPr lang="tr-TR" dirty="0" err="1"/>
              <a:t>v.s</a:t>
            </a:r>
            <a:r>
              <a:rPr lang="tr-TR" dirty="0"/>
              <a:t>. izinleri birimleriyle irtibatlı olarak takip edilip </a:t>
            </a:r>
            <a:r>
              <a:rPr lang="tr-TR" dirty="0" smtClean="0"/>
              <a:t>sonuçlandırılmış, </a:t>
            </a:r>
            <a:r>
              <a:rPr lang="tr-TR" dirty="0"/>
              <a:t>sonuçtan birimlerinin haberdar edilmesi </a:t>
            </a:r>
            <a:r>
              <a:rPr lang="tr-TR" dirty="0" smtClean="0"/>
              <a:t>sağlanmıştır </a:t>
            </a:r>
            <a:r>
              <a:rPr lang="tr-TR" dirty="0"/>
              <a:t>. </a:t>
            </a:r>
            <a:endParaRPr lang="tr-TR" dirty="0" smtClean="0"/>
          </a:p>
          <a:p>
            <a:pPr marL="0" indent="0">
              <a:buNone/>
            </a:pPr>
            <a:r>
              <a:rPr lang="tr-TR" i="1" dirty="0" smtClean="0"/>
              <a:t>	b)İşçilere </a:t>
            </a:r>
            <a:r>
              <a:rPr lang="tr-TR" i="1" dirty="0"/>
              <a:t>ait işler : </a:t>
            </a:r>
            <a:endParaRPr lang="tr-TR" i="1" dirty="0" smtClean="0"/>
          </a:p>
          <a:p>
            <a:pPr marL="0" indent="0">
              <a:buNone/>
            </a:pPr>
            <a:r>
              <a:rPr lang="tr-TR" i="1" dirty="0"/>
              <a:t> </a:t>
            </a:r>
            <a:r>
              <a:rPr lang="tr-TR" i="1" dirty="0" smtClean="0"/>
              <a:t>  </a:t>
            </a:r>
            <a:r>
              <a:rPr lang="tr-TR" dirty="0" smtClean="0"/>
              <a:t>-</a:t>
            </a:r>
            <a:r>
              <a:rPr lang="tr-TR" dirty="0"/>
              <a:t>Bu </a:t>
            </a:r>
            <a:r>
              <a:rPr lang="tr-TR" dirty="0" smtClean="0"/>
              <a:t>çalışma </a:t>
            </a:r>
            <a:r>
              <a:rPr lang="tr-TR" dirty="0"/>
              <a:t>dönemi içinde Belediyemizde </a:t>
            </a:r>
            <a:r>
              <a:rPr lang="tr-TR" dirty="0" smtClean="0"/>
              <a:t>1 </a:t>
            </a:r>
            <a:r>
              <a:rPr lang="tr-TR" dirty="0"/>
              <a:t>adet özürlü </a:t>
            </a:r>
            <a:r>
              <a:rPr lang="tr-TR" dirty="0" smtClean="0"/>
              <a:t>işçi </a:t>
            </a:r>
            <a:r>
              <a:rPr lang="tr-TR" dirty="0"/>
              <a:t>ve </a:t>
            </a:r>
            <a:r>
              <a:rPr lang="tr-TR" dirty="0" smtClean="0"/>
              <a:t>1 </a:t>
            </a:r>
            <a:r>
              <a:rPr lang="tr-TR" dirty="0"/>
              <a:t>adet eski hükümlü dahil olmak üzere toplam </a:t>
            </a:r>
            <a:r>
              <a:rPr lang="tr-TR" dirty="0" smtClean="0"/>
              <a:t>15 </a:t>
            </a:r>
            <a:r>
              <a:rPr lang="tr-TR" dirty="0"/>
              <a:t>adet </a:t>
            </a:r>
            <a:r>
              <a:rPr lang="tr-TR" dirty="0" smtClean="0"/>
              <a:t>işçi çalışmaktadır</a:t>
            </a:r>
            <a:r>
              <a:rPr lang="tr-TR" dirty="0"/>
              <a:t>. </a:t>
            </a:r>
            <a:endParaRPr lang="tr-TR" dirty="0" smtClean="0"/>
          </a:p>
          <a:p>
            <a:pPr marL="0" indent="0">
              <a:buNone/>
            </a:pPr>
            <a:r>
              <a:rPr lang="tr-TR" dirty="0"/>
              <a:t> </a:t>
            </a:r>
            <a:r>
              <a:rPr lang="tr-TR" dirty="0" smtClean="0"/>
              <a:t>  -İşçilerin çalışması</a:t>
            </a:r>
            <a:r>
              <a:rPr lang="tr-TR" dirty="0"/>
              <a:t>, dönem içinde birimlerince ve </a:t>
            </a:r>
            <a:r>
              <a:rPr lang="tr-TR" dirty="0" smtClean="0"/>
              <a:t>Başkanlığımca </a:t>
            </a:r>
            <a:r>
              <a:rPr lang="tr-TR" dirty="0"/>
              <a:t>sıkı bir Ş</a:t>
            </a:r>
            <a:r>
              <a:rPr lang="tr-TR" dirty="0" smtClean="0"/>
              <a:t>ekilde </a:t>
            </a:r>
            <a:r>
              <a:rPr lang="tr-TR" dirty="0"/>
              <a:t>takip edilerek disipline riayet etmeyenler hakkında Sendika Disiplin Kurulunca gerekli </a:t>
            </a:r>
            <a:r>
              <a:rPr lang="tr-TR" dirty="0" smtClean="0"/>
              <a:t>soruşturma </a:t>
            </a:r>
            <a:r>
              <a:rPr lang="tr-TR" dirty="0"/>
              <a:t>yapılarak </a:t>
            </a:r>
            <a:r>
              <a:rPr lang="tr-TR" dirty="0" smtClean="0"/>
              <a:t>sözleşme </a:t>
            </a:r>
            <a:r>
              <a:rPr lang="tr-TR" dirty="0"/>
              <a:t>gereği disiplin cezası </a:t>
            </a:r>
            <a:r>
              <a:rPr lang="tr-TR" dirty="0" smtClean="0"/>
              <a:t>verilmiştir .</a:t>
            </a:r>
          </a:p>
          <a:p>
            <a:pPr marL="0" indent="0">
              <a:buNone/>
            </a:pPr>
            <a:r>
              <a:rPr lang="tr-TR" dirty="0"/>
              <a:t> </a:t>
            </a:r>
            <a:r>
              <a:rPr lang="tr-TR" dirty="0" smtClean="0"/>
              <a:t>  </a:t>
            </a:r>
            <a:r>
              <a:rPr lang="tr-TR" dirty="0"/>
              <a:t>-Bütün </a:t>
            </a:r>
            <a:r>
              <a:rPr lang="tr-TR" dirty="0" smtClean="0"/>
              <a:t>işçi </a:t>
            </a:r>
            <a:r>
              <a:rPr lang="tr-TR" dirty="0"/>
              <a:t>personelin yıllık, mazeret, hastalık </a:t>
            </a:r>
            <a:r>
              <a:rPr lang="tr-TR" dirty="0" err="1"/>
              <a:t>v.s</a:t>
            </a:r>
            <a:r>
              <a:rPr lang="tr-TR" dirty="0"/>
              <a:t>. izinleri birimleriyle irtibatlı olarak takip edilip </a:t>
            </a:r>
            <a:r>
              <a:rPr lang="tr-TR" dirty="0" smtClean="0"/>
              <a:t>sonuçlandırılmış, </a:t>
            </a:r>
            <a:r>
              <a:rPr lang="tr-TR" dirty="0"/>
              <a:t>sonuçtan birimlerinin haberdar edilmesi </a:t>
            </a:r>
            <a:r>
              <a:rPr lang="tr-TR" dirty="0" smtClean="0"/>
              <a:t>sağlanmıştır</a:t>
            </a:r>
            <a:r>
              <a:rPr lang="tr-TR" dirty="0"/>
              <a:t>. </a:t>
            </a:r>
            <a:endParaRPr lang="tr-TR" dirty="0" smtClean="0"/>
          </a:p>
          <a:p>
            <a:pPr marL="0" indent="0">
              <a:buNone/>
            </a:pPr>
            <a:r>
              <a:rPr lang="tr-TR" i="1" dirty="0"/>
              <a:t>	</a:t>
            </a:r>
            <a:r>
              <a:rPr lang="tr-TR" i="1" dirty="0" smtClean="0"/>
              <a:t>c)Sözleşmeli </a:t>
            </a:r>
            <a:r>
              <a:rPr lang="tr-TR" i="1" dirty="0"/>
              <a:t>Personel: </a:t>
            </a:r>
            <a:endParaRPr lang="tr-TR" i="1" dirty="0" smtClean="0"/>
          </a:p>
          <a:p>
            <a:pPr marL="0" indent="0">
              <a:buNone/>
            </a:pPr>
            <a:r>
              <a:rPr lang="tr-TR" i="1" dirty="0"/>
              <a:t> </a:t>
            </a:r>
            <a:r>
              <a:rPr lang="tr-TR" i="1" dirty="0" smtClean="0"/>
              <a:t>  </a:t>
            </a:r>
            <a:r>
              <a:rPr lang="tr-TR" dirty="0" smtClean="0"/>
              <a:t>-</a:t>
            </a:r>
            <a:r>
              <a:rPr lang="tr-TR" dirty="0"/>
              <a:t>Belediyemizde geçen yıl olduğu gibi bu yıl da 5393 Sayılı Belediye Kanununun 49.maddesi gereğince </a:t>
            </a:r>
            <a:r>
              <a:rPr lang="tr-TR" dirty="0" smtClean="0"/>
              <a:t>çalışmakta olan 1 adet Avukat  </a:t>
            </a:r>
            <a:r>
              <a:rPr lang="tr-TR" dirty="0"/>
              <a:t>Belediyemizde </a:t>
            </a:r>
            <a:r>
              <a:rPr lang="tr-TR" dirty="0" smtClean="0"/>
              <a:t> Kısmi zamanlı sözleşmeli </a:t>
            </a:r>
            <a:r>
              <a:rPr lang="tr-TR" dirty="0"/>
              <a:t>personel </a:t>
            </a:r>
            <a:r>
              <a:rPr lang="tr-TR" dirty="0" smtClean="0"/>
              <a:t>ve 1 adet Tam Zamanlı Tekniker olmak </a:t>
            </a:r>
            <a:r>
              <a:rPr lang="tr-TR" dirty="0"/>
              <a:t>üzere </a:t>
            </a:r>
            <a:r>
              <a:rPr lang="tr-TR" dirty="0" smtClean="0"/>
              <a:t>2 adet sözleşme yapılmıştır</a:t>
            </a:r>
            <a:r>
              <a:rPr lang="tr-TR" dirty="0"/>
              <a:t>.</a:t>
            </a:r>
          </a:p>
        </p:txBody>
      </p:sp>
    </p:spTree>
    <p:extLst>
      <p:ext uri="{BB962C8B-B14F-4D97-AF65-F5344CB8AC3E}">
        <p14:creationId xmlns:p14="http://schemas.microsoft.com/office/powerpoint/2010/main" xmlns="" val="4120106435"/>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6573" y="-43543"/>
            <a:ext cx="9114858" cy="808247"/>
          </a:xfrm>
        </p:spPr>
        <p:txBody>
          <a:bodyPr>
            <a:normAutofit/>
          </a:bodyPr>
          <a:lstStyle/>
          <a:p>
            <a:pPr algn="r"/>
            <a:r>
              <a:rPr lang="tr-TR" sz="4000" dirty="0" smtClean="0"/>
              <a:t>İÇ </a:t>
            </a:r>
            <a:r>
              <a:rPr lang="tr-TR" sz="4000" dirty="0"/>
              <a:t>KONTROL GÜVENCE BEYANI</a:t>
            </a:r>
          </a:p>
        </p:txBody>
      </p:sp>
      <p:sp>
        <p:nvSpPr>
          <p:cNvPr id="3" name="İçerik Yer Tutucusu 2"/>
          <p:cNvSpPr>
            <a:spLocks noGrp="1"/>
          </p:cNvSpPr>
          <p:nvPr>
            <p:ph idx="1"/>
          </p:nvPr>
        </p:nvSpPr>
        <p:spPr>
          <a:xfrm>
            <a:off x="-19000" y="1412776"/>
            <a:ext cx="9163000" cy="4968552"/>
          </a:xfrm>
        </p:spPr>
        <p:txBody>
          <a:bodyPr>
            <a:normAutofit fontScale="92500" lnSpcReduction="20000"/>
          </a:bodyPr>
          <a:lstStyle/>
          <a:p>
            <a:pPr marL="0" indent="0" algn="just">
              <a:buNone/>
            </a:pPr>
            <a:r>
              <a:rPr lang="tr-TR" b="1" dirty="0"/>
              <a:t>	</a:t>
            </a:r>
            <a:r>
              <a:rPr lang="tr-TR" dirty="0" smtClean="0"/>
              <a:t>Harcama </a:t>
            </a:r>
            <a:r>
              <a:rPr lang="tr-TR" dirty="0"/>
              <a:t>yetkilisi olarak yetkim dahilinde; Bu raporda yer alan bilgilerin güvenilir, tam ve doğru olduğunu beyan ederim. Bu raporda açıklanan faaliyetler için idare bütçesinden harcama birimimize tahsis </a:t>
            </a:r>
            <a:r>
              <a:rPr lang="tr-TR" dirty="0" smtClean="0"/>
              <a:t>edilmiş </a:t>
            </a:r>
            <a:r>
              <a:rPr lang="tr-TR" dirty="0"/>
              <a:t>kaynakların etkili, ekonomik ve verimli bir </a:t>
            </a:r>
            <a:r>
              <a:rPr lang="tr-TR" dirty="0" smtClean="0"/>
              <a:t>şekilde </a:t>
            </a:r>
            <a:r>
              <a:rPr lang="tr-TR" dirty="0"/>
              <a:t>kullanıldığını, görev ve yetki alanım çerçevesinde iç kontrol sisteminin idari ve mali kararlar ile bunlara </a:t>
            </a:r>
            <a:r>
              <a:rPr lang="tr-TR" dirty="0" smtClean="0"/>
              <a:t>ilişkin işlemlerin </a:t>
            </a:r>
            <a:r>
              <a:rPr lang="tr-TR" dirty="0"/>
              <a:t>yasallık ve düzenliliği hususunda yeterli güvenceyi sağladığını ve harcama birimimizde süreç kontrolünün etkin olarak uygulandığını bildiririm</a:t>
            </a:r>
            <a:r>
              <a:rPr lang="tr-TR" dirty="0" smtClean="0"/>
              <a:t>. Bu </a:t>
            </a:r>
            <a:r>
              <a:rPr lang="tr-TR" dirty="0"/>
              <a:t>güvence, harcama yetkilisi olarak sahip olduğum bilgi ve değerlendirmeler, iç kontroller, iç denetçi raporları ile </a:t>
            </a:r>
            <a:r>
              <a:rPr lang="tr-TR" dirty="0" smtClean="0"/>
              <a:t>Sayıştay </a:t>
            </a:r>
            <a:r>
              <a:rPr lang="tr-TR" dirty="0"/>
              <a:t>raporları gibi bilgim dahilindeki hususlara dayanmaktadır</a:t>
            </a:r>
            <a:r>
              <a:rPr lang="tr-TR" dirty="0" smtClean="0"/>
              <a:t>. Burada </a:t>
            </a:r>
            <a:r>
              <a:rPr lang="tr-TR" dirty="0"/>
              <a:t>raporlanmayan idarenin menfaatlerine zarar veren herhangi bir husus hakkında bilgim olmadığını beyan ederim . </a:t>
            </a:r>
          </a:p>
          <a:p>
            <a:pPr lvl="8"/>
            <a:endParaRPr lang="tr-TR" dirty="0" smtClean="0"/>
          </a:p>
          <a:p>
            <a:pPr marL="2286000" lvl="8" indent="0">
              <a:buNone/>
            </a:pPr>
            <a:r>
              <a:rPr lang="tr-TR" dirty="0" smtClean="0"/>
              <a:t>				  	     </a:t>
            </a:r>
            <a:r>
              <a:rPr lang="tr-TR" sz="2200" dirty="0" smtClean="0"/>
              <a:t>Erdal AKCELEP</a:t>
            </a:r>
          </a:p>
          <a:p>
            <a:pPr marL="2286000" lvl="8" indent="0">
              <a:buNone/>
            </a:pPr>
            <a:r>
              <a:rPr lang="tr-TR" sz="2200" dirty="0"/>
              <a:t>	</a:t>
            </a:r>
            <a:r>
              <a:rPr lang="tr-TR" sz="2200" dirty="0" smtClean="0"/>
              <a:t>				  Yazı İşleri </a:t>
            </a:r>
            <a:r>
              <a:rPr lang="tr-TR" sz="2200" dirty="0"/>
              <a:t>Müdürü</a:t>
            </a:r>
          </a:p>
        </p:txBody>
      </p:sp>
    </p:spTree>
    <p:extLst>
      <p:ext uri="{BB962C8B-B14F-4D97-AF65-F5344CB8AC3E}">
        <p14:creationId xmlns:p14="http://schemas.microsoft.com/office/powerpoint/2010/main" xmlns="" val="3036234264"/>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sarıkaya bel 6logo"/>
          <p:cNvPicPr>
            <a:picLocks noGrp="1" noChangeAspect="1"/>
          </p:cNvPicPr>
          <p:nvPr isPhoto="1">
            <p:ph idx="1"/>
          </p:nvPr>
        </p:nvPicPr>
        <p:blipFill>
          <a:blip r:embed="rId2" cstate="print">
            <a:lum/>
            <a:extLst>
              <a:ext uri="{28A0092B-C50C-407E-A947-70E740481C1C}">
                <a14:useLocalDpi xmlns:a14="http://schemas.microsoft.com/office/drawing/2010/main" xmlns="" val="0"/>
              </a:ext>
            </a:extLst>
          </a:blip>
          <a:stretch>
            <a:fillRect/>
          </a:stretch>
        </p:blipFill>
        <p:spPr>
          <a:xfrm>
            <a:off x="2285984" y="1714488"/>
            <a:ext cx="4786346" cy="4786346"/>
          </a:xfrm>
          <a:prstGeom prst="rect">
            <a:avLst/>
          </a:prstGeom>
          <a:noFill/>
          <a:ln>
            <a:noFill/>
          </a:ln>
        </p:spPr>
      </p:pic>
      <p:sp>
        <p:nvSpPr>
          <p:cNvPr id="5" name="1 Başlık"/>
          <p:cNvSpPr>
            <a:spLocks noGrp="1"/>
          </p:cNvSpPr>
          <p:nvPr>
            <p:ph type="title"/>
          </p:nvPr>
        </p:nvSpPr>
        <p:spPr>
          <a:xfrm>
            <a:off x="0" y="285728"/>
            <a:ext cx="9144000" cy="1143000"/>
          </a:xfrm>
        </p:spPr>
        <p:txBody>
          <a:bodyPr>
            <a:normAutofit/>
          </a:bodyPr>
          <a:lstStyle/>
          <a:p>
            <a:r>
              <a:rPr lang="tr-TR" dirty="0" smtClean="0"/>
              <a:t>KÜLTÜR VE SOSYAL İŞLER MÜDÜRLÜĞÜ</a:t>
            </a:r>
            <a:endParaRPr lang="tr-TR"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160770" name="AutoShape 2" descr="https://attachment.outlook.live.net/owa/celepogluerdal@hotmail.com/service.svc/s/GetAttachmentThumbnail?id=AQMkADAwATY3ZmYAZS05MTJjLWQwZmQtMDACLTAwCgBGAAADxLIh7crSgEK2iI4OFdMUfgcAnoC9BIHT1ke5mpjBsOpNpQAAAgEMAAAAnoC9BIHT1ke5mpjBsOpNpQAChqxqzQAAAAESABAAb6eET15JkEi3vz8PsTcDcw%3D%3D&amp;thumbnailType=2&amp;owa=outlook.live.com&amp;scriptVer=2019041503.03&amp;isc=1&amp;X-OWA-CANARY=Q85KlvqvTESgwS8NCBhJRoAjxmLqw9YYmeDnhssN9MsiUs-XpFjSAfKvDplWkec8_GM3wZIQm44.&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I1OTgyLTI0MzU2MzM0MDVcIixcInB1aWRcIjpcIjE4Mjk1ODExOTQzMTgwNzdcIixcIm9pZFwiOlwiMDAwNjdmZmUtOTEyYy1kMGZkLTAwMDAtMDAwMDAwMDAwMDAwXCIsXCJzY29wZVwiOlwiT3dhRG93bmxvYWRcIn0iLCJuYmYiOjE1NTU1ODM5MzQsImV4cCI6MTU1NTU4NDUzNCwiaXNzIjoiMDAwMDAwMDItMDAwMC0wZmYxLWNlMDAtMDAwMDAwMDAwMDAwQDg0ZGY5ZTdmLWU5ZjYtNDBhZi1iNDM1LWFhYWFhYWFhYWFhYSIsImF1ZCI6IjAwMDAwMDAyLTAwMDAtMGZmMS1jZTAwLTAwMDAwMDAwMDAwMC9hdHRhY2htZW50Lm91dGxvb2subGl2ZS5uZXRAODRkZjllN2YtZTlmNi00MGFmLWI0MzUtYWFhYWFhYWFhYWFhIn0.s9yJx1g8Uoe03PNWSQM6uO2YLUb-JJmM45uiXV4GsHybgDC9RsZ9KH3pGAX-peBTD1gPHkkzlc6jIsYXqVn_lhCBC4dXt-aZXgcZLEKxazmYjm7Pfv6tViO7mrKmCjCU-hwgZ-41jX8GiQn3Iysi_jw_vaW51QQ3gW7sB6DmTeg3RrhXMwkSpGugxdg-Hn2ZGCJUBVkTLteAkD_d6jE_6p1z0NP0azW4HRadw36qLkhRoqhYg85B4a-BXw6tQv0GXUsxaJ4BOuFqGZVnQf6hLZZd6iy-cgBI-_AWjr1VqPyOTE-N46omcKd0CV2eoJ7TM-rG8VPtH2W56W6gxBtp5A&amp;animation=tru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0771" name="Picture 3" descr="C:\Users\user\Downloads\TEŞKİLAT ŞEMASI 00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507288" cy="1658448"/>
          </a:xfrm>
        </p:spPr>
        <p:txBody>
          <a:bodyPr>
            <a:noAutofit/>
          </a:bodyPr>
          <a:lstStyle/>
          <a:p>
            <a:pPr algn="ctr"/>
            <a:r>
              <a:rPr lang="tr-TR" sz="3200" dirty="0" smtClean="0"/>
              <a:t>HOŞ GELDİN BEBEK PROJESİ KAPSAMINDA YENİ DOĞAN BEBEK ZİYARETİ </a:t>
            </a:r>
            <a:endParaRPr lang="tr-TR" sz="3200" dirty="0"/>
          </a:p>
        </p:txBody>
      </p:sp>
      <p:pic>
        <p:nvPicPr>
          <p:cNvPr id="9219" name="Picture 3" descr="H:\harici\2014-2015 ARŞİV\BELEDİYE ARŞİVİ--2015--\SOSYAL FAALİYETLER\H.G. Bebek ziyaret\IMG_2626.JPG"/>
          <p:cNvPicPr>
            <a:picLocks noChangeAspect="1" noChangeArrowheads="1"/>
          </p:cNvPicPr>
          <p:nvPr/>
        </p:nvPicPr>
        <p:blipFill>
          <a:blip r:embed="rId2" cstate="print"/>
          <a:srcRect/>
          <a:stretch>
            <a:fillRect/>
          </a:stretch>
        </p:blipFill>
        <p:spPr bwMode="auto">
          <a:xfrm>
            <a:off x="1043608" y="1844824"/>
            <a:ext cx="7344816" cy="4896544"/>
          </a:xfrm>
          <a:prstGeom prst="rect">
            <a:avLst/>
          </a:prstGeom>
          <a:noFill/>
        </p:spPr>
      </p:pic>
    </p:spTree>
    <p:extLst>
      <p:ext uri="{BB962C8B-B14F-4D97-AF65-F5344CB8AC3E}">
        <p14:creationId xmlns="" xmlns:p14="http://schemas.microsoft.com/office/powerpoint/2010/main" val="263173900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0" y="5072074"/>
            <a:ext cx="8686800" cy="1252526"/>
          </a:xfrm>
        </p:spPr>
        <p:txBody>
          <a:bodyPr>
            <a:normAutofit/>
          </a:bodyPr>
          <a:lstStyle/>
          <a:p>
            <a:r>
              <a:rPr lang="tr-TR" dirty="0" smtClean="0"/>
              <a:t>Hoş geldin Bebek Projesi Kapsamında 79’i Kız 86’ü erkek olmak üzere 188 bebek ziyaret edilmiştir.</a:t>
            </a:r>
            <a:endParaRPr lang="tr-TR" dirty="0"/>
          </a:p>
        </p:txBody>
      </p:sp>
      <p:pic>
        <p:nvPicPr>
          <p:cNvPr id="5" name="Picture 2" descr="H:\harici\2014-2015 ARŞİV\BELEDİYE ARŞİVİ--2015--\SOSYAL FAALİYETLER\hoşgeldin bebek 09.02.2015\IMG_2613.JPG"/>
          <p:cNvPicPr>
            <a:picLocks noChangeAspect="1" noChangeArrowheads="1"/>
          </p:cNvPicPr>
          <p:nvPr/>
        </p:nvPicPr>
        <p:blipFill>
          <a:blip r:embed="rId2" cstate="print"/>
          <a:srcRect/>
          <a:stretch>
            <a:fillRect/>
          </a:stretch>
        </p:blipFill>
        <p:spPr bwMode="auto">
          <a:xfrm>
            <a:off x="899592" y="404664"/>
            <a:ext cx="7272808" cy="4488498"/>
          </a:xfrm>
          <a:prstGeom prst="rect">
            <a:avLst/>
          </a:prstGeom>
          <a:noFill/>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1514432"/>
          </a:xfrm>
        </p:spPr>
        <p:txBody>
          <a:bodyPr>
            <a:normAutofit fontScale="90000"/>
          </a:bodyPr>
          <a:lstStyle/>
          <a:p>
            <a:pPr algn="ctr"/>
            <a:r>
              <a:rPr lang="tr-TR" dirty="0" smtClean="0"/>
              <a:t>EVDE HASTA BAKIM PROJEMİZ</a:t>
            </a:r>
            <a:endParaRPr lang="tr-TR" dirty="0"/>
          </a:p>
        </p:txBody>
      </p:sp>
      <p:sp>
        <p:nvSpPr>
          <p:cNvPr id="3" name="İçerik Yer Tutucusu 2"/>
          <p:cNvSpPr>
            <a:spLocks noGrp="1"/>
          </p:cNvSpPr>
          <p:nvPr>
            <p:ph idx="1"/>
          </p:nvPr>
        </p:nvSpPr>
        <p:spPr/>
        <p:txBody>
          <a:bodyPr>
            <a:normAutofit fontScale="92500" lnSpcReduction="20000"/>
          </a:bodyPr>
          <a:lstStyle/>
          <a:p>
            <a:r>
              <a:rPr lang="tr-TR" dirty="0" smtClean="0"/>
              <a:t>HASTALARIN EVLERİNE GİDİLEREK TANSİYON VE ŞEKER ÖLÇÜMÜ, AYRICA İHTİYAÇ DURUMLARINDA PANSUMANLARI YAPILMAKTADIR.</a:t>
            </a:r>
          </a:p>
          <a:p>
            <a:r>
              <a:rPr lang="tr-TR" dirty="0" smtClean="0"/>
              <a:t>HASTA YAKINLARININ MÜRACAATI ÜZERİNE BELEDİYEMİZE AİT SAĞLIK HİZMET ARACI İLE HASTA EVİNE BİLGİ VERİLEREK SAĞLIK PERSONELİMİZLE GİDİLMEKTE GEREKLİ İŞLEMLER YAPILMAKTA VE UYGUN GÖRÜLMESİ VEYA TALEP EDİLMESİ DURUMUNDA İSE HASTAMIZ SAĞLIK PERSONELİ EŞLİĞİNDE  HASTANEYE GÖTÜRÜLMEKTE VE GEREKLİ TEDAVİSİ YAPILDIKTAN SONRA YENİDEN EVİNE BIRAKILARAK HALKIMIZA HİZMET VERİLMEKTEDİR. </a:t>
            </a:r>
          </a:p>
          <a:p>
            <a:endParaRPr lang="tr-TR" dirty="0"/>
          </a:p>
        </p:txBody>
      </p:sp>
    </p:spTree>
    <p:extLst>
      <p:ext uri="{BB962C8B-B14F-4D97-AF65-F5344CB8AC3E}">
        <p14:creationId xmlns="" xmlns:p14="http://schemas.microsoft.com/office/powerpoint/2010/main" val="67003975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404664"/>
            <a:ext cx="8229600" cy="1442424"/>
          </a:xfrm>
        </p:spPr>
        <p:txBody>
          <a:bodyPr>
            <a:normAutofit fontScale="90000"/>
          </a:bodyPr>
          <a:lstStyle/>
          <a:p>
            <a:pPr algn="ctr"/>
            <a:r>
              <a:rPr lang="tr-TR" dirty="0" smtClean="0"/>
              <a:t>BELEDİYEMİZE AİT SAĞLIK HİZMET ARACI</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95536" y="1772817"/>
            <a:ext cx="8208912" cy="4752528"/>
          </a:xfrm>
        </p:spPr>
      </p:pic>
    </p:spTree>
    <p:extLst>
      <p:ext uri="{BB962C8B-B14F-4D97-AF65-F5344CB8AC3E}">
        <p14:creationId xmlns="" xmlns:p14="http://schemas.microsoft.com/office/powerpoint/2010/main" val="4197417230"/>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1514432"/>
          </a:xfrm>
        </p:spPr>
        <p:txBody>
          <a:bodyPr>
            <a:normAutofit fontScale="90000"/>
          </a:bodyPr>
          <a:lstStyle/>
          <a:p>
            <a:pPr algn="ctr"/>
            <a:r>
              <a:rPr lang="tr-TR" dirty="0" smtClean="0"/>
              <a:t>HASTA ZİYARET VE TEDAVİ İŞLEMLERİ </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23528" y="1844825"/>
            <a:ext cx="8280920" cy="4680520"/>
          </a:xfrm>
        </p:spPr>
      </p:pic>
    </p:spTree>
    <p:extLst>
      <p:ext uri="{BB962C8B-B14F-4D97-AF65-F5344CB8AC3E}">
        <p14:creationId xmlns="" xmlns:p14="http://schemas.microsoft.com/office/powerpoint/2010/main" val="191087918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0" y="4786322"/>
            <a:ext cx="9144000" cy="1938992"/>
          </a:xfrm>
          <a:prstGeom prst="rect">
            <a:avLst/>
          </a:prstGeom>
        </p:spPr>
        <p:txBody>
          <a:bodyPr wrap="square">
            <a:spAutoFit/>
          </a:bodyPr>
          <a:lstStyle/>
          <a:p>
            <a:r>
              <a:rPr lang="tr-TR" sz="4000" dirty="0" smtClean="0"/>
              <a:t>8 Mart Dünya Kadınlar gününde Bilgilendirme ve Eğlence Programı düzenlenmiştir.</a:t>
            </a:r>
            <a:endParaRPr lang="tr-TR" sz="4000" dirty="0"/>
          </a:p>
        </p:txBody>
      </p:sp>
      <p:pic>
        <p:nvPicPr>
          <p:cNvPr id="10242" name="Picture 2" descr="H:\2019 Arşiv\Dr. Feridun Kunak\IMG_8832.JPG"/>
          <p:cNvPicPr>
            <a:picLocks noChangeAspect="1" noChangeArrowheads="1"/>
          </p:cNvPicPr>
          <p:nvPr/>
        </p:nvPicPr>
        <p:blipFill>
          <a:blip r:embed="rId2" cstate="print"/>
          <a:srcRect/>
          <a:stretch>
            <a:fillRect/>
          </a:stretch>
        </p:blipFill>
        <p:spPr bwMode="auto">
          <a:xfrm>
            <a:off x="0" y="0"/>
            <a:ext cx="9144000" cy="4776869"/>
          </a:xfrm>
          <a:prstGeom prst="rect">
            <a:avLst/>
          </a:prstGeom>
          <a:noFill/>
        </p:spPr>
      </p:pic>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2656"/>
            <a:ext cx="8229600" cy="1514432"/>
          </a:xfrm>
        </p:spPr>
        <p:txBody>
          <a:bodyPr>
            <a:normAutofit fontScale="90000"/>
          </a:bodyPr>
          <a:lstStyle/>
          <a:p>
            <a:pPr algn="ctr"/>
            <a:r>
              <a:rPr lang="tr-TR" dirty="0" smtClean="0"/>
              <a:t>SOSYAL MARKET PROJE İÇERİĞİ </a:t>
            </a:r>
            <a:endParaRPr lang="tr-TR" dirty="0"/>
          </a:p>
        </p:txBody>
      </p:sp>
      <p:sp>
        <p:nvSpPr>
          <p:cNvPr id="3" name="İçerik Yer Tutucusu 2"/>
          <p:cNvSpPr>
            <a:spLocks noGrp="1"/>
          </p:cNvSpPr>
          <p:nvPr>
            <p:ph idx="1"/>
          </p:nvPr>
        </p:nvSpPr>
        <p:spPr/>
        <p:txBody>
          <a:bodyPr>
            <a:normAutofit lnSpcReduction="10000"/>
          </a:bodyPr>
          <a:lstStyle/>
          <a:p>
            <a:pPr algn="just"/>
            <a:r>
              <a:rPr lang="tr-TR" dirty="0" smtClean="0"/>
              <a:t>İLÇEMİZ İÇİNDE VE İLÇE DIŞINDA HAYIRSEVER VATANDAŞLARIMIZIN İHTİYAÇ FAZLASI KIYAFETLERİ MARKETİMİZDE TOPLANARAK YENİDEN ELDEN GEÇİRİLİP KULLANILIR HALE GETİRİLMEKTEDİR.</a:t>
            </a:r>
          </a:p>
          <a:p>
            <a:pPr algn="just"/>
            <a:r>
              <a:rPr lang="tr-TR" dirty="0" smtClean="0"/>
              <a:t>AYRICA FİRMALARDAN BEDELSİZ OLARAK TEMİN EDİLEN KIYAFETLER  ALINMAKTADIR. </a:t>
            </a:r>
          </a:p>
          <a:p>
            <a:pPr algn="just"/>
            <a:r>
              <a:rPr lang="tr-TR" dirty="0" smtClean="0"/>
              <a:t>DAHA SONRA  MAHALLE MUHTARLARI VE BELEDİYEMİZ TARAFINDAN TESPİT EDİLEN İHTİYAÇ SAHİBİ 1898 AİLEDEN 7475 KİŞİYE,15,236 PARÇA KİYAFET YARDIM YAPILDI.</a:t>
            </a:r>
            <a:endParaRPr lang="tr-TR" dirty="0"/>
          </a:p>
        </p:txBody>
      </p:sp>
    </p:spTree>
    <p:extLst>
      <p:ext uri="{BB962C8B-B14F-4D97-AF65-F5344CB8AC3E}">
        <p14:creationId xmlns="" xmlns:p14="http://schemas.microsoft.com/office/powerpoint/2010/main" val="3920323665"/>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60648"/>
            <a:ext cx="8435280" cy="1368152"/>
          </a:xfrm>
        </p:spPr>
        <p:txBody>
          <a:bodyPr>
            <a:normAutofit fontScale="90000"/>
          </a:bodyPr>
          <a:lstStyle/>
          <a:p>
            <a:pPr algn="ctr"/>
            <a:r>
              <a:rPr lang="tr-TR" dirty="0" smtClean="0"/>
              <a:t>SOSYAL MARKET PROJEMİZ</a:t>
            </a:r>
            <a:endParaRPr lang="tr-TR" dirty="0"/>
          </a:p>
        </p:txBody>
      </p:sp>
      <p:pic>
        <p:nvPicPr>
          <p:cNvPr id="6" name="İçerik Yer Tutucusu 5"/>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00584" y="1935163"/>
            <a:ext cx="7542832" cy="4389437"/>
          </a:xfrm>
        </p:spPr>
      </p:pic>
    </p:spTree>
    <p:extLst>
      <p:ext uri="{BB962C8B-B14F-4D97-AF65-F5344CB8AC3E}">
        <p14:creationId xmlns="" xmlns:p14="http://schemas.microsoft.com/office/powerpoint/2010/main" val="3834676109"/>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H:\2018 Arşiv\14 Mart Tıp Bayramı 2018\resized\IMG_9299_1600x10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0823f6b1-1fb8-4a15-9e63-7ca83236b63c.jpg"/>
          <p:cNvPicPr>
            <a:picLocks noGrp="1" noChangeAspect="1"/>
          </p:cNvPicPr>
          <p:nvPr>
            <p:ph idx="1"/>
          </p:nvPr>
        </p:nvPicPr>
        <p:blipFill>
          <a:blip r:embed="rId2" cstate="print"/>
          <a:stretch>
            <a:fillRect/>
          </a:stretch>
        </p:blipFill>
        <p:spPr>
          <a:xfrm>
            <a:off x="0" y="0"/>
            <a:ext cx="9144000" cy="6858000"/>
          </a:xfrm>
        </p:spPr>
      </p:pic>
      <p:sp>
        <p:nvSpPr>
          <p:cNvPr id="2" name="1 Başlık"/>
          <p:cNvSpPr>
            <a:spLocks noGrp="1"/>
          </p:cNvSpPr>
          <p:nvPr>
            <p:ph type="title"/>
          </p:nvPr>
        </p:nvSpPr>
        <p:spPr>
          <a:xfrm>
            <a:off x="500034" y="428604"/>
            <a:ext cx="8229600" cy="1143000"/>
          </a:xfrm>
        </p:spPr>
        <p:txBody>
          <a:bodyPr/>
          <a:lstStyle/>
          <a:p>
            <a:pPr algn="ctr"/>
            <a:r>
              <a:rPr lang="tr-TR" dirty="0" smtClean="0"/>
              <a:t>YAŞLILAR HAFTASI</a:t>
            </a:r>
            <a:endParaRPr lang="tr-TR" dirty="0"/>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66.52.3\f\f\Bilgi İşlem\Ali\IMG_6461.JPG"/>
          <p:cNvPicPr>
            <a:picLocks noGrp="1" noChangeAspect="1" noChangeArrowheads="1"/>
          </p:cNvPicPr>
          <p:nvPr>
            <p:ph idx="1"/>
          </p:nvPr>
        </p:nvPicPr>
        <p:blipFill>
          <a:blip r:embed="rId2" cstate="print"/>
          <a:srcRect/>
          <a:stretch>
            <a:fillRect/>
          </a:stretch>
        </p:blipFill>
        <p:spPr bwMode="auto">
          <a:xfrm>
            <a:off x="0" y="0"/>
            <a:ext cx="9108310" cy="6858000"/>
          </a:xfrm>
          <a:prstGeom prst="rect">
            <a:avLst/>
          </a:prstGeom>
          <a:noFill/>
        </p:spPr>
      </p:pic>
      <p:sp>
        <p:nvSpPr>
          <p:cNvPr id="2" name="1 Başlık"/>
          <p:cNvSpPr>
            <a:spLocks noGrp="1"/>
          </p:cNvSpPr>
          <p:nvPr>
            <p:ph type="title"/>
          </p:nvPr>
        </p:nvSpPr>
        <p:spPr>
          <a:xfrm>
            <a:off x="0" y="5715000"/>
            <a:ext cx="9144000" cy="1143000"/>
          </a:xfrm>
        </p:spPr>
        <p:txBody>
          <a:bodyPr>
            <a:normAutofit fontScale="90000"/>
          </a:bodyPr>
          <a:lstStyle/>
          <a:p>
            <a:pPr algn="ctr"/>
            <a:r>
              <a:rPr lang="tr-TR" dirty="0" err="1" smtClean="0">
                <a:solidFill>
                  <a:schemeClr val="accent1">
                    <a:lumMod val="60000"/>
                    <a:lumOff val="40000"/>
                  </a:schemeClr>
                </a:solidFill>
                <a:latin typeface="Arial Black" pitchFamily="34" charset="0"/>
              </a:rPr>
              <a:t>Av.Ömer</a:t>
            </a:r>
            <a:r>
              <a:rPr lang="tr-TR" dirty="0" smtClean="0">
                <a:solidFill>
                  <a:schemeClr val="accent1">
                    <a:lumMod val="60000"/>
                    <a:lumOff val="40000"/>
                  </a:schemeClr>
                </a:solidFill>
                <a:latin typeface="Arial Black" pitchFamily="34" charset="0"/>
              </a:rPr>
              <a:t> AÇIKEL</a:t>
            </a:r>
            <a:br>
              <a:rPr lang="tr-TR" dirty="0" smtClean="0">
                <a:solidFill>
                  <a:schemeClr val="accent1">
                    <a:lumMod val="60000"/>
                    <a:lumOff val="40000"/>
                  </a:schemeClr>
                </a:solidFill>
                <a:latin typeface="Arial Black" pitchFamily="34" charset="0"/>
              </a:rPr>
            </a:br>
            <a:r>
              <a:rPr lang="tr-TR" dirty="0" smtClean="0">
                <a:solidFill>
                  <a:schemeClr val="accent1">
                    <a:lumMod val="60000"/>
                    <a:lumOff val="40000"/>
                  </a:schemeClr>
                </a:solidFill>
                <a:latin typeface="Arial Black" pitchFamily="34" charset="0"/>
              </a:rPr>
              <a:t>Sarıkaya Belediye Başkanı</a:t>
            </a:r>
            <a:endParaRPr lang="tr-TR" dirty="0">
              <a:solidFill>
                <a:schemeClr val="accent1">
                  <a:lumMod val="60000"/>
                  <a:lumOff val="40000"/>
                </a:schemeClr>
              </a:solidFill>
              <a:latin typeface="Arial Black" pitchFamily="34" charset="0"/>
            </a:endParaRPr>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85728"/>
            <a:ext cx="8929718" cy="1000132"/>
          </a:xfrm>
        </p:spPr>
        <p:txBody>
          <a:bodyPr>
            <a:noAutofit/>
          </a:bodyPr>
          <a:lstStyle/>
          <a:p>
            <a:pPr algn="ctr"/>
            <a:r>
              <a:rPr lang="tr-TR" sz="2600" dirty="0" smtClean="0"/>
              <a:t>BELEDİYE BAŞKANIMIZ SAYIN AV.ÖMER AÇIKEL İN ANNELER GÜNÜ AÇILIŞ KONUŞMASI </a:t>
            </a:r>
            <a:endParaRPr lang="tr-TR" sz="2600" dirty="0"/>
          </a:p>
        </p:txBody>
      </p:sp>
      <p:pic>
        <p:nvPicPr>
          <p:cNvPr id="12290" name="Picture 2" descr="H:\2017 arşiv\Kadınlar Günü Programı 08.03.2017\IMG_6728.JPG"/>
          <p:cNvPicPr>
            <a:picLocks noChangeAspect="1" noChangeArrowheads="1"/>
          </p:cNvPicPr>
          <p:nvPr/>
        </p:nvPicPr>
        <p:blipFill>
          <a:blip r:embed="rId2" cstate="print"/>
          <a:srcRect/>
          <a:stretch>
            <a:fillRect/>
          </a:stretch>
        </p:blipFill>
        <p:spPr bwMode="auto">
          <a:xfrm>
            <a:off x="683568" y="1412776"/>
            <a:ext cx="7704856" cy="5136571"/>
          </a:xfrm>
          <a:prstGeom prst="rect">
            <a:avLst/>
          </a:prstGeom>
          <a:noFill/>
        </p:spPr>
      </p:pic>
    </p:spTree>
    <p:extLst>
      <p:ext uri="{BB962C8B-B14F-4D97-AF65-F5344CB8AC3E}">
        <p14:creationId xmlns:p14="http://schemas.microsoft.com/office/powerpoint/2010/main" xmlns="" val="1272625016"/>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2017 arşiv\Okula Merhaba 18.09.2017\IMG_3988.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
        <p:nvSpPr>
          <p:cNvPr id="2" name="1 Başlık"/>
          <p:cNvSpPr>
            <a:spLocks noGrp="1"/>
          </p:cNvSpPr>
          <p:nvPr>
            <p:ph type="title"/>
          </p:nvPr>
        </p:nvSpPr>
        <p:spPr>
          <a:xfrm>
            <a:off x="500034" y="0"/>
            <a:ext cx="8229600" cy="1143000"/>
          </a:xfrm>
        </p:spPr>
        <p:txBody>
          <a:bodyPr>
            <a:normAutofit/>
          </a:bodyPr>
          <a:lstStyle/>
          <a:p>
            <a:pPr algn="ctr"/>
            <a:r>
              <a:rPr lang="tr-TR" sz="3600" dirty="0" smtClean="0">
                <a:solidFill>
                  <a:schemeClr val="tx1"/>
                </a:solidFill>
              </a:rPr>
              <a:t>OKULA MERHABA PROJESİ</a:t>
            </a:r>
            <a:endParaRPr lang="tr-TR" sz="3600" dirty="0">
              <a:solidFill>
                <a:schemeClr val="tx1"/>
              </a:solidFill>
            </a:endParaRP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3673.JPG"/>
          <p:cNvPicPr>
            <a:picLocks noGrp="1" noChangeAspect="1"/>
          </p:cNvPicPr>
          <p:nvPr>
            <p:ph idx="1"/>
          </p:nvPr>
        </p:nvPicPr>
        <p:blipFill>
          <a:blip r:embed="rId2" cstate="print"/>
          <a:stretch>
            <a:fillRect/>
          </a:stretch>
        </p:blipFill>
        <p:spPr>
          <a:xfrm>
            <a:off x="-1" y="0"/>
            <a:ext cx="9215467" cy="6858000"/>
          </a:xfrm>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3633.JPG"/>
          <p:cNvPicPr>
            <a:picLocks noGrp="1" noChangeAspect="1"/>
          </p:cNvPicPr>
          <p:nvPr>
            <p:ph idx="1"/>
          </p:nvPr>
        </p:nvPicPr>
        <p:blipFill>
          <a:blip r:embed="rId2" cstate="print"/>
          <a:stretch>
            <a:fillRect/>
          </a:stretch>
        </p:blipFill>
        <p:spPr>
          <a:xfrm>
            <a:off x="-1" y="0"/>
            <a:ext cx="9144001" cy="6858000"/>
          </a:xfrm>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3956.JPG"/>
          <p:cNvPicPr>
            <a:picLocks noGrp="1" noChangeAspect="1"/>
          </p:cNvPicPr>
          <p:nvPr>
            <p:ph idx="1"/>
          </p:nvPr>
        </p:nvPicPr>
        <p:blipFill>
          <a:blip r:embed="rId2" cstate="print"/>
          <a:stretch>
            <a:fillRect/>
          </a:stretch>
        </p:blipFill>
        <p:spPr>
          <a:xfrm>
            <a:off x="0" y="0"/>
            <a:ext cx="9144000" cy="6858000"/>
          </a:xfrm>
        </p:spPr>
      </p:pic>
      <p:sp>
        <p:nvSpPr>
          <p:cNvPr id="2" name="1 Başlık"/>
          <p:cNvSpPr>
            <a:spLocks noGrp="1"/>
          </p:cNvSpPr>
          <p:nvPr>
            <p:ph type="title"/>
          </p:nvPr>
        </p:nvSpPr>
        <p:spPr>
          <a:xfrm>
            <a:off x="285720" y="5429264"/>
            <a:ext cx="8229600" cy="1143000"/>
          </a:xfrm>
        </p:spPr>
        <p:txBody>
          <a:bodyPr>
            <a:normAutofit/>
          </a:bodyPr>
          <a:lstStyle/>
          <a:p>
            <a:r>
              <a:rPr lang="tr-TR" sz="3600" dirty="0" smtClean="0">
                <a:solidFill>
                  <a:schemeClr val="bg1"/>
                </a:solidFill>
              </a:rPr>
              <a:t>SARIKAYA MASAL GİBİ PROJESİ</a:t>
            </a:r>
            <a:endParaRPr lang="tr-TR" sz="3600" dirty="0">
              <a:solidFill>
                <a:schemeClr val="bg1"/>
              </a:solidFill>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402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2017 arşiv\Aşure Dağıtımı 05.10.2017\IMG_452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Başlık"/>
          <p:cNvSpPr>
            <a:spLocks noGrp="1"/>
          </p:cNvSpPr>
          <p:nvPr>
            <p:ph type="title"/>
          </p:nvPr>
        </p:nvSpPr>
        <p:spPr>
          <a:xfrm>
            <a:off x="395536" y="5517232"/>
            <a:ext cx="8229600" cy="1143000"/>
          </a:xfrm>
        </p:spPr>
        <p:txBody>
          <a:bodyPr/>
          <a:lstStyle/>
          <a:p>
            <a:pPr algn="ctr"/>
            <a:r>
              <a:rPr lang="tr-TR" dirty="0" smtClean="0">
                <a:solidFill>
                  <a:schemeClr val="bg1"/>
                </a:solidFill>
              </a:rPr>
              <a:t>AŞURE GÜNÜ</a:t>
            </a:r>
            <a:endParaRPr lang="tr-TR" dirty="0">
              <a:solidFill>
                <a:schemeClr val="bg1"/>
              </a:solidFill>
            </a:endParaRPr>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5" name="4 İçerik Yer Tutucusu"/>
          <p:cNvSpPr>
            <a:spLocks noGrp="1"/>
          </p:cNvSpPr>
          <p:nvPr>
            <p:ph idx="1"/>
          </p:nvPr>
        </p:nvSpPr>
        <p:spPr/>
        <p:txBody>
          <a:bodyPr/>
          <a:lstStyle/>
          <a:p>
            <a:endParaRPr lang="tr-TR"/>
          </a:p>
        </p:txBody>
      </p:sp>
      <p:pic>
        <p:nvPicPr>
          <p:cNvPr id="14338" name="Picture 2" descr="H:\2018 Arşiv\Yeni klasör (2)\Aşure Dağıtımı 21.09.2018\IMG_3122.JPG"/>
          <p:cNvPicPr>
            <a:picLocks noChangeAspect="1" noChangeArrowheads="1"/>
          </p:cNvPicPr>
          <p:nvPr/>
        </p:nvPicPr>
        <p:blipFill>
          <a:blip r:embed="rId2" cstate="print"/>
          <a:srcRect/>
          <a:stretch>
            <a:fillRect/>
          </a:stretch>
        </p:blipFill>
        <p:spPr bwMode="auto">
          <a:xfrm>
            <a:off x="-37020" y="0"/>
            <a:ext cx="9181020" cy="6858000"/>
          </a:xfrm>
          <a:prstGeom prst="rect">
            <a:avLst/>
          </a:prstGeom>
          <a:noFill/>
        </p:spPr>
      </p:pic>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2018 Arşiv\Öğretmenler Günü\resized\IMG_5512_1600x1067.JPG"/>
          <p:cNvPicPr>
            <a:picLocks noChangeAspect="1" noChangeArrowheads="1"/>
          </p:cNvPicPr>
          <p:nvPr/>
        </p:nvPicPr>
        <p:blipFill>
          <a:blip r:embed="rId2" cstate="print"/>
          <a:srcRect/>
          <a:stretch>
            <a:fillRect/>
          </a:stretch>
        </p:blipFill>
        <p:spPr bwMode="auto">
          <a:xfrm>
            <a:off x="0" y="0"/>
            <a:ext cx="9144000" cy="6858001"/>
          </a:xfrm>
          <a:prstGeom prst="rect">
            <a:avLst/>
          </a:prstGeom>
          <a:noFill/>
        </p:spPr>
      </p:pic>
      <p:sp>
        <p:nvSpPr>
          <p:cNvPr id="2" name="1 Başlık"/>
          <p:cNvSpPr>
            <a:spLocks noGrp="1"/>
          </p:cNvSpPr>
          <p:nvPr>
            <p:ph type="title"/>
          </p:nvPr>
        </p:nvSpPr>
        <p:spPr>
          <a:xfrm>
            <a:off x="467544" y="0"/>
            <a:ext cx="8229600" cy="1143000"/>
          </a:xfrm>
        </p:spPr>
        <p:txBody>
          <a:bodyPr>
            <a:normAutofit/>
          </a:bodyPr>
          <a:lstStyle/>
          <a:p>
            <a:r>
              <a:rPr lang="tr-TR" sz="3600" dirty="0" smtClean="0"/>
              <a:t>24 KASIM ÖĞRETMENLER GÜNÜ</a:t>
            </a:r>
            <a:endParaRPr lang="tr-TR" sz="3600" dirty="0"/>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sp>
        <p:nvSpPr>
          <p:cNvPr id="5" name="4 İçerik Yer Tutucusu"/>
          <p:cNvSpPr>
            <a:spLocks noGrp="1"/>
          </p:cNvSpPr>
          <p:nvPr>
            <p:ph idx="1"/>
          </p:nvPr>
        </p:nvSpPr>
        <p:spPr/>
        <p:txBody>
          <a:bodyPr/>
          <a:lstStyle/>
          <a:p>
            <a:endParaRPr lang="tr-TR"/>
          </a:p>
        </p:txBody>
      </p:sp>
      <p:pic>
        <p:nvPicPr>
          <p:cNvPr id="17410" name="Picture 2" descr="H:\2018 Arşiv\Öğretmenler Günü\resized\IMG_5519_1600x1067.JPG"/>
          <p:cNvPicPr>
            <a:picLocks noChangeAspect="1" noChangeArrowheads="1"/>
          </p:cNvPicPr>
          <p:nvPr/>
        </p:nvPicPr>
        <p:blipFill>
          <a:blip r:embed="rId2" cstate="print"/>
          <a:srcRect/>
          <a:stretch>
            <a:fillRect/>
          </a:stretch>
        </p:blipFill>
        <p:spPr bwMode="auto">
          <a:xfrm>
            <a:off x="0" y="0"/>
            <a:ext cx="9143908" cy="6858000"/>
          </a:xfrm>
          <a:prstGeom prst="rect">
            <a:avLst/>
          </a:prstGeom>
          <a:noFill/>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2018 Arşiv\ARALIK AYI OLAĞAN MECLİS TOPLANTISI\IMG_5971.JPG"/>
          <p:cNvPicPr>
            <a:picLocks noChangeAspect="1" noChangeArrowheads="1"/>
          </p:cNvPicPr>
          <p:nvPr/>
        </p:nvPicPr>
        <p:blipFill>
          <a:blip r:embed="rId2" cstate="print"/>
          <a:srcRect/>
          <a:stretch>
            <a:fillRect/>
          </a:stretch>
        </p:blipFill>
        <p:spPr bwMode="auto">
          <a:xfrm>
            <a:off x="1" y="1"/>
            <a:ext cx="9144000" cy="6858000"/>
          </a:xfrm>
          <a:prstGeom prst="rect">
            <a:avLst/>
          </a:prstGeom>
          <a:noFill/>
        </p:spPr>
      </p:pic>
      <p:sp>
        <p:nvSpPr>
          <p:cNvPr id="3" name="Başlık 1"/>
          <p:cNvSpPr txBox="1">
            <a:spLocks/>
          </p:cNvSpPr>
          <p:nvPr/>
        </p:nvSpPr>
        <p:spPr>
          <a:xfrm>
            <a:off x="0" y="116632"/>
            <a:ext cx="9144000" cy="1470025"/>
          </a:xfrm>
          <a:prstGeom prst="rect">
            <a:avLst/>
          </a:prstGeom>
        </p:spPr>
        <p:txBody>
          <a:bodyPr vert="horz" lIns="0" rIns="0" bIns="0" anchor="b">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tr-TR" sz="5000" dirty="0" smtClean="0">
                <a:solidFill>
                  <a:schemeClr val="tx2"/>
                </a:solidFill>
                <a:latin typeface="+mj-lt"/>
                <a:ea typeface="+mj-ea"/>
                <a:cs typeface="+mj-cs"/>
              </a:rPr>
              <a:t>2018 Yılı Meclis Üyeleri</a:t>
            </a:r>
            <a:endParaRPr kumimoji="0" lang="tr-TR"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2" name="Metin kutusu 1"/>
          <p:cNvSpPr txBox="1"/>
          <p:nvPr/>
        </p:nvSpPr>
        <p:spPr>
          <a:xfrm>
            <a:off x="899592" y="5445224"/>
            <a:ext cx="7704856" cy="369332"/>
          </a:xfrm>
          <a:prstGeom prst="rect">
            <a:avLst/>
          </a:prstGeom>
          <a:noFill/>
        </p:spPr>
        <p:txBody>
          <a:bodyPr wrap="square" rtlCol="0">
            <a:spAutoFit/>
          </a:bodyPr>
          <a:lstStyle/>
          <a:p>
            <a:r>
              <a:rPr lang="tr-TR"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MECLİS TOPLANTI SALONUNDA OLAĞAN MECLİS TOPLANTISI</a:t>
            </a:r>
            <a:endParaRPr lang="tr-TR"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5 İçerik Yer Tutucusu"/>
          <p:cNvSpPr>
            <a:spLocks noGrp="1"/>
          </p:cNvSpPr>
          <p:nvPr>
            <p:ph idx="1"/>
          </p:nvPr>
        </p:nvSpPr>
        <p:spPr/>
        <p:txBody>
          <a:bodyPr/>
          <a:lstStyle/>
          <a:p>
            <a:r>
              <a:rPr lang="tr-TR" dirty="0" smtClean="0"/>
              <a:t>  </a:t>
            </a:r>
            <a:endParaRPr lang="tr-TR" dirty="0"/>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5 İçerik Yer Tutucusu" descr="IMG_5986.JPG"/>
          <p:cNvPicPr>
            <a:picLocks noChangeAspect="1"/>
          </p:cNvPicPr>
          <p:nvPr/>
        </p:nvPicPr>
        <p:blipFill>
          <a:blip r:embed="rId2" cstate="print"/>
          <a:stretch>
            <a:fillRect/>
          </a:stretch>
        </p:blipFill>
        <p:spPr>
          <a:xfrm>
            <a:off x="4643438" y="0"/>
            <a:ext cx="4500562" cy="6858000"/>
          </a:xfrm>
          <a:prstGeom prst="rect">
            <a:avLst/>
          </a:prstGeom>
        </p:spPr>
      </p:pic>
      <p:pic>
        <p:nvPicPr>
          <p:cNvPr id="4" name="3 İçerik Yer Tutucusu" descr="IMG_5977.JPG"/>
          <p:cNvPicPr>
            <a:picLocks noGrp="1" noChangeAspect="1"/>
          </p:cNvPicPr>
          <p:nvPr>
            <p:ph idx="1"/>
          </p:nvPr>
        </p:nvPicPr>
        <p:blipFill>
          <a:blip r:embed="rId3" cstate="print"/>
          <a:stretch>
            <a:fillRect/>
          </a:stretch>
        </p:blipFill>
        <p:spPr>
          <a:xfrm>
            <a:off x="0" y="0"/>
            <a:ext cx="4643438" cy="6858000"/>
          </a:xfrm>
        </p:spPr>
      </p:pic>
      <p:sp>
        <p:nvSpPr>
          <p:cNvPr id="2" name="1 Başlık"/>
          <p:cNvSpPr>
            <a:spLocks noGrp="1"/>
          </p:cNvSpPr>
          <p:nvPr>
            <p:ph type="title"/>
          </p:nvPr>
        </p:nvSpPr>
        <p:spPr>
          <a:xfrm>
            <a:off x="428596" y="0"/>
            <a:ext cx="8229600" cy="1143000"/>
          </a:xfrm>
        </p:spPr>
        <p:txBody>
          <a:bodyPr/>
          <a:lstStyle/>
          <a:p>
            <a:r>
              <a:rPr lang="tr-TR" dirty="0" smtClean="0"/>
              <a:t>GAZETECİLER GÜNÜ</a:t>
            </a:r>
            <a:endParaRPr lang="tr-TR" dirty="0"/>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descr="sarıkaya bel 6logo"/>
          <p:cNvPicPr>
            <a:picLocks noGrp="1" noChangeAspect="1"/>
          </p:cNvPicPr>
          <p:nvPr isPhoto="1">
            <p:ph idx="1"/>
          </p:nvPr>
        </p:nvPicPr>
        <p:blipFill>
          <a:blip r:embed="rId2" cstate="print">
            <a:lum/>
            <a:extLst>
              <a:ext uri="{28A0092B-C50C-407E-A947-70E740481C1C}">
                <a14:useLocalDpi xmlns:a14="http://schemas.microsoft.com/office/drawing/2010/main" xmlns="" val="0"/>
              </a:ext>
            </a:extLst>
          </a:blip>
          <a:stretch>
            <a:fillRect/>
          </a:stretch>
        </p:blipFill>
        <p:spPr>
          <a:xfrm>
            <a:off x="1331640" y="0"/>
            <a:ext cx="6858000" cy="6858000"/>
          </a:xfrm>
          <a:prstGeom prst="rect">
            <a:avLst/>
          </a:prstGeom>
          <a:noFill/>
          <a:ln>
            <a:noFill/>
          </a:ln>
        </p:spPr>
      </p:pic>
    </p:spTree>
    <p:extLst>
      <p:ext uri="{BB962C8B-B14F-4D97-AF65-F5344CB8AC3E}">
        <p14:creationId xmlns:p14="http://schemas.microsoft.com/office/powerpoint/2010/main" xmlns="" val="720017633"/>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dirty="0" smtClean="0"/>
              <a:t>ZABITA MÜDÜRÜ </a:t>
            </a:r>
            <a:br>
              <a:rPr lang="tr-TR" dirty="0" smtClean="0"/>
            </a:br>
            <a:r>
              <a:rPr lang="tr-TR" dirty="0" smtClean="0"/>
              <a:t>BİLAL ÖZTÜRK</a:t>
            </a:r>
            <a:endParaRPr lang="tr-TR" dirty="0"/>
          </a:p>
        </p:txBody>
      </p:sp>
      <p:pic>
        <p:nvPicPr>
          <p:cNvPr id="1026" name="Picture 2" descr="\\10.66.52.3\f\f\Bilgi İşlem\IMG_7404.JPG"/>
          <p:cNvPicPr>
            <a:picLocks noGrp="1" noChangeAspect="1" noChangeArrowheads="1"/>
          </p:cNvPicPr>
          <p:nvPr>
            <p:ph idx="1"/>
          </p:nvPr>
        </p:nvPicPr>
        <p:blipFill>
          <a:blip r:embed="rId2" cstate="print"/>
          <a:stretch>
            <a:fillRect/>
          </a:stretch>
        </p:blipFill>
        <p:spPr bwMode="auto">
          <a:xfrm>
            <a:off x="1279922" y="1935163"/>
            <a:ext cx="6584156" cy="4389437"/>
          </a:xfrm>
          <a:prstGeom prst="rect">
            <a:avLst/>
          </a:prstGeom>
          <a:noFill/>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6962" y="0"/>
            <a:ext cx="9245557" cy="1143000"/>
          </a:xfrm>
        </p:spPr>
        <p:txBody>
          <a:bodyPr/>
          <a:lstStyle/>
          <a:p>
            <a:pPr algn="ctr"/>
            <a:r>
              <a:rPr lang="tr-TR" dirty="0"/>
              <a:t>ZABITA MÜDÜRLÜĞÜ</a:t>
            </a:r>
          </a:p>
        </p:txBody>
      </p:sp>
      <p:pic>
        <p:nvPicPr>
          <p:cNvPr id="4" name="Picture 2" descr="C:\Users\tunc\Pictures\PAZAR DENETİMİ\20160302_09353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0" y="1558740"/>
            <a:ext cx="9144000" cy="47636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73228844"/>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285728"/>
            <a:ext cx="9144000" cy="980728"/>
          </a:xfrm>
        </p:spPr>
        <p:txBody>
          <a:bodyPr>
            <a:normAutofit fontScale="90000"/>
          </a:bodyPr>
          <a:lstStyle/>
          <a:p>
            <a:pPr algn="ctr"/>
            <a:r>
              <a:rPr lang="tr-TR" sz="2500" b="1" dirty="0"/>
              <a:t> </a:t>
            </a:r>
            <a:r>
              <a:rPr lang="tr-TR" sz="2500" b="1" dirty="0" smtClean="0"/>
              <a:t>  </a:t>
            </a:r>
            <a:r>
              <a:rPr lang="tr-TR" sz="2200" b="1" dirty="0" smtClean="0"/>
              <a:t>BELEDİYE </a:t>
            </a:r>
            <a:r>
              <a:rPr lang="tr-TR" sz="2200" b="1" dirty="0"/>
              <a:t>ZABITA MÜDÜRLÜĞÜNÜN </a:t>
            </a:r>
            <a:r>
              <a:rPr lang="tr-TR" sz="2200" b="1" dirty="0" smtClean="0"/>
              <a:t/>
            </a:r>
            <a:br>
              <a:rPr lang="tr-TR" sz="2200" b="1" dirty="0" smtClean="0"/>
            </a:br>
            <a:r>
              <a:rPr lang="tr-TR" sz="2200" b="1" dirty="0" smtClean="0"/>
              <a:t>01.01.2018 TARİH </a:t>
            </a:r>
            <a:r>
              <a:rPr lang="tr-TR" sz="2200" b="1" dirty="0"/>
              <a:t>VE </a:t>
            </a:r>
            <a:r>
              <a:rPr lang="tr-TR" sz="2200" b="1" dirty="0" smtClean="0"/>
              <a:t>31.12.2018 TARİHLERİ </a:t>
            </a:r>
            <a:r>
              <a:rPr lang="tr-TR" sz="2200" b="1" dirty="0"/>
              <a:t>ARASI </a:t>
            </a:r>
            <a:r>
              <a:rPr lang="tr-TR" sz="2200" b="1" dirty="0" smtClean="0"/>
              <a:t>FAALİYET </a:t>
            </a:r>
            <a:r>
              <a:rPr lang="tr-TR" sz="2200" b="1" dirty="0"/>
              <a:t>RAPORU </a:t>
            </a:r>
            <a:endParaRPr lang="tr-TR" sz="2200" dirty="0"/>
          </a:p>
        </p:txBody>
      </p:sp>
      <p:sp>
        <p:nvSpPr>
          <p:cNvPr id="3" name="İçerik Yer Tutucusu 2"/>
          <p:cNvSpPr>
            <a:spLocks noGrp="1"/>
          </p:cNvSpPr>
          <p:nvPr>
            <p:ph idx="1"/>
          </p:nvPr>
        </p:nvSpPr>
        <p:spPr>
          <a:xfrm>
            <a:off x="0" y="1196752"/>
            <a:ext cx="9144000" cy="5661248"/>
          </a:xfrm>
        </p:spPr>
        <p:txBody>
          <a:bodyPr>
            <a:normAutofit/>
          </a:bodyPr>
          <a:lstStyle/>
          <a:p>
            <a:endParaRPr lang="tr-TR" dirty="0"/>
          </a:p>
          <a:p>
            <a:endParaRPr lang="tr-TR" sz="2700" dirty="0"/>
          </a:p>
          <a:p>
            <a:r>
              <a:rPr lang="tr-TR" sz="2700" dirty="0" smtClean="0"/>
              <a:t> Kanunların bize verdiği yetki çerçevesinde sorumluluk alanlarımızda görevlerimizi yapmaktayız.Belediye Emir ve Yasaklarına ve kurallarına uymayanlara yasal çerçeve içerisinde cezai işlem uygulanmaktadır.</a:t>
            </a:r>
          </a:p>
          <a:p>
            <a:r>
              <a:rPr lang="tr-TR" sz="2700" dirty="0"/>
              <a:t> </a:t>
            </a:r>
            <a:r>
              <a:rPr lang="tr-TR" sz="2700" dirty="0" smtClean="0"/>
              <a:t>Yıl boyu yapılan faaliyetler bir sonraki sayfalarda anlatılmıştır. Arz ederim.</a:t>
            </a:r>
            <a:endParaRPr lang="tr-TR" sz="2700" dirty="0"/>
          </a:p>
          <a:p>
            <a:pPr marL="0" indent="0">
              <a:buNone/>
            </a:pPr>
            <a:endParaRPr lang="tr-TR" dirty="0"/>
          </a:p>
        </p:txBody>
      </p:sp>
    </p:spTree>
    <p:extLst>
      <p:ext uri="{BB962C8B-B14F-4D97-AF65-F5344CB8AC3E}">
        <p14:creationId xmlns:p14="http://schemas.microsoft.com/office/powerpoint/2010/main" xmlns="" val="864733987"/>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graphicFrame>
        <p:nvGraphicFramePr>
          <p:cNvPr id="4" name="İçerik Yer Tutucusu 3"/>
          <p:cNvGraphicFramePr>
            <a:graphicFrameLocks/>
          </p:cNvGraphicFramePr>
          <p:nvPr>
            <p:extLst>
              <p:ext uri="{D42A27DB-BD31-4B8C-83A1-F6EECF244321}">
                <p14:modId xmlns:p14="http://schemas.microsoft.com/office/powerpoint/2010/main" xmlns="" val="391928468"/>
              </p:ext>
            </p:extLst>
          </p:nvPr>
        </p:nvGraphicFramePr>
        <p:xfrm>
          <a:off x="0" y="0"/>
          <a:ext cx="9143999" cy="6858000"/>
        </p:xfrm>
        <a:graphic>
          <a:graphicData uri="http://schemas.openxmlformats.org/drawingml/2006/table">
            <a:tbl>
              <a:tblPr>
                <a:tableStyleId>{5C22544A-7EE6-4342-B048-85BDC9FD1C3A}</a:tableStyleId>
              </a:tblPr>
              <a:tblGrid>
                <a:gridCol w="3006431"/>
                <a:gridCol w="2732834"/>
                <a:gridCol w="2289733"/>
                <a:gridCol w="1115001"/>
              </a:tblGrid>
              <a:tr h="1371600">
                <a:tc>
                  <a:txBody>
                    <a:bodyPr/>
                    <a:lstStyle/>
                    <a:p>
                      <a:pPr algn="l" rtl="0" fontAlgn="ctr">
                        <a:buClr>
                          <a:schemeClr val="accent3"/>
                        </a:buClr>
                        <a:buSzPts val="1100"/>
                        <a:buFont typeface="Times New Roman"/>
                        <a:buChar char=""/>
                      </a:pPr>
                      <a:r>
                        <a:rPr lang="tr-TR" sz="1600" b="1" u="none" strike="noStrike" dirty="0">
                          <a:effectLst/>
                        </a:rPr>
                        <a:t>Mevcut Personel Durumu Görevi </a:t>
                      </a:r>
                      <a:endParaRPr lang="tr-TR" sz="1600" b="1" i="0" u="none" strike="noStrike" dirty="0">
                        <a:solidFill>
                          <a:srgbClr val="0BD0D9"/>
                        </a:solidFill>
                        <a:effectLst/>
                        <a:latin typeface="Times New Roman"/>
                      </a:endParaRPr>
                    </a:p>
                  </a:txBody>
                  <a:tcPr marL="257175" marR="9525" marT="9525" marB="0" anchor="ctr"/>
                </a:tc>
                <a:tc>
                  <a:txBody>
                    <a:bodyPr/>
                    <a:lstStyle/>
                    <a:p>
                      <a:pPr algn="l" rtl="0" fontAlgn="ctr"/>
                      <a:r>
                        <a:rPr lang="tr-TR" sz="1600" b="1" u="none" strike="noStrike" dirty="0">
                          <a:effectLst/>
                        </a:rPr>
                        <a:t>Kadro Durumu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Öğrenim Durumu </a:t>
                      </a:r>
                      <a:endParaRPr lang="tr-TR" sz="1600" b="1" i="0" u="none" strike="noStrike">
                        <a:solidFill>
                          <a:srgbClr val="000000"/>
                        </a:solidFill>
                        <a:effectLst/>
                        <a:latin typeface="Times New Roman"/>
                      </a:endParaRPr>
                    </a:p>
                  </a:txBody>
                  <a:tcPr marL="257175" marR="9525" marT="9525" marB="0" anchor="ctr"/>
                </a:tc>
                <a:tc>
                  <a:txBody>
                    <a:bodyPr/>
                    <a:lstStyle/>
                    <a:p>
                      <a:pPr algn="l" rtl="0" fontAlgn="ctr"/>
                      <a:r>
                        <a:rPr lang="tr-TR" sz="1600" b="1" u="none" strike="noStrike">
                          <a:effectLst/>
                        </a:rPr>
                        <a:t>Adedi </a:t>
                      </a:r>
                      <a:endParaRPr lang="tr-TR" sz="1600" b="1" i="0" u="none" strike="noStrike">
                        <a:solidFill>
                          <a:srgbClr val="000000"/>
                        </a:solidFill>
                        <a:effectLst/>
                        <a:latin typeface="Times New Roman"/>
                      </a:endParaRPr>
                    </a:p>
                  </a:txBody>
                  <a:tcPr marL="257175" marR="9525" marT="9525" marB="0" anchor="ctr"/>
                </a:tc>
              </a:tr>
              <a:tr h="1371600">
                <a:tc>
                  <a:txBody>
                    <a:bodyPr/>
                    <a:lstStyle/>
                    <a:p>
                      <a:pPr algn="l" rtl="0" fontAlgn="ctr">
                        <a:buClr>
                          <a:schemeClr val="accent3"/>
                        </a:buClr>
                        <a:buSzPts val="1100"/>
                        <a:buFont typeface="Times New Roman"/>
                        <a:buChar char=""/>
                      </a:pPr>
                      <a:r>
                        <a:rPr lang="tr-TR" sz="1600" b="1" u="none" strike="noStrike" dirty="0">
                          <a:effectLst/>
                        </a:rPr>
                        <a:t>Müdür </a:t>
                      </a:r>
                      <a:endParaRPr lang="tr-TR" sz="1600" b="1" i="0" u="none" strike="noStrike" dirty="0">
                        <a:solidFill>
                          <a:srgbClr val="0BD0D9"/>
                        </a:solidFill>
                        <a:effectLst/>
                        <a:latin typeface="Times New Roman"/>
                      </a:endParaRPr>
                    </a:p>
                  </a:txBody>
                  <a:tcPr marL="257175" marR="9525" marT="9525" marB="0" anchor="ctr"/>
                </a:tc>
                <a:tc>
                  <a:txBody>
                    <a:bodyPr/>
                    <a:lstStyle/>
                    <a:p>
                      <a:pPr algn="l" rtl="0" fontAlgn="ctr"/>
                      <a:r>
                        <a:rPr lang="tr-TR" sz="1600" b="1" u="none" strike="noStrike" dirty="0">
                          <a:effectLst/>
                        </a:rPr>
                        <a:t>Memur </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i="0" u="none" strike="noStrike" dirty="0" smtClean="0">
                          <a:solidFill>
                            <a:srgbClr val="000000"/>
                          </a:solidFill>
                          <a:effectLst/>
                          <a:latin typeface="Times New Roman"/>
                        </a:rPr>
                        <a:t>Lise</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a:effectLst/>
                        </a:rPr>
                        <a:t>1</a:t>
                      </a:r>
                      <a:endParaRPr lang="tr-TR" sz="1600" b="1" i="0" u="none" strike="noStrike" dirty="0">
                        <a:solidFill>
                          <a:srgbClr val="000000"/>
                        </a:solidFill>
                        <a:effectLst/>
                        <a:latin typeface="Times New Roman"/>
                      </a:endParaRPr>
                    </a:p>
                  </a:txBody>
                  <a:tcPr marL="257175" marR="9525" marT="9525" marB="0" anchor="ctr"/>
                </a:tc>
              </a:tr>
              <a:tr h="1371600">
                <a:tc>
                  <a:txBody>
                    <a:bodyPr/>
                    <a:lstStyle/>
                    <a:p>
                      <a:pPr algn="l" rtl="0" fontAlgn="ctr">
                        <a:buClr>
                          <a:schemeClr val="accent3"/>
                        </a:buClr>
                        <a:buSzPts val="1100"/>
                        <a:buFont typeface="Times New Roman"/>
                        <a:buNone/>
                      </a:pPr>
                      <a:r>
                        <a:rPr lang="tr-TR" sz="1600" b="1" i="0" u="none" strike="noStrike" dirty="0" smtClean="0">
                          <a:solidFill>
                            <a:srgbClr val="000000"/>
                          </a:solidFill>
                          <a:effectLst/>
                          <a:latin typeface="Times New Roman"/>
                        </a:rPr>
                        <a:t>Memur</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i="0" u="none" strike="noStrike" dirty="0" smtClean="0">
                          <a:solidFill>
                            <a:schemeClr val="dk1"/>
                          </a:solidFill>
                          <a:effectLst/>
                          <a:latin typeface="+mn-lt"/>
                        </a:rPr>
                        <a:t>Memur</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smtClean="0">
                          <a:effectLst/>
                        </a:rPr>
                        <a:t>Lise-</a:t>
                      </a:r>
                      <a:r>
                        <a:rPr lang="tr-TR" sz="1600" b="1" u="none" strike="noStrike" dirty="0" err="1" smtClean="0">
                          <a:effectLst/>
                        </a:rPr>
                        <a:t>Önlisans</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i="0" u="none" strike="noStrike" dirty="0" smtClean="0">
                          <a:solidFill>
                            <a:srgbClr val="000000"/>
                          </a:solidFill>
                          <a:effectLst/>
                          <a:latin typeface="Times New Roman"/>
                        </a:rPr>
                        <a:t>10</a:t>
                      </a:r>
                      <a:endParaRPr lang="tr-TR" sz="1600" b="1" i="0" u="none" strike="noStrike" dirty="0">
                        <a:solidFill>
                          <a:srgbClr val="000000"/>
                        </a:solidFill>
                        <a:effectLst/>
                        <a:latin typeface="Times New Roman"/>
                      </a:endParaRPr>
                    </a:p>
                  </a:txBody>
                  <a:tcPr marL="257175" marR="9525" marT="9525" marB="0" anchor="ctr"/>
                </a:tc>
              </a:tr>
              <a:tr h="1371600">
                <a:tc>
                  <a:txBody>
                    <a:bodyPr/>
                    <a:lstStyle/>
                    <a:p>
                      <a:pPr algn="l" rtl="0" fontAlgn="ctr"/>
                      <a:r>
                        <a:rPr lang="tr-TR" sz="1600" b="1" u="none" strike="noStrike" dirty="0">
                          <a:effectLst/>
                        </a:rPr>
                        <a:t>İşçi</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a:effectLst/>
                        </a:rPr>
                        <a:t>İşçi</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smtClean="0">
                          <a:effectLst/>
                        </a:rPr>
                        <a:t>İlkokul-Lise</a:t>
                      </a:r>
                      <a:endParaRPr lang="tr-TR" sz="1600" b="1" i="0" u="none" strike="noStrike" dirty="0">
                        <a:solidFill>
                          <a:srgbClr val="000000"/>
                        </a:solidFill>
                        <a:effectLst/>
                        <a:latin typeface="Times New Roman"/>
                      </a:endParaRPr>
                    </a:p>
                  </a:txBody>
                  <a:tcPr marL="257175" marR="9525" marT="9525" marB="0" anchor="ctr"/>
                </a:tc>
                <a:tc>
                  <a:txBody>
                    <a:bodyPr/>
                    <a:lstStyle/>
                    <a:p>
                      <a:pPr algn="l" rtl="0" fontAlgn="ctr"/>
                      <a:r>
                        <a:rPr lang="tr-TR" sz="1600" b="1" u="none" strike="noStrike" dirty="0">
                          <a:effectLst/>
                        </a:rPr>
                        <a:t>3</a:t>
                      </a:r>
                      <a:endParaRPr lang="tr-TR" sz="1600" b="1" i="0" u="none" strike="noStrike" dirty="0">
                        <a:solidFill>
                          <a:srgbClr val="000000"/>
                        </a:solidFill>
                        <a:effectLst/>
                        <a:latin typeface="Times New Roman"/>
                      </a:endParaRPr>
                    </a:p>
                  </a:txBody>
                  <a:tcPr marL="257175" marR="9525" marT="9525" marB="0" anchor="ctr"/>
                </a:tc>
              </a:tr>
              <a:tr h="1371600">
                <a:tc>
                  <a:txBody>
                    <a:bodyPr/>
                    <a:lstStyle/>
                    <a:p>
                      <a:pPr algn="l" rtl="0" fontAlgn="ctr">
                        <a:buClr>
                          <a:schemeClr val="accent3"/>
                        </a:buClr>
                        <a:buSzPts val="1100"/>
                        <a:buFont typeface="Times New Roman"/>
                        <a:buChar char=""/>
                      </a:pPr>
                      <a:r>
                        <a:rPr lang="tr-TR" sz="1600" b="1" u="none" strike="noStrike" dirty="0">
                          <a:effectLst/>
                        </a:rPr>
                        <a:t>TOPLAM </a:t>
                      </a:r>
                      <a:endParaRPr lang="tr-TR" sz="1600" b="1" i="0" u="none" strike="noStrike" dirty="0">
                        <a:solidFill>
                          <a:srgbClr val="0BD0D9"/>
                        </a:solidFill>
                        <a:effectLst/>
                        <a:latin typeface="Times New Roman"/>
                      </a:endParaRPr>
                    </a:p>
                  </a:txBody>
                  <a:tcPr marL="257175" marR="9525" marT="9525" marB="0" anchor="ctr"/>
                </a:tc>
                <a:tc>
                  <a:txBody>
                    <a:bodyPr/>
                    <a:lstStyle/>
                    <a:p>
                      <a:pPr algn="l" rtl="0" fontAlgn="ctr"/>
                      <a:r>
                        <a:rPr lang="tr-TR" sz="1600" b="1" u="none" strike="noStrike" dirty="0" smtClean="0">
                          <a:effectLst/>
                        </a:rPr>
                        <a:t>14</a:t>
                      </a:r>
                      <a:endParaRPr lang="tr-TR" sz="1600" b="1" i="0" u="none" strike="noStrike" dirty="0">
                        <a:solidFill>
                          <a:srgbClr val="000000"/>
                        </a:solidFill>
                        <a:effectLst/>
                        <a:latin typeface="Times New Roman"/>
                      </a:endParaRPr>
                    </a:p>
                  </a:txBody>
                  <a:tcPr marL="257175" marR="9525" marT="9525" marB="0" anchor="ctr"/>
                </a:tc>
                <a:tc>
                  <a:txBody>
                    <a:bodyPr/>
                    <a:lstStyle/>
                    <a:p>
                      <a:pPr algn="l" fontAlgn="b"/>
                      <a:r>
                        <a:rPr lang="tr-TR" sz="1600" b="1" u="none" strike="noStrike">
                          <a:effectLst/>
                        </a:rPr>
                        <a:t> </a:t>
                      </a:r>
                      <a:endParaRPr lang="tr-TR" sz="1600" b="1" i="0" u="none" strike="noStrike">
                        <a:solidFill>
                          <a:srgbClr val="000000"/>
                        </a:solidFill>
                        <a:effectLst/>
                        <a:latin typeface="Times New Roman"/>
                      </a:endParaRPr>
                    </a:p>
                  </a:txBody>
                  <a:tcPr marL="9525" marR="9525" marT="9525" marB="0" anchor="b"/>
                </a:tc>
                <a:tc>
                  <a:txBody>
                    <a:bodyPr/>
                    <a:lstStyle/>
                    <a:p>
                      <a:pPr algn="l" fontAlgn="b"/>
                      <a:r>
                        <a:rPr lang="tr-TR" sz="1600" b="1" u="none" strike="noStrike" dirty="0">
                          <a:effectLst/>
                        </a:rPr>
                        <a:t> </a:t>
                      </a:r>
                      <a:endParaRPr lang="tr-TR" sz="1600" b="1" i="0" u="none" strike="noStrike" dirty="0">
                        <a:solidFill>
                          <a:srgbClr val="000000"/>
                        </a:solidFill>
                        <a:effectLst/>
                        <a:latin typeface="Times New Roman"/>
                      </a:endParaRPr>
                    </a:p>
                  </a:txBody>
                  <a:tcPr marL="9525" marR="9525" marT="9525" marB="0" anchor="b"/>
                </a:tc>
              </a:tr>
            </a:tbl>
          </a:graphicData>
        </a:graphic>
      </p:graphicFrame>
    </p:spTree>
    <p:extLst>
      <p:ext uri="{BB962C8B-B14F-4D97-AF65-F5344CB8AC3E}">
        <p14:creationId xmlns:p14="http://schemas.microsoft.com/office/powerpoint/2010/main" xmlns="" val="3227720638"/>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7627.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9036496" cy="1556792"/>
          </a:xfrm>
        </p:spPr>
        <p:txBody>
          <a:bodyPr>
            <a:normAutofit fontScale="90000"/>
          </a:bodyPr>
          <a:lstStyle/>
          <a:p>
            <a:pPr algn="ctr"/>
            <a:r>
              <a:rPr lang="tr-TR" dirty="0" smtClean="0"/>
              <a:t>BİLGİ </a:t>
            </a:r>
            <a:r>
              <a:rPr lang="tr-TR" dirty="0"/>
              <a:t>VE </a:t>
            </a:r>
            <a:r>
              <a:rPr lang="tr-TR" dirty="0" smtClean="0"/>
              <a:t>TEKNOLOJİK </a:t>
            </a:r>
            <a:r>
              <a:rPr lang="tr-TR" dirty="0"/>
              <a:t>KAYNAKLAR</a:t>
            </a:r>
          </a:p>
        </p:txBody>
      </p:sp>
      <p:sp>
        <p:nvSpPr>
          <p:cNvPr id="3" name="İçerik Yer Tutucusu 2"/>
          <p:cNvSpPr>
            <a:spLocks noGrp="1"/>
          </p:cNvSpPr>
          <p:nvPr>
            <p:ph idx="1"/>
          </p:nvPr>
        </p:nvSpPr>
        <p:spPr>
          <a:xfrm>
            <a:off x="457200" y="1935480"/>
            <a:ext cx="8507288" cy="4389120"/>
          </a:xfrm>
        </p:spPr>
        <p:txBody>
          <a:bodyPr>
            <a:normAutofit fontScale="92500" lnSpcReduction="10000"/>
          </a:bodyPr>
          <a:lstStyle/>
          <a:p>
            <a:r>
              <a:rPr lang="tr-TR" b="1" dirty="0" smtClean="0"/>
              <a:t>Demirbaş</a:t>
            </a:r>
            <a:r>
              <a:rPr lang="tr-TR" b="1" dirty="0"/>
              <a:t>, Makine, Cihaz adı </a:t>
            </a:r>
            <a:r>
              <a:rPr lang="tr-TR" dirty="0"/>
              <a:t>	 </a:t>
            </a:r>
            <a:r>
              <a:rPr lang="tr-TR" dirty="0" smtClean="0"/>
              <a:t>       </a:t>
            </a:r>
            <a:r>
              <a:rPr lang="tr-TR" b="1" dirty="0" smtClean="0"/>
              <a:t>Sayısı </a:t>
            </a:r>
            <a:r>
              <a:rPr lang="tr-TR" dirty="0"/>
              <a:t>	</a:t>
            </a:r>
          </a:p>
          <a:p>
            <a:r>
              <a:rPr lang="tr-TR" dirty="0"/>
              <a:t>Bilgisayar Kasaları 	</a:t>
            </a:r>
            <a:r>
              <a:rPr lang="tr-TR" dirty="0" smtClean="0"/>
              <a:t>		4 </a:t>
            </a:r>
            <a:r>
              <a:rPr lang="tr-TR" dirty="0"/>
              <a:t>	</a:t>
            </a:r>
          </a:p>
          <a:p>
            <a:r>
              <a:rPr lang="tr-TR" dirty="0"/>
              <a:t>Ekranlar </a:t>
            </a:r>
            <a:r>
              <a:rPr lang="tr-TR" dirty="0" smtClean="0"/>
              <a:t>			</a:t>
            </a:r>
            <a:r>
              <a:rPr lang="tr-TR" dirty="0"/>
              <a:t>	</a:t>
            </a:r>
            <a:r>
              <a:rPr lang="tr-TR" dirty="0" smtClean="0"/>
              <a:t>	4 </a:t>
            </a:r>
          </a:p>
          <a:p>
            <a:r>
              <a:rPr lang="tr-TR" dirty="0" smtClean="0"/>
              <a:t>Lazer </a:t>
            </a:r>
            <a:r>
              <a:rPr lang="tr-TR" dirty="0"/>
              <a:t>yazıcılar </a:t>
            </a:r>
            <a:r>
              <a:rPr lang="tr-TR" dirty="0" smtClean="0"/>
              <a:t>		</a:t>
            </a:r>
            <a:r>
              <a:rPr lang="tr-TR" dirty="0"/>
              <a:t>	</a:t>
            </a:r>
            <a:r>
              <a:rPr lang="tr-TR" dirty="0" smtClean="0"/>
              <a:t>	2 </a:t>
            </a:r>
            <a:r>
              <a:rPr lang="tr-TR" dirty="0"/>
              <a:t>	</a:t>
            </a:r>
          </a:p>
          <a:p>
            <a:r>
              <a:rPr lang="tr-TR" dirty="0"/>
              <a:t>Sabit </a:t>
            </a:r>
            <a:r>
              <a:rPr lang="tr-TR" dirty="0" smtClean="0"/>
              <a:t>telefonlar		 </a:t>
            </a:r>
            <a:r>
              <a:rPr lang="tr-TR" dirty="0"/>
              <a:t>	</a:t>
            </a:r>
            <a:r>
              <a:rPr lang="tr-TR" dirty="0" smtClean="0"/>
              <a:t>	2 </a:t>
            </a:r>
            <a:r>
              <a:rPr lang="tr-TR" dirty="0"/>
              <a:t>	</a:t>
            </a:r>
          </a:p>
          <a:p>
            <a:r>
              <a:rPr lang="tr-TR" dirty="0"/>
              <a:t>Telsiz telefonlar </a:t>
            </a:r>
            <a:r>
              <a:rPr lang="tr-TR" dirty="0" smtClean="0"/>
              <a:t>		</a:t>
            </a:r>
            <a:r>
              <a:rPr lang="tr-TR" dirty="0"/>
              <a:t>	</a:t>
            </a:r>
            <a:r>
              <a:rPr lang="tr-TR" dirty="0" smtClean="0"/>
              <a:t>	2</a:t>
            </a:r>
            <a:r>
              <a:rPr lang="tr-TR" dirty="0"/>
              <a:t>	</a:t>
            </a:r>
          </a:p>
          <a:p>
            <a:pPr marL="0" indent="0">
              <a:buNone/>
            </a:pPr>
            <a:r>
              <a:rPr lang="tr-TR" dirty="0" smtClean="0"/>
              <a:t>	</a:t>
            </a:r>
          </a:p>
          <a:p>
            <a:pPr marL="0" indent="0" algn="just">
              <a:buNone/>
            </a:pPr>
            <a:r>
              <a:rPr lang="tr-TR" dirty="0"/>
              <a:t>	</a:t>
            </a:r>
            <a:r>
              <a:rPr lang="tr-TR" dirty="0" smtClean="0"/>
              <a:t>Müdürlüğümüzün </a:t>
            </a:r>
            <a:r>
              <a:rPr lang="tr-TR" dirty="0"/>
              <a:t>daha etkin ve verimli hizmet üretebilmesi için </a:t>
            </a:r>
            <a:r>
              <a:rPr lang="tr-TR" dirty="0" smtClean="0"/>
              <a:t>çalışan </a:t>
            </a:r>
            <a:r>
              <a:rPr lang="tr-TR" dirty="0"/>
              <a:t>personellerimize bilgisayar ve internet bağlantısı </a:t>
            </a:r>
            <a:r>
              <a:rPr lang="tr-TR" dirty="0" smtClean="0"/>
              <a:t>sağlanmış </a:t>
            </a:r>
            <a:r>
              <a:rPr lang="tr-TR" dirty="0"/>
              <a:t>ve bilgiye daha hızlı </a:t>
            </a:r>
            <a:r>
              <a:rPr lang="tr-TR" dirty="0" smtClean="0"/>
              <a:t>ulaşma </a:t>
            </a:r>
            <a:r>
              <a:rPr lang="tr-TR" dirty="0"/>
              <a:t>imkânı </a:t>
            </a:r>
            <a:r>
              <a:rPr lang="tr-TR" dirty="0" smtClean="0"/>
              <a:t>tanınmıştır</a:t>
            </a:r>
            <a:r>
              <a:rPr lang="tr-TR" dirty="0"/>
              <a:t>.</a:t>
            </a:r>
          </a:p>
          <a:p>
            <a:endParaRPr lang="tr-TR" dirty="0"/>
          </a:p>
        </p:txBody>
      </p:sp>
    </p:spTree>
    <p:extLst>
      <p:ext uri="{BB962C8B-B14F-4D97-AF65-F5344CB8AC3E}">
        <p14:creationId xmlns:p14="http://schemas.microsoft.com/office/powerpoint/2010/main" xmlns="" val="164618885"/>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404664"/>
            <a:ext cx="9144000" cy="6453336"/>
          </a:xfrm>
        </p:spPr>
        <p:txBody>
          <a:bodyPr>
            <a:normAutofit/>
          </a:bodyPr>
          <a:lstStyle/>
          <a:p>
            <a:r>
              <a:rPr lang="tr-TR" dirty="0" smtClean="0"/>
              <a:t>Zabıta </a:t>
            </a:r>
            <a:r>
              <a:rPr lang="tr-TR" dirty="0"/>
              <a:t>Müdürlüğüne yazılı olarak </a:t>
            </a:r>
            <a:r>
              <a:rPr lang="tr-TR" dirty="0" smtClean="0"/>
              <a:t>verilmiş </a:t>
            </a:r>
            <a:r>
              <a:rPr lang="tr-TR" dirty="0"/>
              <a:t>ve havale </a:t>
            </a:r>
            <a:r>
              <a:rPr lang="tr-TR" dirty="0" smtClean="0"/>
              <a:t>edilmiş </a:t>
            </a:r>
            <a:r>
              <a:rPr lang="tr-TR" dirty="0"/>
              <a:t>bulunan </a:t>
            </a:r>
            <a:r>
              <a:rPr lang="tr-TR" dirty="0" smtClean="0"/>
              <a:t>dilekçe ve gelen yazı </a:t>
            </a:r>
            <a:r>
              <a:rPr lang="tr-TR" dirty="0"/>
              <a:t>miktarı </a:t>
            </a:r>
            <a:r>
              <a:rPr lang="tr-TR" dirty="0" smtClean="0"/>
              <a:t>213 adet </a:t>
            </a:r>
            <a:r>
              <a:rPr lang="tr-TR" dirty="0"/>
              <a:t>olup; </a:t>
            </a:r>
            <a:r>
              <a:rPr lang="tr-TR" dirty="0" smtClean="0"/>
              <a:t>	Bunlardan </a:t>
            </a:r>
            <a:r>
              <a:rPr lang="tr-TR" dirty="0"/>
              <a:t>Zabıtaca yapılması gerekenlerin tamamı </a:t>
            </a:r>
            <a:r>
              <a:rPr lang="tr-TR" dirty="0" smtClean="0"/>
              <a:t>sonuçlandırılmıştır</a:t>
            </a:r>
            <a:r>
              <a:rPr lang="tr-TR" dirty="0"/>
              <a:t>. Dilekçe konuları, yardıma muhtaç ailelerin </a:t>
            </a:r>
            <a:r>
              <a:rPr lang="tr-TR" dirty="0" smtClean="0"/>
              <a:t>araştırılmasının </a:t>
            </a:r>
            <a:r>
              <a:rPr lang="tr-TR" dirty="0"/>
              <a:t>yapılması, Asker aile yardımından faydalanmak isteyenlerin muhtaçlık </a:t>
            </a:r>
            <a:r>
              <a:rPr lang="tr-TR" dirty="0" smtClean="0"/>
              <a:t>araştırması</a:t>
            </a:r>
            <a:r>
              <a:rPr lang="tr-TR" dirty="0"/>
              <a:t>, Meskenlerle ilgili </a:t>
            </a:r>
            <a:r>
              <a:rPr lang="tr-TR" dirty="0" smtClean="0"/>
              <a:t>Şikayet </a:t>
            </a:r>
            <a:r>
              <a:rPr lang="tr-TR" dirty="0"/>
              <a:t>dilekçeleri, </a:t>
            </a:r>
            <a:r>
              <a:rPr lang="tr-TR" dirty="0" smtClean="0"/>
              <a:t>işyerleri </a:t>
            </a:r>
            <a:r>
              <a:rPr lang="tr-TR" dirty="0"/>
              <a:t>ile ilgili Ş</a:t>
            </a:r>
            <a:r>
              <a:rPr lang="tr-TR" dirty="0" smtClean="0"/>
              <a:t>ikayet </a:t>
            </a:r>
            <a:r>
              <a:rPr lang="tr-TR" dirty="0"/>
              <a:t>dilekçeleri vb. gibidir. </a:t>
            </a:r>
            <a:endParaRPr lang="tr-TR" dirty="0" smtClean="0"/>
          </a:p>
          <a:p>
            <a:r>
              <a:rPr lang="tr-TR" dirty="0" smtClean="0"/>
              <a:t>Asker Aile Yardımı olarak;27 Asker ailemize yardım verilmiştir.</a:t>
            </a:r>
          </a:p>
          <a:p>
            <a:pPr marL="0" indent="0">
              <a:buNone/>
            </a:pPr>
            <a:r>
              <a:rPr lang="tr-TR" dirty="0" smtClean="0"/>
              <a:t>	Dilenciler </a:t>
            </a:r>
            <a:r>
              <a:rPr lang="tr-TR" dirty="0"/>
              <a:t>ve Seyyar Satıcılar; </a:t>
            </a:r>
          </a:p>
          <a:p>
            <a:r>
              <a:rPr lang="tr-TR" dirty="0"/>
              <a:t>İ</a:t>
            </a:r>
            <a:r>
              <a:rPr lang="tr-TR" dirty="0" smtClean="0"/>
              <a:t>lçemize giriş </a:t>
            </a:r>
            <a:r>
              <a:rPr lang="tr-TR" dirty="0"/>
              <a:t>yapan Dilencilere anında müdahale edilerek ilçe </a:t>
            </a:r>
            <a:r>
              <a:rPr lang="tr-TR" dirty="0" smtClean="0"/>
              <a:t>dışına çıkartılmış </a:t>
            </a:r>
            <a:r>
              <a:rPr lang="tr-TR" dirty="0"/>
              <a:t>ve cezai </a:t>
            </a:r>
            <a:r>
              <a:rPr lang="tr-TR" dirty="0" smtClean="0"/>
              <a:t>işlemler yaptırılmıştır</a:t>
            </a:r>
            <a:r>
              <a:rPr lang="tr-TR" dirty="0"/>
              <a:t>. Toplam; </a:t>
            </a:r>
            <a:r>
              <a:rPr lang="tr-TR" dirty="0" smtClean="0"/>
              <a:t>29 </a:t>
            </a:r>
            <a:r>
              <a:rPr lang="tr-TR" dirty="0"/>
              <a:t>dilenciye gerekli </a:t>
            </a:r>
            <a:r>
              <a:rPr lang="tr-TR" dirty="0" smtClean="0"/>
              <a:t>işlemler uygulanmıştır.</a:t>
            </a:r>
            <a:endParaRPr lang="tr-TR" dirty="0"/>
          </a:p>
        </p:txBody>
      </p:sp>
    </p:spTree>
    <p:extLst>
      <p:ext uri="{BB962C8B-B14F-4D97-AF65-F5344CB8AC3E}">
        <p14:creationId xmlns:p14="http://schemas.microsoft.com/office/powerpoint/2010/main" xmlns="" val="2466662012"/>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IMG_7604.JPG"/>
          <p:cNvPicPr>
            <a:picLocks noGrp="1" noChangeAspect="1"/>
          </p:cNvPicPr>
          <p:nvPr>
            <p:ph idx="1"/>
          </p:nvPr>
        </p:nvPicPr>
        <p:blipFill>
          <a:blip r:embed="rId2" cstate="print"/>
          <a:stretch>
            <a:fillRect/>
          </a:stretch>
        </p:blipFill>
        <p:spPr>
          <a:xfrm>
            <a:off x="-1" y="0"/>
            <a:ext cx="9215467" cy="6858000"/>
          </a:xfrm>
        </p:spPr>
      </p:pic>
      <p:sp>
        <p:nvSpPr>
          <p:cNvPr id="7" name="Başlık 1"/>
          <p:cNvSpPr>
            <a:spLocks noGrp="1"/>
          </p:cNvSpPr>
          <p:nvPr>
            <p:ph type="title"/>
          </p:nvPr>
        </p:nvSpPr>
        <p:spPr>
          <a:xfrm>
            <a:off x="0" y="0"/>
            <a:ext cx="9144000" cy="1143000"/>
          </a:xfrm>
        </p:spPr>
        <p:txBody>
          <a:bodyPr>
            <a:normAutofit/>
          </a:bodyPr>
          <a:lstStyle/>
          <a:p>
            <a:r>
              <a:rPr lang="tr-TR" sz="3600" dirty="0" smtClean="0">
                <a:solidFill>
                  <a:schemeClr val="bg1"/>
                </a:solidFill>
              </a:rPr>
              <a:t>AÇIK PAZAR YERİ DENETİMLERİMİZ</a:t>
            </a:r>
            <a:endParaRPr lang="tr-TR" sz="3600" dirty="0">
              <a:solidFill>
                <a:schemeClr val="bg1"/>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11560" y="116632"/>
            <a:ext cx="7772400" cy="1470025"/>
          </a:xfrm>
        </p:spPr>
        <p:txBody>
          <a:bodyPr>
            <a:normAutofit fontScale="90000"/>
          </a:bodyPr>
          <a:lstStyle/>
          <a:p>
            <a:pPr algn="ctr"/>
            <a:r>
              <a:rPr lang="tr-TR" dirty="0" smtClean="0"/>
              <a:t>FAALİYET RAPORUNA HAZIRLIK</a:t>
            </a:r>
            <a:endParaRPr lang="tr-TR" dirty="0"/>
          </a:p>
        </p:txBody>
      </p:sp>
      <p:sp>
        <p:nvSpPr>
          <p:cNvPr id="3" name="Alt Başlık 2"/>
          <p:cNvSpPr>
            <a:spLocks noGrp="1"/>
          </p:cNvSpPr>
          <p:nvPr>
            <p:ph type="subTitle" idx="1"/>
          </p:nvPr>
        </p:nvSpPr>
        <p:spPr>
          <a:xfrm>
            <a:off x="467544" y="1556792"/>
            <a:ext cx="7848872" cy="4752528"/>
          </a:xfrm>
        </p:spPr>
        <p:txBody>
          <a:bodyPr>
            <a:normAutofit fontScale="70000" lnSpcReduction="20000"/>
          </a:bodyPr>
          <a:lstStyle/>
          <a:p>
            <a:pPr algn="ctr"/>
            <a:r>
              <a:rPr lang="tr-TR" b="1" dirty="0" smtClean="0"/>
              <a:t>01.01.2018 </a:t>
            </a:r>
            <a:r>
              <a:rPr lang="tr-TR" b="1" dirty="0"/>
              <a:t>- </a:t>
            </a:r>
            <a:r>
              <a:rPr lang="tr-TR" b="1" dirty="0" smtClean="0"/>
              <a:t>31.12.2018 </a:t>
            </a:r>
          </a:p>
          <a:p>
            <a:pPr algn="l"/>
            <a:r>
              <a:rPr lang="tr-TR" dirty="0" smtClean="0"/>
              <a:t> 	</a:t>
            </a:r>
            <a:r>
              <a:rPr lang="tr-TR" dirty="0"/>
              <a:t>	</a:t>
            </a:r>
            <a:r>
              <a:rPr lang="tr-TR" dirty="0" smtClean="0"/>
              <a:t>Yazı İşleri </a:t>
            </a:r>
            <a:r>
              <a:rPr lang="tr-TR" dirty="0"/>
              <a:t>Müdürlüğü Faaliyeti 	</a:t>
            </a:r>
          </a:p>
          <a:p>
            <a:pPr algn="l"/>
            <a:r>
              <a:rPr lang="tr-TR" dirty="0" smtClean="0"/>
              <a:t>		Zabıta </a:t>
            </a:r>
            <a:r>
              <a:rPr lang="tr-TR" dirty="0"/>
              <a:t>Müdürlüğü Faaliyeti </a:t>
            </a:r>
            <a:endParaRPr lang="tr-TR" dirty="0" smtClean="0"/>
          </a:p>
          <a:p>
            <a:pPr algn="l"/>
            <a:r>
              <a:rPr lang="tr-TR" dirty="0" smtClean="0"/>
              <a:t>		Kültür ve Sosyal İşler Müdürlüğü Faaliyeti</a:t>
            </a:r>
            <a:r>
              <a:rPr lang="tr-TR" dirty="0"/>
              <a:t>	</a:t>
            </a:r>
          </a:p>
          <a:p>
            <a:pPr algn="l"/>
            <a:r>
              <a:rPr lang="tr-TR" dirty="0" smtClean="0"/>
              <a:t>		Mali </a:t>
            </a:r>
            <a:r>
              <a:rPr lang="tr-TR" dirty="0"/>
              <a:t>Hizmetler Müdürlüğü Faaliyeti 	</a:t>
            </a:r>
          </a:p>
          <a:p>
            <a:pPr algn="l"/>
            <a:r>
              <a:rPr lang="tr-TR" dirty="0" smtClean="0"/>
              <a:t>		Fen İşleri </a:t>
            </a:r>
            <a:r>
              <a:rPr lang="tr-TR" dirty="0"/>
              <a:t>Müdürlüğü Faaliyeti </a:t>
            </a:r>
            <a:endParaRPr lang="tr-TR" dirty="0" smtClean="0"/>
          </a:p>
          <a:p>
            <a:pPr algn="l"/>
            <a:r>
              <a:rPr lang="tr-TR" dirty="0" smtClean="0"/>
              <a:t>		İmar ve Şehircilik Müdürlüğü Faaliyeti</a:t>
            </a:r>
          </a:p>
          <a:p>
            <a:pPr algn="l"/>
            <a:r>
              <a:rPr lang="tr-TR" dirty="0" smtClean="0"/>
              <a:t>		Muhtarlıklar Müdürlüğü Faaliyeti</a:t>
            </a:r>
          </a:p>
          <a:p>
            <a:pPr algn="l"/>
            <a:r>
              <a:rPr lang="tr-TR" dirty="0" smtClean="0"/>
              <a:t>                      	Bütün Birimlerin İhale İşleri Faaliyetleri</a:t>
            </a:r>
            <a:r>
              <a:rPr lang="tr-TR" dirty="0"/>
              <a:t>	</a:t>
            </a:r>
            <a:endParaRPr lang="tr-TR" dirty="0" smtClean="0"/>
          </a:p>
          <a:p>
            <a:pPr algn="ctr"/>
            <a:endParaRPr lang="tr-TR" b="1" dirty="0"/>
          </a:p>
          <a:p>
            <a:pPr algn="ctr"/>
            <a:endParaRPr lang="tr-TR" b="1" dirty="0" smtClean="0"/>
          </a:p>
          <a:p>
            <a:pPr algn="ctr"/>
            <a:endParaRPr lang="tr-TR" b="1" dirty="0"/>
          </a:p>
          <a:p>
            <a:pPr algn="ctr"/>
            <a:r>
              <a:rPr lang="tr-TR" b="1" dirty="0" smtClean="0"/>
              <a:t>Sarıkaya </a:t>
            </a:r>
            <a:r>
              <a:rPr lang="tr-TR" b="1" dirty="0"/>
              <a:t>Belediyesi </a:t>
            </a:r>
            <a:r>
              <a:rPr lang="tr-TR" b="1" dirty="0" smtClean="0"/>
              <a:t>İletişim </a:t>
            </a:r>
            <a:r>
              <a:rPr lang="tr-TR" b="1" dirty="0"/>
              <a:t>Bilgileri </a:t>
            </a:r>
            <a:endParaRPr lang="tr-TR" dirty="0"/>
          </a:p>
          <a:p>
            <a:pPr algn="ctr"/>
            <a:r>
              <a:rPr lang="tr-TR" b="1" dirty="0"/>
              <a:t>Tel:</a:t>
            </a:r>
            <a:r>
              <a:rPr lang="tr-TR" dirty="0"/>
              <a:t>0 </a:t>
            </a:r>
            <a:r>
              <a:rPr lang="tr-TR" dirty="0" smtClean="0"/>
              <a:t>354 772 18 49 </a:t>
            </a:r>
            <a:r>
              <a:rPr lang="tr-TR" b="1" dirty="0" smtClean="0"/>
              <a:t>Fax:</a:t>
            </a:r>
            <a:r>
              <a:rPr lang="tr-TR" dirty="0" smtClean="0"/>
              <a:t>0 354 772 18 50</a:t>
            </a:r>
          </a:p>
          <a:p>
            <a:pPr algn="ctr"/>
            <a:r>
              <a:rPr lang="tr-TR" dirty="0" smtClean="0"/>
              <a:t> </a:t>
            </a:r>
            <a:r>
              <a:rPr lang="tr-TR" dirty="0" err="1" smtClean="0"/>
              <a:t>E-</a:t>
            </a:r>
            <a:r>
              <a:rPr lang="tr-TR" b="1" dirty="0" err="1" smtClean="0"/>
              <a:t>mail:</a:t>
            </a:r>
            <a:r>
              <a:rPr lang="tr-TR" dirty="0" err="1" smtClean="0"/>
              <a:t>info@sarkaya.bel.tr</a:t>
            </a:r>
            <a:r>
              <a:rPr lang="tr-TR" dirty="0" smtClean="0"/>
              <a:t> </a:t>
            </a:r>
            <a:r>
              <a:rPr lang="tr-TR" b="1" dirty="0"/>
              <a:t>Adres: </a:t>
            </a:r>
            <a:r>
              <a:rPr lang="tr-TR" dirty="0" smtClean="0"/>
              <a:t>Fatih Mah.</a:t>
            </a:r>
          </a:p>
          <a:p>
            <a:pPr algn="ctr"/>
            <a:r>
              <a:rPr lang="tr-TR" dirty="0" err="1" smtClean="0"/>
              <a:t>N.şener</a:t>
            </a:r>
            <a:r>
              <a:rPr lang="tr-TR" dirty="0" smtClean="0"/>
              <a:t> Bulvarı Caddesi </a:t>
            </a:r>
            <a:r>
              <a:rPr lang="tr-TR" b="1" dirty="0"/>
              <a:t>No: </a:t>
            </a:r>
            <a:r>
              <a:rPr lang="tr-TR" b="1" dirty="0" smtClean="0"/>
              <a:t>1</a:t>
            </a:r>
            <a:r>
              <a:rPr lang="tr-TR" dirty="0" smtClean="0"/>
              <a:t> Sarıkaya </a:t>
            </a:r>
            <a:r>
              <a:rPr lang="tr-TR" dirty="0"/>
              <a:t>/ </a:t>
            </a:r>
            <a:r>
              <a:rPr lang="tr-TR" dirty="0" smtClean="0"/>
              <a:t>Yozgat</a:t>
            </a:r>
            <a:endParaRPr lang="tr-TR" dirty="0"/>
          </a:p>
        </p:txBody>
      </p:sp>
    </p:spTree>
    <p:extLst>
      <p:ext uri="{BB962C8B-B14F-4D97-AF65-F5344CB8AC3E}">
        <p14:creationId xmlns:p14="http://schemas.microsoft.com/office/powerpoint/2010/main" xmlns="" val="1938039374"/>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24" y="0"/>
            <a:ext cx="9150424" cy="6858000"/>
          </a:xfrm>
        </p:spPr>
        <p:txBody>
          <a:bodyPr>
            <a:normAutofit fontScale="92500"/>
          </a:bodyPr>
          <a:lstStyle/>
          <a:p>
            <a:endParaRPr lang="tr-TR" dirty="0"/>
          </a:p>
          <a:p>
            <a:endParaRPr lang="tr-TR" dirty="0" smtClean="0"/>
          </a:p>
          <a:p>
            <a:r>
              <a:rPr lang="tr-TR" sz="2200" dirty="0" smtClean="0"/>
              <a:t>1- </a:t>
            </a:r>
            <a:r>
              <a:rPr lang="tr-TR" sz="2200" dirty="0"/>
              <a:t>Belediye Zabıta Müdürlüğüne bağlı Ruhsat Büro kısmınca </a:t>
            </a:r>
            <a:r>
              <a:rPr lang="tr-TR" sz="2200" dirty="0" smtClean="0"/>
              <a:t>33adet işyerine İşyeri </a:t>
            </a:r>
            <a:r>
              <a:rPr lang="tr-TR" sz="2200" dirty="0"/>
              <a:t>Açma ve </a:t>
            </a:r>
            <a:r>
              <a:rPr lang="tr-TR" sz="2200" dirty="0" smtClean="0"/>
              <a:t>Çalışma </a:t>
            </a:r>
            <a:r>
              <a:rPr lang="tr-TR" sz="2200" dirty="0"/>
              <a:t>Ruhsatı </a:t>
            </a:r>
            <a:r>
              <a:rPr lang="tr-TR" sz="2200" dirty="0" smtClean="0"/>
              <a:t>düzenlenmiş </a:t>
            </a:r>
            <a:r>
              <a:rPr lang="tr-TR" sz="2200" dirty="0"/>
              <a:t>ve genel kontrolleri </a:t>
            </a:r>
            <a:r>
              <a:rPr lang="tr-TR" sz="2200" dirty="0" smtClean="0"/>
              <a:t>yapılmıştır</a:t>
            </a:r>
            <a:r>
              <a:rPr lang="tr-TR" sz="2200" dirty="0"/>
              <a:t>. </a:t>
            </a:r>
          </a:p>
          <a:p>
            <a:r>
              <a:rPr lang="tr-TR" sz="2200" dirty="0" smtClean="0"/>
              <a:t>2-2018 </a:t>
            </a:r>
            <a:r>
              <a:rPr lang="tr-TR" sz="2200" dirty="0"/>
              <a:t>Yılında verilen ruhsat </a:t>
            </a:r>
            <a:r>
              <a:rPr lang="tr-TR" sz="2200" dirty="0" smtClean="0"/>
              <a:t>faaliyetleri Gelirlerinden </a:t>
            </a:r>
            <a:r>
              <a:rPr lang="tr-TR" sz="2200" dirty="0"/>
              <a:t>dolayı; </a:t>
            </a:r>
            <a:r>
              <a:rPr lang="tr-TR" sz="2200" dirty="0" smtClean="0"/>
              <a:t>55.488,08 </a:t>
            </a:r>
            <a:r>
              <a:rPr lang="tr-TR" sz="2200" dirty="0"/>
              <a:t>TL. ruhsat harcı </a:t>
            </a:r>
            <a:r>
              <a:rPr lang="tr-TR" sz="2200" dirty="0" smtClean="0"/>
              <a:t>tahsil edilmiş 27 adet işyerinin ruhsatları çeşitli sebeplerden dolayı ruhsatları iptal edilmiş ve ruhsatsız </a:t>
            </a:r>
            <a:r>
              <a:rPr lang="tr-TR" sz="2200" dirty="0"/>
              <a:t>faaliyet gösteren </a:t>
            </a:r>
            <a:r>
              <a:rPr lang="tr-TR" sz="2200" dirty="0" smtClean="0"/>
              <a:t>işyerlerinin </a:t>
            </a:r>
            <a:r>
              <a:rPr lang="tr-TR" sz="2200" dirty="0"/>
              <a:t>de harçlarını yatırmaları konusunda denetimler </a:t>
            </a:r>
            <a:r>
              <a:rPr lang="tr-TR" sz="2200" dirty="0" smtClean="0"/>
              <a:t>yapılmıştır.</a:t>
            </a:r>
            <a:endParaRPr lang="tr-TR" sz="2200" dirty="0"/>
          </a:p>
          <a:p>
            <a:r>
              <a:rPr lang="tr-TR" sz="2200" dirty="0"/>
              <a:t>3- Belediye Zabıta Müdürlüğü ekiplerince </a:t>
            </a:r>
            <a:r>
              <a:rPr lang="tr-TR" sz="2200" dirty="0" smtClean="0"/>
              <a:t>işyerlerine</a:t>
            </a:r>
            <a:r>
              <a:rPr lang="tr-TR" sz="2200" dirty="0"/>
              <a:t>, meskenlere, otomobil Kamyon ve Otobüslere kurallara uymadığı tespit edilenlere </a:t>
            </a:r>
            <a:r>
              <a:rPr lang="tr-TR" sz="2200" dirty="0" smtClean="0"/>
              <a:t>107 </a:t>
            </a:r>
            <a:r>
              <a:rPr lang="tr-TR" sz="2200" dirty="0"/>
              <a:t>adet </a:t>
            </a:r>
            <a:r>
              <a:rPr lang="tr-TR" sz="2200" dirty="0" smtClean="0"/>
              <a:t>ihtarname 13 adet zabıt varakası 14 adet karar bildirim tutanağı düzenlenmiş olup toplamda 2.583 TL idari para cezası uygulanmıştır.</a:t>
            </a:r>
          </a:p>
          <a:p>
            <a:r>
              <a:rPr lang="tr-TR" sz="2200" dirty="0" smtClean="0"/>
              <a:t>4-Belediye </a:t>
            </a:r>
            <a:r>
              <a:rPr lang="tr-TR" sz="2200" dirty="0"/>
              <a:t>Encümenince verilen cezalar; </a:t>
            </a:r>
            <a:r>
              <a:rPr lang="tr-TR" sz="2200" dirty="0" smtClean="0"/>
              <a:t>1,241 TL’dir. </a:t>
            </a:r>
          </a:p>
          <a:p>
            <a:r>
              <a:rPr lang="tr-TR" sz="2200" dirty="0" smtClean="0"/>
              <a:t>5-Zabıta </a:t>
            </a:r>
            <a:r>
              <a:rPr lang="tr-TR" sz="2200" dirty="0"/>
              <a:t>Müdürlüğüne intikal eden Ş</a:t>
            </a:r>
            <a:r>
              <a:rPr lang="tr-TR" sz="2200" dirty="0" smtClean="0"/>
              <a:t>ikayetler </a:t>
            </a:r>
            <a:r>
              <a:rPr lang="tr-TR" sz="2200" dirty="0"/>
              <a:t>anında ekiplere bildirilerek gerekli uyarılar ve yasal cezai </a:t>
            </a:r>
            <a:r>
              <a:rPr lang="tr-TR" sz="2200" dirty="0" smtClean="0"/>
              <a:t>işlemler yapılmıştır</a:t>
            </a:r>
            <a:r>
              <a:rPr lang="tr-TR" sz="2200" dirty="0"/>
              <a:t>. </a:t>
            </a:r>
            <a:endParaRPr lang="tr-TR" sz="2200" dirty="0" smtClean="0"/>
          </a:p>
          <a:p>
            <a:r>
              <a:rPr lang="tr-TR" sz="2200" dirty="0" smtClean="0"/>
              <a:t>6-Zabıta Müdürlüğü ruhsat Büro servisince 55 adet Okul Servis Aracı Özel İzin Belgesi ve Bakım Onarım Takip formu verilmiş olup; 3.850 TL harç alınmıştır</a:t>
            </a:r>
            <a:r>
              <a:rPr lang="tr-TR" dirty="0" smtClean="0"/>
              <a:t>. </a:t>
            </a:r>
          </a:p>
          <a:p>
            <a:endParaRPr lang="tr-TR" dirty="0"/>
          </a:p>
          <a:p>
            <a:endParaRPr lang="tr-TR" dirty="0" smtClean="0"/>
          </a:p>
          <a:p>
            <a:endParaRPr lang="tr-TR" dirty="0"/>
          </a:p>
          <a:p>
            <a:endParaRPr lang="tr-TR" dirty="0" smtClean="0"/>
          </a:p>
          <a:p>
            <a:endParaRPr lang="tr-TR" dirty="0"/>
          </a:p>
          <a:p>
            <a:endParaRPr lang="tr-TR" dirty="0"/>
          </a:p>
        </p:txBody>
      </p:sp>
    </p:spTree>
    <p:extLst>
      <p:ext uri="{BB962C8B-B14F-4D97-AF65-F5344CB8AC3E}">
        <p14:creationId xmlns:p14="http://schemas.microsoft.com/office/powerpoint/2010/main" xmlns="" val="147809536"/>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G_0973.JPG"/>
          <p:cNvPicPr>
            <a:picLocks noChangeAspect="1"/>
          </p:cNvPicPr>
          <p:nvPr/>
        </p:nvPicPr>
        <p:blipFill>
          <a:blip r:embed="rId2" cstate="print"/>
          <a:stretch>
            <a:fillRect/>
          </a:stretch>
        </p:blipFill>
        <p:spPr>
          <a:xfrm>
            <a:off x="0" y="0"/>
            <a:ext cx="9144000" cy="6858000"/>
          </a:xfrm>
          <a:prstGeom prst="rect">
            <a:avLst/>
          </a:prstGeom>
        </p:spPr>
      </p:pic>
      <p:sp>
        <p:nvSpPr>
          <p:cNvPr id="7" name="Başlık 1"/>
          <p:cNvSpPr>
            <a:spLocks noGrp="1"/>
          </p:cNvSpPr>
          <p:nvPr>
            <p:ph type="title"/>
          </p:nvPr>
        </p:nvSpPr>
        <p:spPr>
          <a:xfrm>
            <a:off x="0" y="0"/>
            <a:ext cx="9144000" cy="1143000"/>
          </a:xfrm>
        </p:spPr>
        <p:txBody>
          <a:bodyPr>
            <a:normAutofit/>
          </a:bodyPr>
          <a:lstStyle/>
          <a:p>
            <a:r>
              <a:rPr lang="tr-TR" sz="3600" dirty="0" smtClean="0">
                <a:solidFill>
                  <a:schemeClr val="accent2">
                    <a:lumMod val="75000"/>
                  </a:schemeClr>
                </a:solidFill>
              </a:rPr>
              <a:t>AÇIK PAZAR YERİ DENETİMLERİMİZ</a:t>
            </a:r>
            <a:endParaRPr lang="tr-TR" sz="3600" dirty="0">
              <a:solidFill>
                <a:schemeClr val="accent2">
                  <a:lumMod val="75000"/>
                </a:schemeClr>
              </a:solidFill>
            </a:endParaRPr>
          </a:p>
        </p:txBody>
      </p:sp>
    </p:spTree>
    <p:extLst>
      <p:ext uri="{BB962C8B-B14F-4D97-AF65-F5344CB8AC3E}">
        <p14:creationId xmlns:p14="http://schemas.microsoft.com/office/powerpoint/2010/main" xmlns="" val="186231090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1"/>
          <p:cNvSpPr>
            <a:spLocks noGrp="1"/>
          </p:cNvSpPr>
          <p:nvPr>
            <p:ph type="title"/>
          </p:nvPr>
        </p:nvSpPr>
        <p:spPr>
          <a:xfrm>
            <a:off x="0" y="0"/>
            <a:ext cx="9144000" cy="1143000"/>
          </a:xfrm>
        </p:spPr>
        <p:txBody>
          <a:bodyPr>
            <a:normAutofit fontScale="90000"/>
          </a:bodyPr>
          <a:lstStyle/>
          <a:p>
            <a:pPr algn="ctr"/>
            <a:r>
              <a:rPr lang="tr-TR" dirty="0" smtClean="0"/>
              <a:t>ÇARŞI ESNAFI DENETİMLERİ</a:t>
            </a:r>
            <a:endParaRPr lang="tr-TR" dirty="0"/>
          </a:p>
        </p:txBody>
      </p:sp>
      <p:pic>
        <p:nvPicPr>
          <p:cNvPr id="4" name="Picture 2" descr="C:\Users\PRO2000\Desktop\zabıta\DSC01128.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2803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548680"/>
            <a:ext cx="9144000" cy="6309320"/>
          </a:xfrm>
        </p:spPr>
        <p:txBody>
          <a:bodyPr>
            <a:normAutofit/>
          </a:bodyPr>
          <a:lstStyle/>
          <a:p>
            <a:pPr marL="0" indent="0">
              <a:buNone/>
            </a:pPr>
            <a:r>
              <a:rPr lang="tr-TR" dirty="0" smtClean="0"/>
              <a:t>	</a:t>
            </a:r>
            <a:r>
              <a:rPr lang="tr-TR" sz="2000" dirty="0" smtClean="0"/>
              <a:t>İlçemiz </a:t>
            </a:r>
            <a:r>
              <a:rPr lang="tr-TR" sz="2000" dirty="0"/>
              <a:t>genelinde gıda üreten ve </a:t>
            </a:r>
            <a:r>
              <a:rPr lang="tr-TR" sz="2000" dirty="0" smtClean="0"/>
              <a:t>satış </a:t>
            </a:r>
            <a:r>
              <a:rPr lang="tr-TR" sz="2000" dirty="0"/>
              <a:t>yapılan </a:t>
            </a:r>
            <a:r>
              <a:rPr lang="tr-TR" sz="2000" dirty="0" smtClean="0"/>
              <a:t>işyerleri </a:t>
            </a:r>
            <a:r>
              <a:rPr lang="tr-TR" sz="2000" dirty="0"/>
              <a:t>(Unlu Mamul </a:t>
            </a:r>
            <a:r>
              <a:rPr lang="tr-TR" sz="2000" dirty="0" smtClean="0"/>
              <a:t>Satış </a:t>
            </a:r>
            <a:r>
              <a:rPr lang="tr-TR" sz="2000" dirty="0"/>
              <a:t>Yeri, Pastaneler Fırınlar ve Lokantalar) periyodik olarak denetlenmektedir. Umuma Açık İ</a:t>
            </a:r>
            <a:r>
              <a:rPr lang="tr-TR" sz="2000" dirty="0" smtClean="0"/>
              <a:t>stirahat </a:t>
            </a:r>
            <a:r>
              <a:rPr lang="tr-TR" sz="2000" dirty="0"/>
              <a:t>ve Eğlence yerleri içkili-içkisiz yerler devamlı surette kontrolleri </a:t>
            </a:r>
            <a:r>
              <a:rPr lang="tr-TR" sz="2000" dirty="0" smtClean="0"/>
              <a:t>yapılmış </a:t>
            </a:r>
            <a:r>
              <a:rPr lang="tr-TR" sz="2000" dirty="0"/>
              <a:t>olup, olumsuzluklar </a:t>
            </a:r>
            <a:r>
              <a:rPr lang="tr-TR" sz="2000" dirty="0" smtClean="0"/>
              <a:t>giderilmiştir.</a:t>
            </a:r>
          </a:p>
          <a:p>
            <a:pPr marL="0" indent="0">
              <a:buNone/>
            </a:pPr>
            <a:r>
              <a:rPr lang="tr-TR" sz="2000" dirty="0" smtClean="0"/>
              <a:t>  	4207 </a:t>
            </a:r>
            <a:r>
              <a:rPr lang="tr-TR" sz="2000" dirty="0"/>
              <a:t>Sayılı Tütün Mamulleri hakkındaki Kanun uyarınca, ilgili </a:t>
            </a:r>
            <a:r>
              <a:rPr lang="tr-TR" sz="2000" dirty="0" smtClean="0"/>
              <a:t>kuruluşların</a:t>
            </a:r>
            <a:r>
              <a:rPr lang="tr-TR" sz="2000" dirty="0"/>
              <a:t>; Toplum Sağlığı Merkezine bağlı Sağlık personelleri Emniyet mensubu ve </a:t>
            </a:r>
            <a:r>
              <a:rPr lang="tr-TR" sz="2000" dirty="0" smtClean="0"/>
              <a:t>İlçe </a:t>
            </a:r>
            <a:r>
              <a:rPr lang="tr-TR" sz="2000" dirty="0"/>
              <a:t>Milli Eğitim mensupları ile birlikte ortak denetimler yapılmakta olup, ayrıca Zabıta ekiplerince de umuma açık yerlerde kontroller yapılmaktadır. </a:t>
            </a:r>
            <a:endParaRPr lang="tr-TR" sz="2000" dirty="0" smtClean="0"/>
          </a:p>
          <a:p>
            <a:pPr marL="0" indent="0">
              <a:buNone/>
            </a:pPr>
            <a:r>
              <a:rPr lang="tr-TR" sz="2000" dirty="0"/>
              <a:t>	</a:t>
            </a:r>
            <a:r>
              <a:rPr lang="tr-TR" sz="2000" dirty="0" smtClean="0"/>
              <a:t>Asker </a:t>
            </a:r>
            <a:r>
              <a:rPr lang="tr-TR" sz="2000" dirty="0"/>
              <a:t>ailelerinin yardım </a:t>
            </a:r>
            <a:r>
              <a:rPr lang="tr-TR" sz="2000" dirty="0" smtClean="0"/>
              <a:t>başvuruları araştırılarak </a:t>
            </a:r>
            <a:r>
              <a:rPr lang="tr-TR" sz="2000" dirty="0"/>
              <a:t>yardıma muhtaç ve yoksun ailelere olumlu cevap </a:t>
            </a:r>
            <a:r>
              <a:rPr lang="tr-TR" sz="2000" dirty="0" smtClean="0"/>
              <a:t>verilmiştir</a:t>
            </a:r>
            <a:r>
              <a:rPr lang="tr-TR" sz="2000" dirty="0"/>
              <a:t>. </a:t>
            </a:r>
            <a:r>
              <a:rPr lang="tr-TR" sz="2000" dirty="0" smtClean="0"/>
              <a:t>	Kurum dışı </a:t>
            </a:r>
            <a:r>
              <a:rPr lang="tr-TR" sz="2000" dirty="0"/>
              <a:t>ve içi </a:t>
            </a:r>
            <a:r>
              <a:rPr lang="tr-TR" sz="2000" dirty="0" smtClean="0"/>
              <a:t>yazışmalar </a:t>
            </a:r>
            <a:r>
              <a:rPr lang="tr-TR" sz="2000" dirty="0"/>
              <a:t>düzenli bir </a:t>
            </a:r>
            <a:r>
              <a:rPr lang="tr-TR" sz="2000" dirty="0" smtClean="0"/>
              <a:t>şekilde </a:t>
            </a:r>
            <a:r>
              <a:rPr lang="tr-TR" sz="2000" dirty="0"/>
              <a:t>yapılarak gerekli yerlere </a:t>
            </a:r>
            <a:r>
              <a:rPr lang="tr-TR" sz="2000" dirty="0" smtClean="0"/>
              <a:t>iletilmiştir.</a:t>
            </a:r>
          </a:p>
          <a:p>
            <a:pPr marL="0" indent="0">
              <a:buNone/>
            </a:pPr>
            <a:r>
              <a:rPr lang="tr-TR" sz="2000" dirty="0"/>
              <a:t>	</a:t>
            </a:r>
            <a:endParaRPr lang="tr-TR" sz="2000" dirty="0" smtClean="0"/>
          </a:p>
          <a:p>
            <a:pPr marL="0" indent="0">
              <a:buNone/>
            </a:pPr>
            <a:r>
              <a:rPr lang="tr-TR" sz="2000" dirty="0"/>
              <a:t>	</a:t>
            </a:r>
            <a:r>
              <a:rPr lang="tr-TR" sz="2000" dirty="0" smtClean="0"/>
              <a:t>Belediye Zabıta Müdürlüğü personelince esnaflarımızdan Terazilerinin muayenelerinin yapılması için ilan ve duyuru yapımmış ve 63 adet beyanname alınarak Boğazlıyan Belediyesi Grup Ölçüler ve ayar memurluğuna gönderilmiştir.</a:t>
            </a:r>
            <a:endParaRPr lang="tr-TR" sz="2000" dirty="0"/>
          </a:p>
        </p:txBody>
      </p:sp>
    </p:spTree>
    <p:extLst>
      <p:ext uri="{BB962C8B-B14F-4D97-AF65-F5344CB8AC3E}">
        <p14:creationId xmlns:p14="http://schemas.microsoft.com/office/powerpoint/2010/main" xmlns="" val="362891869"/>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p:txBody>
          <a:bodyPr/>
          <a:lstStyle/>
          <a:p>
            <a:endParaRPr lang="tr-TR" dirty="0"/>
          </a:p>
        </p:txBody>
      </p:sp>
      <p:sp>
        <p:nvSpPr>
          <p:cNvPr id="2" name="1 Başlık"/>
          <p:cNvSpPr>
            <a:spLocks noGrp="1"/>
          </p:cNvSpPr>
          <p:nvPr>
            <p:ph type="title"/>
          </p:nvPr>
        </p:nvSpPr>
        <p:spPr/>
        <p:txBody>
          <a:bodyPr/>
          <a:lstStyle/>
          <a:p>
            <a:endParaRPr lang="tr-TR"/>
          </a:p>
        </p:txBody>
      </p:sp>
      <p:pic>
        <p:nvPicPr>
          <p:cNvPr id="18434" name="Picture 2" descr="H:\harici\BELEDİYE ARŞİVİ 2016\BAŞKANLIK\MİSAFİRLER\Başkan Pazar Gezisi 24.02.2016\IMG_5043.JPG"/>
          <p:cNvPicPr>
            <a:picLocks noChangeAspect="1" noChangeArrowheads="1"/>
          </p:cNvPicPr>
          <p:nvPr/>
        </p:nvPicPr>
        <p:blipFill>
          <a:blip r:embed="rId2" cstate="print"/>
          <a:srcRect/>
          <a:stretch>
            <a:fillRect/>
          </a:stretch>
        </p:blipFill>
        <p:spPr bwMode="auto">
          <a:xfrm>
            <a:off x="0" y="0"/>
            <a:ext cx="9139944" cy="6858000"/>
          </a:xfrm>
          <a:prstGeom prst="rect">
            <a:avLst/>
          </a:prstGeom>
          <a:noFill/>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İçerik Yer Tutucusu"/>
          <p:cNvSpPr>
            <a:spLocks noGrp="1"/>
          </p:cNvSpPr>
          <p:nvPr>
            <p:ph idx="1"/>
          </p:nvPr>
        </p:nvSpPr>
        <p:spPr/>
        <p:txBody>
          <a:bodyPr/>
          <a:lstStyle/>
          <a:p>
            <a:endParaRPr lang="tr-TR" dirty="0"/>
          </a:p>
        </p:txBody>
      </p:sp>
      <p:sp>
        <p:nvSpPr>
          <p:cNvPr id="2" name="1 Başlık"/>
          <p:cNvSpPr>
            <a:spLocks noGrp="1"/>
          </p:cNvSpPr>
          <p:nvPr>
            <p:ph type="title"/>
          </p:nvPr>
        </p:nvSpPr>
        <p:spPr/>
        <p:txBody>
          <a:bodyPr/>
          <a:lstStyle/>
          <a:p>
            <a:endParaRPr lang="tr-TR"/>
          </a:p>
        </p:txBody>
      </p:sp>
      <p:pic>
        <p:nvPicPr>
          <p:cNvPr id="19458" name="Picture 2" descr="H:\harici\BELEDİYE ARŞİVİ 2016\BAŞKANLIK\MİSAFİRLER\Başkan Pazar Gezisi 24.02.2016\IMG_5049.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fontScale="92500"/>
          </a:bodyPr>
          <a:lstStyle/>
          <a:p>
            <a:pPr marL="0" indent="0" algn="ctr">
              <a:buNone/>
            </a:pPr>
            <a:r>
              <a:rPr lang="tr-TR" sz="3500" dirty="0" smtClean="0"/>
              <a:t>İÇ </a:t>
            </a:r>
            <a:r>
              <a:rPr lang="tr-TR" sz="3500" dirty="0"/>
              <a:t>KONTROL GÜVENCE BEYANI </a:t>
            </a:r>
            <a:endParaRPr lang="tr-TR" sz="3500" dirty="0" smtClean="0"/>
          </a:p>
          <a:p>
            <a:pPr marL="0" indent="0">
              <a:buNone/>
            </a:pPr>
            <a:r>
              <a:rPr lang="tr-TR" dirty="0" smtClean="0"/>
              <a:t>	Harcama </a:t>
            </a:r>
            <a:r>
              <a:rPr lang="tr-TR" dirty="0"/>
              <a:t>yetkilisi olarak yetkim dahilinde</a:t>
            </a:r>
            <a:r>
              <a:rPr lang="tr-TR" dirty="0" smtClean="0"/>
              <a:t>;</a:t>
            </a:r>
          </a:p>
          <a:p>
            <a:pPr marL="0" indent="0">
              <a:buNone/>
            </a:pPr>
            <a:r>
              <a:rPr lang="tr-TR" dirty="0" smtClean="0"/>
              <a:t> </a:t>
            </a:r>
          </a:p>
          <a:p>
            <a:pPr marL="0" indent="0" algn="just">
              <a:buNone/>
            </a:pPr>
            <a:r>
              <a:rPr lang="tr-TR" dirty="0"/>
              <a:t>	</a:t>
            </a:r>
            <a:r>
              <a:rPr lang="tr-TR" dirty="0" smtClean="0"/>
              <a:t>Bu </a:t>
            </a:r>
            <a:r>
              <a:rPr lang="tr-TR" dirty="0"/>
              <a:t>raporda yer alan bilgilerin güvenilir, tam ve doğru olduğunu beyan ederim. Bu raporda açıklanan faaliyetler için idare bütçesinden harcama birimimize tahsis </a:t>
            </a:r>
            <a:r>
              <a:rPr lang="tr-TR" dirty="0" smtClean="0"/>
              <a:t>edilmiş </a:t>
            </a:r>
            <a:r>
              <a:rPr lang="tr-TR" dirty="0"/>
              <a:t>kaynakların etkili, ekonomik ve verimli bir </a:t>
            </a:r>
            <a:r>
              <a:rPr lang="tr-TR" dirty="0" smtClean="0"/>
              <a:t>şekilde </a:t>
            </a:r>
            <a:r>
              <a:rPr lang="tr-TR" dirty="0"/>
              <a:t>kullanıldığını, görev ve yetki alanım çerçevesinde iç kontrol sisteminin idari ve mali kararlar ile bunlara </a:t>
            </a:r>
            <a:r>
              <a:rPr lang="tr-TR" dirty="0" smtClean="0"/>
              <a:t>ilişkin işlemlerin </a:t>
            </a:r>
            <a:r>
              <a:rPr lang="tr-TR" dirty="0"/>
              <a:t>yasallık ve düzenliliği hususunda yeterli güvenceyi sağladığını ve harcama birimimizde süreç kontrolünün etkin olarak uygulandığını bildiririm</a:t>
            </a:r>
            <a:r>
              <a:rPr lang="tr-TR" dirty="0" smtClean="0"/>
              <a:t>. Bu </a:t>
            </a:r>
            <a:r>
              <a:rPr lang="tr-TR" dirty="0"/>
              <a:t>güvence, harcama yetkilisi olarak sahip olduğum bilgi ve değerlendirmeler, iç kontroller, iç denetçi raporları ile </a:t>
            </a:r>
            <a:r>
              <a:rPr lang="tr-TR" dirty="0" smtClean="0"/>
              <a:t>Sayıştay </a:t>
            </a:r>
            <a:r>
              <a:rPr lang="tr-TR" dirty="0"/>
              <a:t>raporları gibi bilgim dahilindeki hususlara dayanmaktadır</a:t>
            </a:r>
            <a:r>
              <a:rPr lang="tr-TR" dirty="0" smtClean="0"/>
              <a:t>. </a:t>
            </a:r>
          </a:p>
          <a:p>
            <a:pPr marL="0" indent="0">
              <a:buNone/>
            </a:pPr>
            <a:endParaRPr lang="tr-TR" dirty="0"/>
          </a:p>
          <a:p>
            <a:pPr marL="0" indent="0">
              <a:buNone/>
            </a:pPr>
            <a:r>
              <a:rPr lang="tr-TR" dirty="0" smtClean="0"/>
              <a:t>						</a:t>
            </a:r>
            <a:r>
              <a:rPr lang="tr-TR" dirty="0"/>
              <a:t> </a:t>
            </a:r>
            <a:r>
              <a:rPr lang="tr-TR" dirty="0" smtClean="0"/>
              <a:t>            Bilal ÖZTÜRK						</a:t>
            </a:r>
            <a:r>
              <a:rPr lang="tr-TR" dirty="0"/>
              <a:t>	</a:t>
            </a:r>
            <a:r>
              <a:rPr lang="tr-TR" dirty="0" smtClean="0"/>
              <a:t>  Zabıta </a:t>
            </a:r>
            <a:r>
              <a:rPr lang="tr-TR" dirty="0"/>
              <a:t>Müdürü </a:t>
            </a:r>
          </a:p>
        </p:txBody>
      </p:sp>
    </p:spTree>
    <p:extLst>
      <p:ext uri="{BB962C8B-B14F-4D97-AF65-F5344CB8AC3E}">
        <p14:creationId xmlns:p14="http://schemas.microsoft.com/office/powerpoint/2010/main" xmlns="" val="1368131955"/>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44624"/>
            <a:ext cx="6788589" cy="6780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8306736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435280" cy="1296144"/>
          </a:xfrm>
        </p:spPr>
        <p:txBody>
          <a:bodyPr>
            <a:normAutofit fontScale="90000"/>
          </a:bodyPr>
          <a:lstStyle/>
          <a:p>
            <a:pPr algn="ctr"/>
            <a:r>
              <a:rPr lang="tr-TR" b="1" dirty="0" smtClean="0">
                <a:latin typeface="Algerian" panose="04020705040A02060702" pitchFamily="82" charset="0"/>
              </a:rPr>
              <a:t>MALİ HİZMETLER MÜDÜRÜ M.SABRİ SANAL </a:t>
            </a:r>
            <a:endParaRPr lang="tr-TR" b="1" dirty="0">
              <a:latin typeface="Algerian" panose="04020705040A02060702" pitchFamily="82" charset="0"/>
            </a:endParaRPr>
          </a:p>
        </p:txBody>
      </p:sp>
      <p:pic>
        <p:nvPicPr>
          <p:cNvPr id="6" name="5 İçerik Yer Tutucusu" descr="IMG_5138.JPG"/>
          <p:cNvPicPr>
            <a:picLocks noGrp="1" noChangeAspect="1"/>
          </p:cNvPicPr>
          <p:nvPr>
            <p:ph idx="1"/>
          </p:nvPr>
        </p:nvPicPr>
        <p:blipFill>
          <a:blip r:embed="rId2" cstate="print"/>
          <a:stretch>
            <a:fillRect/>
          </a:stretch>
        </p:blipFill>
        <p:spPr>
          <a:xfrm>
            <a:off x="828186" y="1935163"/>
            <a:ext cx="7487628" cy="4389437"/>
          </a:xfrm>
        </p:spPr>
      </p:pic>
    </p:spTree>
    <p:extLst>
      <p:ext uri="{BB962C8B-B14F-4D97-AF65-F5344CB8AC3E}">
        <p14:creationId xmlns:p14="http://schemas.microsoft.com/office/powerpoint/2010/main" xmlns="" val="666233034"/>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8654" y="332656"/>
            <a:ext cx="9135346" cy="6525344"/>
          </a:xfrm>
        </p:spPr>
        <p:txBody>
          <a:bodyPr rtlCol="0">
            <a:normAutofit/>
          </a:bodyPr>
          <a:lstStyle/>
          <a:p>
            <a:pPr marL="3657600" lvl="8" indent="0">
              <a:buFont typeface="Arial" pitchFamily="34" charset="0"/>
              <a:buNone/>
              <a:defRPr/>
            </a:pPr>
            <a:r>
              <a:rPr lang="tr-TR" sz="3200" dirty="0"/>
              <a:t>2- Örgüt Yapısı</a:t>
            </a:r>
          </a:p>
        </p:txBody>
      </p:sp>
      <p:pic>
        <p:nvPicPr>
          <p:cNvPr id="132098" name="Picture 2" descr="C:\Users\PRO2000\Desktop\asda.jpg"/>
          <p:cNvPicPr>
            <a:picLocks noChangeAspect="1" noChangeArrowheads="1"/>
          </p:cNvPicPr>
          <p:nvPr/>
        </p:nvPicPr>
        <p:blipFill>
          <a:blip r:embed="rId2" cstate="print"/>
          <a:srcRect/>
          <a:stretch>
            <a:fillRect/>
          </a:stretch>
        </p:blipFill>
        <p:spPr bwMode="auto">
          <a:xfrm>
            <a:off x="0" y="1052513"/>
            <a:ext cx="8980488" cy="580548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İçerik Yer Tutucusu"/>
          <p:cNvGraphicFramePr>
            <a:graphicFrameLocks noGrp="1"/>
          </p:cNvGraphicFramePr>
          <p:nvPr>
            <p:ph idx="1"/>
          </p:nvPr>
        </p:nvGraphicFramePr>
        <p:xfrm>
          <a:off x="0" y="1124744"/>
          <a:ext cx="9144000" cy="4824534"/>
        </p:xfrm>
        <a:graphic>
          <a:graphicData uri="http://schemas.openxmlformats.org/drawingml/2006/table">
            <a:tbl>
              <a:tblPr/>
              <a:tblGrid>
                <a:gridCol w="609600"/>
                <a:gridCol w="609600"/>
                <a:gridCol w="609600"/>
                <a:gridCol w="609600"/>
                <a:gridCol w="609600"/>
                <a:gridCol w="609600"/>
                <a:gridCol w="609600"/>
                <a:gridCol w="609600"/>
                <a:gridCol w="609600"/>
                <a:gridCol w="609600"/>
                <a:gridCol w="609600"/>
                <a:gridCol w="609600"/>
                <a:gridCol w="609600"/>
                <a:gridCol w="609600"/>
                <a:gridCol w="609600"/>
              </a:tblGrid>
              <a:tr h="212175">
                <a:tc gridSpan="15">
                  <a:txBody>
                    <a:bodyPr/>
                    <a:lstStyle/>
                    <a:p>
                      <a:pPr algn="ctr" fontAlgn="ctr"/>
                      <a:r>
                        <a:rPr lang="tr-TR" sz="1200" b="1" i="0" u="none" strike="noStrike" dirty="0">
                          <a:solidFill>
                            <a:srgbClr val="000000"/>
                          </a:solidFill>
                          <a:latin typeface="Arial Tur"/>
                        </a:rPr>
                        <a:t>SARIKAYA BELEDİYE BAŞKANLIĞI TEŞKİLAT YAPISI</a:t>
                      </a: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226683">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1200" b="1" i="0" u="none" strike="noStrike">
                        <a:solidFill>
                          <a:srgbClr val="000000"/>
                        </a:solidFill>
                        <a:latin typeface="Arial Tur"/>
                      </a:endParaRPr>
                    </a:p>
                  </a:txBody>
                  <a:tcPr marL="8288" marR="8288" marT="8288" marB="0" anchor="ctr">
                    <a:lnL>
                      <a:noFill/>
                    </a:lnL>
                    <a:lnR>
                      <a:noFill/>
                    </a:lnR>
                    <a:lnT>
                      <a:noFill/>
                    </a:lnT>
                    <a:lnB>
                      <a:noFill/>
                    </a:lnB>
                  </a:tcPr>
                </a:tc>
              </a:tr>
              <a:tr h="281087">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w="12700" cap="flat" cmpd="sng" algn="ctr">
                      <a:solidFill>
                        <a:srgbClr val="000000"/>
                      </a:solidFill>
                      <a:prstDash val="solid"/>
                      <a:round/>
                      <a:headEnd type="none" w="med" len="med"/>
                      <a:tailEnd type="none" w="med" len="med"/>
                    </a:lnR>
                    <a:lnT>
                      <a:noFill/>
                    </a:lnT>
                    <a:lnB>
                      <a:noFill/>
                    </a:lnB>
                  </a:tcPr>
                </a:tc>
                <a:tc rowSpan="3" gridSpan="9">
                  <a:txBody>
                    <a:bodyPr/>
                    <a:lstStyle/>
                    <a:p>
                      <a:pPr algn="ctr" fontAlgn="ctr"/>
                      <a:r>
                        <a:rPr lang="tr-TR" sz="1700" b="1" i="0" u="none" strike="noStrike" dirty="0">
                          <a:solidFill>
                            <a:srgbClr val="000000"/>
                          </a:solidFill>
                          <a:latin typeface="Arial Tur"/>
                        </a:rPr>
                        <a:t>BELEDİYE BAŞKANI</a:t>
                      </a:r>
                    </a:p>
                  </a:txBody>
                  <a:tcPr marL="8288" marR="8288" marT="8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rowSpan="3" hMerge="1">
                  <a:txBody>
                    <a:bodyPr/>
                    <a:lstStyle/>
                    <a:p>
                      <a:endParaRPr lang="tr-TR"/>
                    </a:p>
                  </a:txBody>
                  <a:tcPr/>
                </a:tc>
                <a:tc>
                  <a:txBody>
                    <a:bodyPr/>
                    <a:lstStyle/>
                    <a:p>
                      <a:pPr algn="l" fontAlgn="ctr"/>
                      <a:endParaRPr lang="tr-TR" sz="1600" b="1" i="0" u="none" strike="noStrike">
                        <a:solidFill>
                          <a:srgbClr val="000000"/>
                        </a:solidFill>
                        <a:latin typeface="Arial Tur"/>
                      </a:endParaRPr>
                    </a:p>
                  </a:txBody>
                  <a:tcPr marL="8288" marR="8288" marT="828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275828">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w="12700" cap="flat" cmpd="sng" algn="ctr">
                      <a:solidFill>
                        <a:srgbClr val="000000"/>
                      </a:solidFill>
                      <a:prstDash val="solid"/>
                      <a:round/>
                      <a:headEnd type="none" w="med" len="med"/>
                      <a:tailEnd type="none" w="med" len="med"/>
                    </a:lnR>
                    <a:lnT>
                      <a:noFill/>
                    </a:lnT>
                    <a:lnB>
                      <a:noFill/>
                    </a:lnB>
                  </a:tcPr>
                </a:tc>
                <a:tc gridSpan="9"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ctr"/>
                      <a:endParaRPr lang="tr-TR" sz="1600" b="1" i="0" u="none" strike="noStrike">
                        <a:solidFill>
                          <a:srgbClr val="000000"/>
                        </a:solidFill>
                        <a:latin typeface="Arial Tur"/>
                      </a:endParaRPr>
                    </a:p>
                  </a:txBody>
                  <a:tcPr marL="8288" marR="8288" marT="828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275828">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dirty="0">
                        <a:solidFill>
                          <a:srgbClr val="000000"/>
                        </a:solidFill>
                        <a:latin typeface="Arial Tur"/>
                      </a:endParaRPr>
                    </a:p>
                  </a:txBody>
                  <a:tcPr marL="8288" marR="8288" marT="8288" marB="0" anchor="b">
                    <a:lnL>
                      <a:noFill/>
                    </a:lnL>
                    <a:lnR w="12700" cap="flat" cmpd="sng" algn="ctr">
                      <a:solidFill>
                        <a:srgbClr val="000000"/>
                      </a:solidFill>
                      <a:prstDash val="solid"/>
                      <a:round/>
                      <a:headEnd type="none" w="med" len="med"/>
                      <a:tailEnd type="none" w="med" len="med"/>
                    </a:lnR>
                    <a:lnT>
                      <a:noFill/>
                    </a:lnT>
                    <a:lnB>
                      <a:noFill/>
                    </a:lnB>
                  </a:tcPr>
                </a:tc>
                <a:tc gridSpan="9"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ctr"/>
                      <a:endParaRPr lang="tr-TR" sz="1600" b="1" i="0" u="none" strike="noStrike">
                        <a:solidFill>
                          <a:srgbClr val="000000"/>
                        </a:solidFill>
                        <a:latin typeface="Arial Tur"/>
                      </a:endParaRPr>
                    </a:p>
                  </a:txBody>
                  <a:tcPr marL="8288" marR="8288" marT="8288"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275828">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tr-TR" sz="1600" b="1" i="0" u="none" strike="noStrike">
                          <a:solidFill>
                            <a:srgbClr val="000000"/>
                          </a:solidFill>
                          <a:latin typeface="Wingdings 3"/>
                        </a:rPr>
                        <a:t>$</a:t>
                      </a: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tr-TR" sz="16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281087">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ctr"/>
                      <a:r>
                        <a:rPr lang="tr-TR" sz="900" b="1" i="0" u="none" strike="noStrike">
                          <a:solidFill>
                            <a:srgbClr val="000000"/>
                          </a:solidFill>
                          <a:latin typeface="Arial Tur"/>
                        </a:rPr>
                        <a:t> </a:t>
                      </a:r>
                    </a:p>
                  </a:txBody>
                  <a:tcPr marL="8288" marR="8288" marT="82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tr-TR" sz="900" b="1" i="0" u="none" strike="noStrike">
                          <a:solidFill>
                            <a:srgbClr val="000000"/>
                          </a:solidFill>
                          <a:latin typeface="Arial Tur"/>
                        </a:rPr>
                        <a:t> </a:t>
                      </a:r>
                    </a:p>
                  </a:txBody>
                  <a:tcPr marL="8288" marR="8288" marT="82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tr-TR" sz="900" b="1" i="0" u="none" strike="noStrike">
                          <a:solidFill>
                            <a:srgbClr val="000000"/>
                          </a:solidFill>
                          <a:latin typeface="Arial Tur"/>
                        </a:rPr>
                        <a:t> </a:t>
                      </a:r>
                    </a:p>
                  </a:txBody>
                  <a:tcPr marL="8288" marR="8288" marT="8288" marB="0" anchor="ctr">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7">
                  <a:txBody>
                    <a:bodyPr/>
                    <a:lstStyle/>
                    <a:p>
                      <a:pPr algn="ctr" fontAlgn="ctr"/>
                      <a:r>
                        <a:rPr lang="tr-TR" sz="900" b="1" i="0" u="none" strike="noStrike">
                          <a:solidFill>
                            <a:srgbClr val="000000"/>
                          </a:solidFill>
                          <a:latin typeface="Arial Tur"/>
                        </a:rPr>
                        <a:t>YAZI İŞLERİ MÜDÜRÜLÜĞÜ</a:t>
                      </a:r>
                    </a:p>
                  </a:txBody>
                  <a:tcPr marL="8288" marR="8288" marT="828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ctr"/>
                      <a:r>
                        <a:rPr lang="tr-TR" sz="1600" b="1" i="0" u="none" strike="noStrike">
                          <a:solidFill>
                            <a:srgbClr val="000000"/>
                          </a:solidFill>
                          <a:latin typeface="Arial Tur"/>
                        </a:rPr>
                        <a:t> </a:t>
                      </a:r>
                    </a:p>
                  </a:txBody>
                  <a:tcPr marL="8288" marR="8288" marT="8288" marB="0" anchor="ctr">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tr-TR" sz="1600" b="1" i="0" u="none" strike="noStrike">
                          <a:solidFill>
                            <a:srgbClr val="000000"/>
                          </a:solidFill>
                          <a:latin typeface="Arial Tur"/>
                        </a:rPr>
                        <a:t> </a:t>
                      </a:r>
                    </a:p>
                  </a:txBody>
                  <a:tcPr marL="8288" marR="8288" marT="8288"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latin typeface="Arial Tur"/>
                        </a:rPr>
                        <a:t> </a:t>
                      </a:r>
                    </a:p>
                  </a:txBody>
                  <a:tcPr marL="8288" marR="8288" marT="82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275828">
                <a:tc>
                  <a:txBody>
                    <a:bodyPr/>
                    <a:lstStyle/>
                    <a:p>
                      <a:pPr algn="l" fontAlgn="b"/>
                      <a:endParaRPr lang="tr-TR" sz="900" b="0" i="0" u="none" strike="noStrike">
                        <a:solidFill>
                          <a:srgbClr val="000000"/>
                        </a:solidFill>
                        <a:latin typeface="Arial Tur"/>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900" b="1" i="0" u="none" strike="noStrike">
                          <a:solidFill>
                            <a:srgbClr val="000000"/>
                          </a:solidFill>
                          <a:latin typeface="Arial Tur"/>
                        </a:rPr>
                        <a:t> </a:t>
                      </a:r>
                    </a:p>
                  </a:txBody>
                  <a:tcPr marL="8288" marR="8288" marT="828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7"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ctr" fontAlgn="ctr"/>
                      <a:endParaRPr lang="tr-TR" sz="1600" b="1" i="0" u="none" strike="noStrike">
                        <a:solidFill>
                          <a:srgbClr val="000000"/>
                        </a:solidFill>
                        <a:latin typeface="Arial Tur"/>
                      </a:endParaRPr>
                    </a:p>
                  </a:txBody>
                  <a:tcPr marL="8288" marR="8288" marT="8288" marB="0" anchor="ctr">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tr-TR" sz="16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tr-TR" sz="900" b="0" i="0" u="none" strike="noStrike">
                          <a:solidFill>
                            <a:srgbClr val="000000"/>
                          </a:solidFill>
                          <a:latin typeface="Arial Tur"/>
                        </a:rPr>
                        <a:t> </a:t>
                      </a:r>
                    </a:p>
                  </a:txBody>
                  <a:tcPr marL="8288" marR="8288" marT="8288"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tr-TR" sz="1000" b="0" i="0" u="none" strike="noStrike">
                          <a:solidFill>
                            <a:srgbClr val="000000"/>
                          </a:solidFill>
                          <a:latin typeface="Calibri"/>
                        </a:rPr>
                        <a:t> </a:t>
                      </a: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latin typeface="Calibri"/>
                        </a:rPr>
                        <a:t> </a:t>
                      </a: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900" b="1" i="0" u="none" strike="noStrike">
                          <a:solidFill>
                            <a:srgbClr val="000000"/>
                          </a:solidFill>
                          <a:latin typeface="Arial Tur"/>
                        </a:rPr>
                        <a:t> </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4">
                  <a:txBody>
                    <a:bodyPr/>
                    <a:lstStyle/>
                    <a:p>
                      <a:pPr algn="ctr" fontAlgn="ctr"/>
                      <a:r>
                        <a:rPr lang="tr-TR" sz="900" b="1" i="0" u="none" strike="noStrike">
                          <a:solidFill>
                            <a:srgbClr val="000000"/>
                          </a:solidFill>
                          <a:latin typeface="Arial Tur"/>
                        </a:rPr>
                        <a:t>EVRAK KAYIT</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rowSpan="2" gridSpan="4">
                  <a:txBody>
                    <a:bodyPr/>
                    <a:lstStyle/>
                    <a:p>
                      <a:pPr algn="ctr" fontAlgn="ctr"/>
                      <a:r>
                        <a:rPr lang="tr-TR" sz="1000" b="1" i="0" u="none" strike="noStrike">
                          <a:solidFill>
                            <a:srgbClr val="000000"/>
                          </a:solidFill>
                          <a:latin typeface="Calibri"/>
                        </a:rPr>
                        <a:t>SEKRETERLİK</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r>
                        <a:rPr lang="tr-TR" sz="900" b="0" i="0" u="none" strike="noStrike">
                          <a:solidFill>
                            <a:srgbClr val="000000"/>
                          </a:solidFill>
                          <a:latin typeface="Arial Tur"/>
                        </a:rPr>
                        <a:t> </a:t>
                      </a:r>
                    </a:p>
                  </a:txBody>
                  <a:tcPr marL="8288" marR="8288" marT="8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900" b="1" i="0" u="none" strike="noStrike">
                          <a:solidFill>
                            <a:srgbClr val="000000"/>
                          </a:solidFill>
                          <a:latin typeface="Arial Tur"/>
                        </a:rPr>
                        <a:t> </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r>
                        <a:rPr lang="tr-TR" sz="900" b="0" i="0" u="none" strike="noStrike">
                          <a:solidFill>
                            <a:srgbClr val="000000"/>
                          </a:solidFill>
                          <a:latin typeface="Arial Tur"/>
                        </a:rPr>
                        <a:t> </a:t>
                      </a:r>
                    </a:p>
                  </a:txBody>
                  <a:tcPr marL="8288" marR="8288" marT="8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tr-TR" sz="1000" b="0" i="0" u="none" strike="noStrike">
                          <a:solidFill>
                            <a:srgbClr val="000000"/>
                          </a:solidFill>
                          <a:latin typeface="Calibri"/>
                        </a:rPr>
                        <a:t> </a:t>
                      </a: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1000" b="0" i="0" u="none" strike="noStrike">
                          <a:solidFill>
                            <a:srgbClr val="000000"/>
                          </a:solidFill>
                          <a:latin typeface="Calibri"/>
                        </a:rPr>
                        <a:t> </a:t>
                      </a: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1000" b="1" i="0" u="none" strike="noStrike">
                          <a:solidFill>
                            <a:srgbClr val="000000"/>
                          </a:solidFill>
                          <a:latin typeface="Calibri"/>
                        </a:rPr>
                        <a:t> </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4">
                  <a:txBody>
                    <a:bodyPr/>
                    <a:lstStyle/>
                    <a:p>
                      <a:pPr algn="ctr" fontAlgn="ctr"/>
                      <a:r>
                        <a:rPr lang="tr-TR" sz="900" b="1" i="0" u="none" strike="noStrike">
                          <a:solidFill>
                            <a:srgbClr val="000000"/>
                          </a:solidFill>
                          <a:latin typeface="Arial Tur"/>
                        </a:rPr>
                        <a:t>BİLGİ İŞLEM</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rowSpan="2" gridSpan="4">
                  <a:txBody>
                    <a:bodyPr/>
                    <a:lstStyle/>
                    <a:p>
                      <a:pPr algn="ctr" fontAlgn="ctr"/>
                      <a:r>
                        <a:rPr lang="tr-TR" sz="1000" b="1" i="0" u="none" strike="noStrike">
                          <a:solidFill>
                            <a:srgbClr val="000000"/>
                          </a:solidFill>
                          <a:latin typeface="Calibri"/>
                        </a:rPr>
                        <a:t>EVLENDİRME</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r>
                        <a:rPr lang="tr-TR" sz="1000" b="0" i="0" u="none" strike="noStrike">
                          <a:solidFill>
                            <a:srgbClr val="000000"/>
                          </a:solidFill>
                          <a:latin typeface="Calibri"/>
                        </a:rPr>
                        <a:t> </a:t>
                      </a:r>
                    </a:p>
                  </a:txBody>
                  <a:tcPr marL="8288" marR="8288" marT="8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1000" b="1" i="0" u="none" strike="noStrike">
                          <a:solidFill>
                            <a:srgbClr val="000000"/>
                          </a:solidFill>
                          <a:latin typeface="Calibri"/>
                        </a:rPr>
                        <a:t> </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r>
                        <a:rPr lang="tr-TR" sz="900" b="0" i="0" u="none" strike="noStrike">
                          <a:solidFill>
                            <a:srgbClr val="000000"/>
                          </a:solidFill>
                          <a:latin typeface="Arial Tur"/>
                        </a:rPr>
                        <a:t> </a:t>
                      </a:r>
                    </a:p>
                  </a:txBody>
                  <a:tcPr marL="8288" marR="8288" marT="8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900" b="1" i="0" u="none" strike="noStrike">
                          <a:solidFill>
                            <a:srgbClr val="000000"/>
                          </a:solidFill>
                          <a:latin typeface="Arial Tur"/>
                        </a:rPr>
                        <a:t> </a:t>
                      </a:r>
                    </a:p>
                  </a:txBody>
                  <a:tcPr marL="8288" marR="8288" marT="8288"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r-TR" sz="900" b="0" i="0" u="none" strike="noStrike">
                          <a:solidFill>
                            <a:srgbClr val="000000"/>
                          </a:solidFill>
                          <a:latin typeface="Arial Tur"/>
                        </a:rPr>
                        <a:t> </a:t>
                      </a: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tr-TR" sz="1000" b="1" i="0" u="none" strike="noStrike">
                          <a:solidFill>
                            <a:srgbClr val="000000"/>
                          </a:solidFill>
                          <a:latin typeface="Calibri"/>
                        </a:rPr>
                        <a:t> </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2" gridSpan="4">
                  <a:txBody>
                    <a:bodyPr/>
                    <a:lstStyle/>
                    <a:p>
                      <a:pPr algn="ctr" fontAlgn="ctr"/>
                      <a:r>
                        <a:rPr lang="tr-TR" sz="900" b="1" i="0" u="none" strike="noStrike">
                          <a:solidFill>
                            <a:srgbClr val="000000"/>
                          </a:solidFill>
                          <a:latin typeface="Arial Tur"/>
                        </a:rPr>
                        <a:t>BASIN VE HALKLA İLİŞKİLER</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rowSpan="2" gridSpan="4">
                  <a:txBody>
                    <a:bodyPr/>
                    <a:lstStyle/>
                    <a:p>
                      <a:pPr algn="ctr" fontAlgn="ctr"/>
                      <a:r>
                        <a:rPr lang="tr-TR" sz="1000" b="1" i="0" u="none" strike="noStrike">
                          <a:solidFill>
                            <a:srgbClr val="000000"/>
                          </a:solidFill>
                          <a:latin typeface="Calibri"/>
                        </a:rPr>
                        <a:t>SANTRAL</a:t>
                      </a:r>
                    </a:p>
                  </a:txBody>
                  <a:tcPr marL="8288" marR="8288" marT="828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tr-TR"/>
                    </a:p>
                  </a:txBody>
                  <a:tcPr/>
                </a:tc>
                <a:tc rowSpan="2" hMerge="1">
                  <a:txBody>
                    <a:bodyPr/>
                    <a:lstStyle/>
                    <a:p>
                      <a:endParaRPr lang="tr-TR"/>
                    </a:p>
                  </a:txBody>
                  <a:tcPr/>
                </a:tc>
                <a:tc rowSpan="2" hMerge="1">
                  <a:txBody>
                    <a:bodyPr/>
                    <a:lstStyle/>
                    <a:p>
                      <a:endParaRPr lang="tr-TR"/>
                    </a:p>
                  </a:txBody>
                  <a:tcPr/>
                </a:tc>
                <a:tc>
                  <a:txBody>
                    <a:bodyPr/>
                    <a:lstStyle/>
                    <a:p>
                      <a:pPr algn="l" fontAlgn="b"/>
                      <a:r>
                        <a:rPr lang="tr-TR" sz="1000" b="0" i="0" u="none" strike="noStrike">
                          <a:solidFill>
                            <a:srgbClr val="000000"/>
                          </a:solidFill>
                          <a:latin typeface="Calibri"/>
                        </a:rPr>
                        <a:t> </a:t>
                      </a:r>
                    </a:p>
                  </a:txBody>
                  <a:tcPr marL="8288" marR="8288" marT="828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ctr"/>
                      <a:endParaRPr lang="tr-TR" sz="1000" b="1" i="0" u="none" strike="noStrike">
                        <a:solidFill>
                          <a:srgbClr val="000000"/>
                        </a:solidFill>
                        <a:latin typeface="Calibri"/>
                      </a:endParaRPr>
                    </a:p>
                  </a:txBody>
                  <a:tcPr marL="8288" marR="8288" marT="8288"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endParaRPr lang="tr-TR" sz="900" b="0" i="0" u="none" strike="noStrike">
                        <a:solidFill>
                          <a:srgbClr val="000000"/>
                        </a:solidFill>
                        <a:latin typeface="Arial Tur"/>
                      </a:endParaRPr>
                    </a:p>
                  </a:txBody>
                  <a:tcPr marL="8288" marR="8288" marT="8288"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w="6350" cap="flat" cmpd="sng" algn="ctr">
                      <a:solidFill>
                        <a:srgbClr val="000000"/>
                      </a:solidFill>
                      <a:prstDash val="solid"/>
                      <a:round/>
                      <a:headEnd type="none" w="med" len="med"/>
                      <a:tailEnd type="none" w="med" len="med"/>
                    </a:lnR>
                    <a:lnT>
                      <a:noFill/>
                    </a:lnT>
                    <a:lnB>
                      <a:noFill/>
                    </a:lnB>
                  </a:tcPr>
                </a:tc>
                <a:tc gridSpan="4" vMerge="1">
                  <a:txBody>
                    <a:bodyPr/>
                    <a:lstStyle/>
                    <a:p>
                      <a:endParaRPr lang="tr-TR"/>
                    </a:p>
                  </a:txBody>
                  <a:tcPr/>
                </a:tc>
                <a:tc hMerge="1" vMerge="1">
                  <a:txBody>
                    <a:bodyPr/>
                    <a:lstStyle/>
                    <a:p>
                      <a:endParaRPr lang="tr-TR"/>
                    </a:p>
                  </a:txBody>
                  <a:tcPr/>
                </a:tc>
                <a:tc hMerge="1" vMerge="1">
                  <a:txBody>
                    <a:bodyPr/>
                    <a:lstStyle/>
                    <a:p>
                      <a:endParaRPr lang="tr-TR"/>
                    </a:p>
                  </a:txBody>
                  <a:tcPr/>
                </a:tc>
                <a:tc hMerge="1" vMerge="1">
                  <a:txBody>
                    <a:bodyPr/>
                    <a:lstStyle/>
                    <a:p>
                      <a:endParaRPr lang="tr-TR"/>
                    </a:p>
                  </a:txBody>
                  <a:tcPr/>
                </a:tc>
                <a:tc>
                  <a:txBody>
                    <a:bodyPr/>
                    <a:lstStyle/>
                    <a:p>
                      <a:pPr algn="l" fontAlgn="b"/>
                      <a:endParaRPr lang="tr-TR" sz="1000" b="0" i="0" u="none" strike="noStrike">
                        <a:solidFill>
                          <a:srgbClr val="000000"/>
                        </a:solidFill>
                        <a:latin typeface="Calibri"/>
                      </a:endParaRPr>
                    </a:p>
                  </a:txBody>
                  <a:tcPr marL="8288" marR="8288" marT="8288"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gridSpan="3">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tr-TR"/>
                    </a:p>
                  </a:txBody>
                  <a:tcPr/>
                </a:tc>
                <a:tc hMerge="1">
                  <a:txBody>
                    <a:bodyPr/>
                    <a:lstStyle/>
                    <a:p>
                      <a:endParaRPr lang="tr-TR"/>
                    </a:p>
                  </a:txBody>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1000" b="1" i="0" u="none" strike="noStrike">
                        <a:solidFill>
                          <a:srgbClr val="000000"/>
                        </a:solidFill>
                        <a:latin typeface="Calibri"/>
                      </a:endParaRPr>
                    </a:p>
                  </a:txBody>
                  <a:tcPr marL="8288" marR="8288" marT="8288" marB="0" anchor="ctr">
                    <a:lnL>
                      <a:noFill/>
                    </a:lnL>
                    <a:lnR>
                      <a:noFill/>
                    </a:lnR>
                    <a:lnT>
                      <a:noFill/>
                    </a:lnT>
                    <a:lnB>
                      <a:noFill/>
                    </a:lnB>
                  </a:tcPr>
                </a:tc>
                <a:tc gridSpan="3">
                  <a:txBody>
                    <a:bodyPr/>
                    <a:lstStyle/>
                    <a:p>
                      <a:pPr algn="ctr"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endParaRPr lang="tr-TR" sz="1000" b="1"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900" b="1"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r>
              <a:tr h="181346">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gridSpan="3">
                  <a:txBody>
                    <a:bodyPr/>
                    <a:lstStyle/>
                    <a:p>
                      <a:pPr algn="ctr"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b"/>
                      <a:endParaRPr lang="tr-TR" sz="1000" b="0" i="0" u="none" strike="noStrike">
                        <a:solidFill>
                          <a:srgbClr val="000000"/>
                        </a:solidFill>
                        <a:latin typeface="Calibri"/>
                      </a:endParaRPr>
                    </a:p>
                  </a:txBody>
                  <a:tcPr marL="8288" marR="8288" marT="8288" marB="0" anchor="b">
                    <a:lnL>
                      <a:noFill/>
                    </a:lnL>
                    <a:lnR>
                      <a:noFill/>
                    </a:lnR>
                    <a:lnT>
                      <a:noFill/>
                    </a:lnT>
                    <a:lnB>
                      <a:noFill/>
                    </a:lnB>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gridSpan="3">
                  <a:txBody>
                    <a:bodyPr/>
                    <a:lstStyle/>
                    <a:p>
                      <a:pPr algn="ctr" fontAlgn="ctr"/>
                      <a:r>
                        <a:rPr lang="tr-TR" sz="900" b="1" i="0" u="none" strike="noStrike">
                          <a:solidFill>
                            <a:srgbClr val="000000"/>
                          </a:solidFill>
                          <a:latin typeface="Arial Tur"/>
                        </a:rPr>
                        <a:t>Erdal AKCELEP</a:t>
                      </a: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r>
              <a:tr h="181346">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ctr"/>
                      <a:endParaRPr lang="tr-TR" sz="900" b="1" i="0" u="none" strike="noStrike">
                        <a:solidFill>
                          <a:srgbClr val="000000"/>
                        </a:solidFill>
                        <a:latin typeface="Arial Tur"/>
                      </a:endParaRPr>
                    </a:p>
                  </a:txBody>
                  <a:tcPr marL="8288" marR="8288" marT="8288" marB="0" anchor="ctr">
                    <a:lnL>
                      <a:noFill/>
                    </a:lnL>
                    <a:lnR>
                      <a:noFill/>
                    </a:lnR>
                    <a:lnT>
                      <a:noFill/>
                    </a:lnT>
                    <a:lnB>
                      <a:noFill/>
                    </a:lnB>
                  </a:tcPr>
                </a:tc>
                <a:tc gridSpan="3">
                  <a:txBody>
                    <a:bodyPr/>
                    <a:lstStyle/>
                    <a:p>
                      <a:pPr algn="ctr"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ctr"/>
                      <a:endParaRPr lang="tr-TR" sz="1000" b="0" i="0" u="none" strike="noStrike">
                        <a:solidFill>
                          <a:srgbClr val="000000"/>
                        </a:solidFill>
                        <a:latin typeface="Calibri"/>
                      </a:endParaRPr>
                    </a:p>
                  </a:txBody>
                  <a:tcPr marL="8288" marR="8288" marT="8288" marB="0" anchor="ctr">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a:txBody>
                    <a:bodyPr/>
                    <a:lstStyle/>
                    <a:p>
                      <a:pPr algn="l" fontAlgn="b"/>
                      <a:endParaRPr lang="tr-TR" sz="900" b="0" i="0" u="none" strike="noStrike">
                        <a:solidFill>
                          <a:srgbClr val="000000"/>
                        </a:solidFill>
                        <a:latin typeface="Arial Tur"/>
                      </a:endParaRPr>
                    </a:p>
                  </a:txBody>
                  <a:tcPr marL="8288" marR="8288" marT="8288" marB="0" anchor="b">
                    <a:lnL>
                      <a:noFill/>
                    </a:lnL>
                    <a:lnR>
                      <a:noFill/>
                    </a:lnR>
                    <a:lnT>
                      <a:noFill/>
                    </a:lnT>
                    <a:lnB>
                      <a:noFill/>
                    </a:lnB>
                  </a:tcPr>
                </a:tc>
                <a:tc gridSpan="3">
                  <a:txBody>
                    <a:bodyPr/>
                    <a:lstStyle/>
                    <a:p>
                      <a:pPr algn="ctr" fontAlgn="ctr"/>
                      <a:r>
                        <a:rPr lang="tr-TR" sz="1000" b="0" i="0" u="none" strike="noStrike">
                          <a:solidFill>
                            <a:srgbClr val="000000"/>
                          </a:solidFill>
                          <a:latin typeface="Calibri"/>
                        </a:rPr>
                        <a:t>Yazı İşl.Müdürü</a:t>
                      </a:r>
                    </a:p>
                  </a:txBody>
                  <a:tcPr marL="8288" marR="8288" marT="8288" marB="0" anchor="ctr">
                    <a:lnL>
                      <a:noFill/>
                    </a:lnL>
                    <a:lnR>
                      <a:noFill/>
                    </a:lnR>
                    <a:lnT>
                      <a:noFill/>
                    </a:lnT>
                    <a:lnB>
                      <a:noFill/>
                    </a:lnB>
                  </a:tcPr>
                </a:tc>
                <a:tc hMerge="1">
                  <a:txBody>
                    <a:bodyPr/>
                    <a:lstStyle/>
                    <a:p>
                      <a:endParaRPr lang="tr-TR"/>
                    </a:p>
                  </a:txBody>
                  <a:tcPr/>
                </a:tc>
                <a:tc hMerge="1">
                  <a:txBody>
                    <a:bodyPr/>
                    <a:lstStyle/>
                    <a:p>
                      <a:endParaRPr lang="tr-TR"/>
                    </a:p>
                  </a:txBody>
                  <a:tcPr/>
                </a:tc>
                <a:tc>
                  <a:txBody>
                    <a:bodyPr/>
                    <a:lstStyle/>
                    <a:p>
                      <a:pPr algn="l" fontAlgn="b"/>
                      <a:endParaRPr lang="tr-TR" sz="900" b="0" i="0" u="none" strike="noStrike" dirty="0">
                        <a:solidFill>
                          <a:srgbClr val="000000"/>
                        </a:solidFill>
                        <a:latin typeface="Arial Tur"/>
                      </a:endParaRPr>
                    </a:p>
                  </a:txBody>
                  <a:tcPr marL="8288" marR="8288" marT="8288" marB="0" anchor="b">
                    <a:lnL>
                      <a:noFill/>
                    </a:lnL>
                    <a:lnR>
                      <a:noFill/>
                    </a:lnR>
                    <a:lnT>
                      <a:noFill/>
                    </a:lnT>
                    <a:lnB>
                      <a:noFill/>
                    </a:lnB>
                  </a:tcPr>
                </a:tc>
              </a:tr>
            </a:tbl>
          </a:graphicData>
        </a:graphic>
      </p:graphicFrame>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116632"/>
            <a:ext cx="9042987" cy="1261864"/>
          </a:xfrm>
        </p:spPr>
        <p:txBody>
          <a:bodyPr>
            <a:normAutofit fontScale="90000"/>
          </a:bodyPr>
          <a:lstStyle/>
          <a:p>
            <a:pPr algn="ctr"/>
            <a:r>
              <a:rPr lang="tr-TR" dirty="0" smtClean="0"/>
              <a:t/>
            </a:r>
            <a:br>
              <a:rPr lang="tr-TR" dirty="0" smtClean="0"/>
            </a:br>
            <a:r>
              <a:rPr lang="tr-TR" dirty="0"/>
              <a:t/>
            </a:r>
            <a:br>
              <a:rPr lang="tr-TR" dirty="0"/>
            </a:br>
            <a:r>
              <a:rPr lang="tr-TR" dirty="0" smtClean="0"/>
              <a:t>MALİ HİZMETLER MÜDÜRLÜĞÜ</a:t>
            </a:r>
            <a:endParaRPr lang="tr-TR" dirty="0"/>
          </a:p>
        </p:txBody>
      </p:sp>
      <p:sp>
        <p:nvSpPr>
          <p:cNvPr id="3" name="İçerik Yer Tutucusu 2"/>
          <p:cNvSpPr>
            <a:spLocks noGrp="1"/>
          </p:cNvSpPr>
          <p:nvPr>
            <p:ph idx="1"/>
          </p:nvPr>
        </p:nvSpPr>
        <p:spPr>
          <a:xfrm>
            <a:off x="22040" y="1556792"/>
            <a:ext cx="9121959" cy="5112568"/>
          </a:xfrm>
        </p:spPr>
        <p:txBody>
          <a:bodyPr>
            <a:normAutofit fontScale="77500" lnSpcReduction="20000"/>
          </a:bodyPr>
          <a:lstStyle/>
          <a:p>
            <a:r>
              <a:rPr lang="tr-TR" dirty="0"/>
              <a:t>I- GENEL </a:t>
            </a:r>
            <a:r>
              <a:rPr lang="tr-TR" dirty="0" smtClean="0"/>
              <a:t>BİLGİLER</a:t>
            </a:r>
          </a:p>
          <a:p>
            <a:pPr marL="0" indent="0">
              <a:buNone/>
            </a:pPr>
            <a:r>
              <a:rPr lang="tr-TR" dirty="0"/>
              <a:t>	</a:t>
            </a:r>
            <a:r>
              <a:rPr lang="tr-TR" dirty="0" smtClean="0"/>
              <a:t> </a:t>
            </a:r>
            <a:r>
              <a:rPr lang="tr-TR" dirty="0"/>
              <a:t>Müdürlüğümüz, </a:t>
            </a:r>
            <a:r>
              <a:rPr lang="tr-TR" dirty="0" smtClean="0"/>
              <a:t>2018 </a:t>
            </a:r>
            <a:r>
              <a:rPr lang="tr-TR" dirty="0"/>
              <a:t>yılı faaliyet raporunu gelecek yıllardaki rapor formatına </a:t>
            </a:r>
            <a:r>
              <a:rPr lang="tr-TR" dirty="0" smtClean="0"/>
              <a:t>ışık </a:t>
            </a:r>
            <a:r>
              <a:rPr lang="tr-TR" dirty="0"/>
              <a:t>tutacak bir biçimde hazırlamaya </a:t>
            </a:r>
            <a:r>
              <a:rPr lang="tr-TR" dirty="0" smtClean="0"/>
              <a:t>çalışmıştır</a:t>
            </a:r>
            <a:r>
              <a:rPr lang="tr-TR" dirty="0"/>
              <a:t>. Bundan sonraki yıllarda bu format daha da </a:t>
            </a:r>
            <a:r>
              <a:rPr lang="tr-TR" dirty="0" smtClean="0"/>
              <a:t>geliştirilecek </a:t>
            </a:r>
            <a:r>
              <a:rPr lang="tr-TR" dirty="0"/>
              <a:t>ve performans hedefleri temel alınarak hazırlanacaktır</a:t>
            </a:r>
            <a:r>
              <a:rPr lang="tr-TR" dirty="0" smtClean="0"/>
              <a:t>.</a:t>
            </a:r>
          </a:p>
          <a:p>
            <a:endParaRPr lang="tr-TR" dirty="0" smtClean="0"/>
          </a:p>
          <a:p>
            <a:r>
              <a:rPr lang="tr-TR" dirty="0"/>
              <a:t>A.1 </a:t>
            </a:r>
            <a:r>
              <a:rPr lang="tr-TR" dirty="0" smtClean="0"/>
              <a:t>MİSYONUMUZ</a:t>
            </a:r>
          </a:p>
          <a:p>
            <a:pPr marL="0" indent="0">
              <a:buNone/>
            </a:pPr>
            <a:r>
              <a:rPr lang="tr-TR" dirty="0"/>
              <a:t>	</a:t>
            </a:r>
            <a:r>
              <a:rPr lang="tr-TR" dirty="0" smtClean="0"/>
              <a:t> </a:t>
            </a:r>
            <a:r>
              <a:rPr lang="tr-TR" dirty="0"/>
              <a:t>Kurum Misyonunun yerine getirilebilmesi için Birimimize </a:t>
            </a:r>
            <a:r>
              <a:rPr lang="tr-TR" dirty="0" smtClean="0"/>
              <a:t>düşen </a:t>
            </a:r>
            <a:r>
              <a:rPr lang="tr-TR" dirty="0"/>
              <a:t>görev ve sorumlulukların yanında; “ Kurum Kaynaklarının, hukuksal çerçeve içinde Bütçeyle uyumlu, ekonomik, etkin ve verimli kullanımıyla birlikte kayıtlarının doğru, </a:t>
            </a:r>
            <a:r>
              <a:rPr lang="tr-TR" dirty="0" smtClean="0"/>
              <a:t>anlaşılabilir</a:t>
            </a:r>
            <a:r>
              <a:rPr lang="tr-TR" dirty="0"/>
              <a:t>, </a:t>
            </a:r>
            <a:r>
              <a:rPr lang="tr-TR" dirty="0" smtClean="0"/>
              <a:t>erişilebilir </a:t>
            </a:r>
            <a:r>
              <a:rPr lang="tr-TR" dirty="0"/>
              <a:t>ve hesap verilebilir ş</a:t>
            </a:r>
            <a:r>
              <a:rPr lang="tr-TR" dirty="0" smtClean="0"/>
              <a:t>ekilde </a:t>
            </a:r>
            <a:r>
              <a:rPr lang="tr-TR" dirty="0"/>
              <a:t>tutulmasını sağlayarak, </a:t>
            </a:r>
            <a:r>
              <a:rPr lang="tr-TR" dirty="0" err="1" smtClean="0"/>
              <a:t>Sarıkaya‟nın</a:t>
            </a:r>
            <a:r>
              <a:rPr lang="tr-TR" dirty="0" smtClean="0"/>
              <a:t> </a:t>
            </a:r>
            <a:r>
              <a:rPr lang="tr-TR" dirty="0"/>
              <a:t>kentsel </a:t>
            </a:r>
            <a:r>
              <a:rPr lang="tr-TR" dirty="0" smtClean="0"/>
              <a:t>gelişim </a:t>
            </a:r>
            <a:r>
              <a:rPr lang="tr-TR" dirty="0"/>
              <a:t>seviyesini ve </a:t>
            </a:r>
            <a:r>
              <a:rPr lang="tr-TR" dirty="0" smtClean="0"/>
              <a:t>Sarıkaya halkının yaşam </a:t>
            </a:r>
            <a:r>
              <a:rPr lang="tr-TR" dirty="0"/>
              <a:t>kalitesinin sürekli artırılmasına katkıda bulunmak” olarak </a:t>
            </a:r>
            <a:r>
              <a:rPr lang="tr-TR" dirty="0" smtClean="0"/>
              <a:t>belirlenmiştir.</a:t>
            </a:r>
          </a:p>
          <a:p>
            <a:pPr marL="0" indent="0">
              <a:buNone/>
            </a:pPr>
            <a:endParaRPr lang="tr-TR" dirty="0" smtClean="0"/>
          </a:p>
          <a:p>
            <a:pPr marL="0" indent="0">
              <a:buNone/>
            </a:pPr>
            <a:r>
              <a:rPr lang="tr-TR" dirty="0" smtClean="0"/>
              <a:t> </a:t>
            </a:r>
            <a:r>
              <a:rPr lang="tr-TR" dirty="0"/>
              <a:t>A.2 </a:t>
            </a:r>
            <a:r>
              <a:rPr lang="tr-TR" dirty="0" smtClean="0"/>
              <a:t>VİZYONUMUZ </a:t>
            </a:r>
            <a:r>
              <a:rPr lang="tr-TR" dirty="0"/>
              <a:t>Kurum vizyonunun yerine getirilebilmesi için yine birimimize </a:t>
            </a:r>
            <a:r>
              <a:rPr lang="tr-TR" dirty="0" smtClean="0"/>
              <a:t>düşen </a:t>
            </a:r>
            <a:r>
              <a:rPr lang="tr-TR" dirty="0"/>
              <a:t>görev ve sorumlulukların yanında “Alanında öncü ve örnek olmak” olarak </a:t>
            </a:r>
            <a:r>
              <a:rPr lang="tr-TR" dirty="0" smtClean="0"/>
              <a:t>belirlenmiştir</a:t>
            </a:r>
            <a:r>
              <a:rPr lang="tr-TR" dirty="0"/>
              <a:t>. </a:t>
            </a:r>
            <a:endParaRPr lang="tr-TR" dirty="0" smtClean="0"/>
          </a:p>
          <a:p>
            <a:pPr marL="0" indent="0">
              <a:buNone/>
            </a:pPr>
            <a:r>
              <a:rPr lang="tr-TR" dirty="0" smtClean="0"/>
              <a:t> </a:t>
            </a:r>
            <a:endParaRPr lang="tr-TR" dirty="0"/>
          </a:p>
        </p:txBody>
      </p:sp>
    </p:spTree>
    <p:extLst>
      <p:ext uri="{BB962C8B-B14F-4D97-AF65-F5344CB8AC3E}">
        <p14:creationId xmlns:p14="http://schemas.microsoft.com/office/powerpoint/2010/main" xmlns="" val="3475419667"/>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Başlık 1"/>
          <p:cNvSpPr>
            <a:spLocks noGrp="1"/>
          </p:cNvSpPr>
          <p:nvPr>
            <p:ph type="title"/>
          </p:nvPr>
        </p:nvSpPr>
        <p:spPr>
          <a:xfrm>
            <a:off x="468313" y="0"/>
            <a:ext cx="8229600" cy="1143000"/>
          </a:xfrm>
        </p:spPr>
        <p:txBody>
          <a:bodyPr/>
          <a:lstStyle/>
          <a:p>
            <a:pPr algn="ctr" eaLnBrk="1" hangingPunct="1"/>
            <a:r>
              <a:rPr lang="tr-TR" b="1" smtClean="0"/>
              <a:t>AMAÇ ve HEDEFLER</a:t>
            </a:r>
            <a:endParaRPr lang="tr-TR" smtClean="0"/>
          </a:p>
        </p:txBody>
      </p:sp>
      <p:sp>
        <p:nvSpPr>
          <p:cNvPr id="3" name="İçerik Yer Tutucusu 2"/>
          <p:cNvSpPr>
            <a:spLocks noGrp="1"/>
          </p:cNvSpPr>
          <p:nvPr>
            <p:ph idx="1"/>
          </p:nvPr>
        </p:nvSpPr>
        <p:spPr>
          <a:xfrm>
            <a:off x="0" y="1125538"/>
            <a:ext cx="9144000" cy="5616575"/>
          </a:xfrm>
        </p:spPr>
        <p:txBody>
          <a:bodyPr>
            <a:normAutofit fontScale="85000" lnSpcReduction="10000"/>
          </a:bodyPr>
          <a:lstStyle/>
          <a:p>
            <a:pPr marL="274320" indent="-274320" algn="just" eaLnBrk="1" fontAlgn="auto" hangingPunct="1">
              <a:spcAft>
                <a:spcPts val="0"/>
              </a:spcAft>
              <a:buClr>
                <a:schemeClr val="accent3"/>
              </a:buClr>
              <a:buFont typeface="Wingdings 2"/>
              <a:buChar char=""/>
              <a:defRPr/>
            </a:pPr>
            <a:r>
              <a:rPr lang="tr-TR" dirty="0" smtClean="0"/>
              <a:t>	A- MÜDÜRLÜĞÜMÜZÜN AMAÇ VE HEDEFLERİ “Belediyemizin görev ve sorumlulukları doğrultusunda, Halkımızın yerel ihtiyaçlarının karşılanabilmesi için gerekli mali büyüklüğe ulaşmak” </a:t>
            </a:r>
          </a:p>
          <a:p>
            <a:pPr marL="0" indent="0" algn="just" eaLnBrk="1" fontAlgn="auto" hangingPunct="1">
              <a:spcAft>
                <a:spcPts val="0"/>
              </a:spcAft>
              <a:buClr>
                <a:schemeClr val="accent3"/>
              </a:buClr>
              <a:buFont typeface="Wingdings 2"/>
              <a:buNone/>
              <a:defRPr/>
            </a:pPr>
            <a:r>
              <a:rPr lang="tr-TR" b="1" dirty="0"/>
              <a:t>	</a:t>
            </a:r>
            <a:r>
              <a:rPr lang="tr-TR" b="1" dirty="0" smtClean="0"/>
              <a:t> </a:t>
            </a:r>
            <a:r>
              <a:rPr lang="tr-TR" dirty="0"/>
              <a:t>Belediye hizmetlerinin daha güçlü olarak sunulabilmesi için güçlü bir mali yapının </a:t>
            </a:r>
            <a:r>
              <a:rPr lang="tr-TR" dirty="0" smtClean="0"/>
              <a:t>oluşturulması </a:t>
            </a:r>
            <a:r>
              <a:rPr lang="tr-TR" dirty="0"/>
              <a:t>zorunludur. Kaynakların verimsiz kullanımı tüm kamu kurumlarının en temel problemleri arasında yer almaktadır. Mevcut kaynakların </a:t>
            </a:r>
            <a:r>
              <a:rPr lang="tr-TR" dirty="0" smtClean="0"/>
              <a:t>geliştirilmesi</a:t>
            </a:r>
            <a:r>
              <a:rPr lang="tr-TR" dirty="0"/>
              <a:t>, ilave kaynakların </a:t>
            </a:r>
            <a:r>
              <a:rPr lang="tr-TR" dirty="0" smtClean="0"/>
              <a:t>oluşturulması </a:t>
            </a:r>
            <a:r>
              <a:rPr lang="tr-TR" dirty="0"/>
              <a:t>için tahakkuk ve tahsilat artırıcı </a:t>
            </a:r>
            <a:r>
              <a:rPr lang="tr-TR" dirty="0" smtClean="0"/>
              <a:t>çalışmalar </a:t>
            </a:r>
            <a:r>
              <a:rPr lang="tr-TR" dirty="0"/>
              <a:t>yapılmasının yanı sıra, tasarruf politikalarına da önem verilmesi gerekmektedir. 5018 sayılı Kamu Mali Yönetimi ve Kontrol Kanununa göre; Kamu kaynaklarının etkin ve verimli bir ş</a:t>
            </a:r>
            <a:r>
              <a:rPr lang="tr-TR" dirty="0" smtClean="0"/>
              <a:t>ekilde </a:t>
            </a:r>
            <a:r>
              <a:rPr lang="tr-TR" dirty="0"/>
              <a:t>toplanılması ve kullanılması yönetimlerin sorumluluğu altındadır. </a:t>
            </a:r>
          </a:p>
          <a:p>
            <a:pPr marL="0" indent="0" algn="just" eaLnBrk="1" fontAlgn="auto" hangingPunct="1">
              <a:spcAft>
                <a:spcPts val="0"/>
              </a:spcAft>
              <a:buClr>
                <a:schemeClr val="accent3"/>
              </a:buClr>
              <a:buFont typeface="Wingdings 2"/>
              <a:buNone/>
              <a:defRPr/>
            </a:pPr>
            <a:r>
              <a:rPr lang="tr-TR" dirty="0" smtClean="0"/>
              <a:t>	Yukarıda </a:t>
            </a:r>
            <a:r>
              <a:rPr lang="tr-TR" dirty="0"/>
              <a:t>belirtilen hususlar doğrultusunda, birim olarak üzerimize </a:t>
            </a:r>
            <a:r>
              <a:rPr lang="tr-TR" dirty="0" smtClean="0"/>
              <a:t>düşen </a:t>
            </a:r>
            <a:r>
              <a:rPr lang="tr-TR" dirty="0"/>
              <a:t>sorumlulukları yerine getirebilmek için sürekli </a:t>
            </a:r>
            <a:r>
              <a:rPr lang="tr-TR" dirty="0" smtClean="0"/>
              <a:t>gelişen </a:t>
            </a:r>
            <a:r>
              <a:rPr lang="tr-TR" dirty="0"/>
              <a:t>ve </a:t>
            </a:r>
            <a:r>
              <a:rPr lang="tr-TR" dirty="0" smtClean="0"/>
              <a:t>değişen şartlar </a:t>
            </a:r>
            <a:r>
              <a:rPr lang="tr-TR" dirty="0"/>
              <a:t>dahilinde belediyemizin kaynaklarının etkin, verimli ve ekonomik kullanımı, gelir ve alacaklarının düzenli ve zamanında toplanabilmesi yönünde uygulama ve </a:t>
            </a:r>
            <a:r>
              <a:rPr lang="tr-TR" dirty="0" smtClean="0"/>
              <a:t>çalışmalara </a:t>
            </a:r>
            <a:r>
              <a:rPr lang="tr-TR" dirty="0"/>
              <a:t>devam edilecektir. </a:t>
            </a: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333375"/>
            <a:ext cx="8312150" cy="792163"/>
          </a:xfrm>
        </p:spPr>
        <p:txBody>
          <a:bodyPr>
            <a:normAutofit fontScale="90000"/>
          </a:bodyPr>
          <a:lstStyle/>
          <a:p>
            <a:pPr algn="ctr" eaLnBrk="1" fontAlgn="auto" hangingPunct="1">
              <a:spcAft>
                <a:spcPts val="0"/>
              </a:spcAft>
              <a:defRPr/>
            </a:pPr>
            <a:r>
              <a:rPr lang="tr-TR" dirty="0"/>
              <a:t/>
            </a:r>
            <a:br>
              <a:rPr lang="tr-TR" dirty="0"/>
            </a:br>
            <a:r>
              <a:rPr lang="tr-TR" sz="5400" dirty="0" smtClean="0"/>
              <a:t>A </a:t>
            </a:r>
            <a:r>
              <a:rPr lang="tr-TR" sz="5400" dirty="0"/>
              <a:t>İLKELERİMİZ</a:t>
            </a:r>
            <a:endParaRPr lang="tr-TR" dirty="0"/>
          </a:p>
        </p:txBody>
      </p:sp>
      <p:sp>
        <p:nvSpPr>
          <p:cNvPr id="3" name="İçerik Yer Tutucusu 2"/>
          <p:cNvSpPr>
            <a:spLocks noGrp="1"/>
          </p:cNvSpPr>
          <p:nvPr>
            <p:ph idx="1"/>
          </p:nvPr>
        </p:nvSpPr>
        <p:spPr>
          <a:xfrm>
            <a:off x="0" y="1328738"/>
            <a:ext cx="9144000" cy="5413375"/>
          </a:xfrm>
        </p:spPr>
        <p:txBody>
          <a:bodyPr>
            <a:normAutofit lnSpcReduction="10000"/>
          </a:bodyPr>
          <a:lstStyle/>
          <a:p>
            <a:pPr marL="274320" indent="-274320" eaLnBrk="1" fontAlgn="auto" hangingPunct="1">
              <a:spcAft>
                <a:spcPts val="0"/>
              </a:spcAft>
              <a:buClr>
                <a:schemeClr val="accent3"/>
              </a:buClr>
              <a:buFont typeface="Wingdings 2"/>
              <a:buChar char=""/>
              <a:defRPr/>
            </a:pPr>
            <a:r>
              <a:rPr lang="tr-TR" dirty="0" smtClean="0"/>
              <a:t>1- İşlemlerin </a:t>
            </a:r>
            <a:r>
              <a:rPr lang="tr-TR" dirty="0"/>
              <a:t>zamanında ve doğru yapılmasıyla </a:t>
            </a:r>
            <a:r>
              <a:rPr lang="tr-TR" b="1" dirty="0"/>
              <a:t>Güvenilirlik, </a:t>
            </a:r>
            <a:endParaRPr lang="tr-TR" dirty="0"/>
          </a:p>
          <a:p>
            <a:pPr marL="274320" indent="-274320" eaLnBrk="1" fontAlgn="auto" hangingPunct="1">
              <a:spcAft>
                <a:spcPts val="0"/>
              </a:spcAft>
              <a:buClr>
                <a:schemeClr val="accent3"/>
              </a:buClr>
              <a:buFont typeface="Wingdings 2"/>
              <a:buChar char=""/>
              <a:defRPr/>
            </a:pPr>
            <a:r>
              <a:rPr lang="tr-TR" dirty="0"/>
              <a:t>2- </a:t>
            </a:r>
            <a:r>
              <a:rPr lang="tr-TR" dirty="0" smtClean="0"/>
              <a:t>İşlem </a:t>
            </a:r>
            <a:r>
              <a:rPr lang="tr-TR" dirty="0"/>
              <a:t>ve uygulamalarda </a:t>
            </a:r>
            <a:r>
              <a:rPr lang="tr-TR" b="1" dirty="0"/>
              <a:t>Hukuka Uygunluk, </a:t>
            </a:r>
            <a:endParaRPr lang="tr-TR" dirty="0"/>
          </a:p>
          <a:p>
            <a:pPr marL="274320" indent="-274320" eaLnBrk="1" fontAlgn="auto" hangingPunct="1">
              <a:spcAft>
                <a:spcPts val="0"/>
              </a:spcAft>
              <a:buClr>
                <a:schemeClr val="accent3"/>
              </a:buClr>
              <a:buFont typeface="Wingdings 2"/>
              <a:buChar char=""/>
              <a:defRPr/>
            </a:pPr>
            <a:r>
              <a:rPr lang="tr-TR" dirty="0"/>
              <a:t>3- Hizmet sunumlarında yerindelik ve uygunluk prensibinden hareketle </a:t>
            </a:r>
            <a:r>
              <a:rPr lang="tr-TR" b="1" dirty="0"/>
              <a:t>Etkinlik, </a:t>
            </a:r>
            <a:endParaRPr lang="tr-TR" dirty="0"/>
          </a:p>
          <a:p>
            <a:pPr marL="274320" indent="-274320" eaLnBrk="1" fontAlgn="auto" hangingPunct="1">
              <a:spcAft>
                <a:spcPts val="0"/>
              </a:spcAft>
              <a:buClr>
                <a:schemeClr val="accent3"/>
              </a:buClr>
              <a:buFont typeface="Wingdings 2"/>
              <a:buChar char=""/>
              <a:defRPr/>
            </a:pPr>
            <a:r>
              <a:rPr lang="tr-TR" dirty="0"/>
              <a:t>4- Nitelikli, üretken ve rasyonel yöntemlerle </a:t>
            </a:r>
            <a:r>
              <a:rPr lang="tr-TR" b="1" dirty="0"/>
              <a:t>Verimlilik, </a:t>
            </a:r>
            <a:endParaRPr lang="tr-TR" dirty="0"/>
          </a:p>
          <a:p>
            <a:pPr marL="274320" indent="-274320" eaLnBrk="1" fontAlgn="auto" hangingPunct="1">
              <a:spcAft>
                <a:spcPts val="0"/>
              </a:spcAft>
              <a:buClr>
                <a:schemeClr val="accent3"/>
              </a:buClr>
              <a:buFont typeface="Wingdings 2"/>
              <a:buChar char=""/>
              <a:defRPr/>
            </a:pPr>
            <a:r>
              <a:rPr lang="tr-TR" dirty="0"/>
              <a:t>5- Karar ve değerlendirmelerde </a:t>
            </a:r>
            <a:r>
              <a:rPr lang="tr-TR" b="1" dirty="0"/>
              <a:t>Açıklık, </a:t>
            </a:r>
            <a:endParaRPr lang="tr-TR" dirty="0"/>
          </a:p>
          <a:p>
            <a:pPr marL="274320" indent="-274320" eaLnBrk="1" fontAlgn="auto" hangingPunct="1">
              <a:spcAft>
                <a:spcPts val="0"/>
              </a:spcAft>
              <a:buClr>
                <a:schemeClr val="accent3"/>
              </a:buClr>
              <a:buFont typeface="Wingdings 2"/>
              <a:buChar char=""/>
              <a:defRPr/>
            </a:pPr>
            <a:r>
              <a:rPr lang="tr-TR" dirty="0"/>
              <a:t>6- Hizmet sunumlarında </a:t>
            </a:r>
            <a:r>
              <a:rPr lang="tr-TR" b="1" dirty="0"/>
              <a:t>Adalet, </a:t>
            </a:r>
            <a:endParaRPr lang="tr-TR" dirty="0"/>
          </a:p>
          <a:p>
            <a:pPr marL="274320" indent="-274320" eaLnBrk="1" fontAlgn="auto" hangingPunct="1">
              <a:spcAft>
                <a:spcPts val="0"/>
              </a:spcAft>
              <a:buClr>
                <a:schemeClr val="accent3"/>
              </a:buClr>
              <a:buFont typeface="Wingdings 2"/>
              <a:buChar char=""/>
              <a:defRPr/>
            </a:pPr>
            <a:r>
              <a:rPr lang="tr-TR" dirty="0"/>
              <a:t>7- </a:t>
            </a:r>
            <a:r>
              <a:rPr lang="tr-TR" dirty="0" smtClean="0"/>
              <a:t>Yaklaşımda </a:t>
            </a:r>
            <a:r>
              <a:rPr lang="tr-TR" b="1" dirty="0" smtClean="0"/>
              <a:t>Eşitlik</a:t>
            </a:r>
            <a:r>
              <a:rPr lang="tr-TR" b="1" dirty="0"/>
              <a:t>, </a:t>
            </a:r>
            <a:endParaRPr lang="tr-TR" dirty="0"/>
          </a:p>
          <a:p>
            <a:pPr marL="274320" indent="-274320" eaLnBrk="1" fontAlgn="auto" hangingPunct="1">
              <a:spcAft>
                <a:spcPts val="0"/>
              </a:spcAft>
              <a:buClr>
                <a:schemeClr val="accent3"/>
              </a:buClr>
              <a:buFont typeface="Wingdings 2"/>
              <a:buChar char=""/>
              <a:defRPr/>
            </a:pPr>
            <a:r>
              <a:rPr lang="tr-TR" dirty="0"/>
              <a:t>8- </a:t>
            </a:r>
            <a:r>
              <a:rPr lang="tr-TR" dirty="0" smtClean="0"/>
              <a:t>Çalışmalarda </a:t>
            </a:r>
            <a:r>
              <a:rPr lang="tr-TR" b="1" dirty="0"/>
              <a:t>Ekip Ruhu, </a:t>
            </a:r>
            <a:endParaRPr lang="tr-TR" dirty="0"/>
          </a:p>
          <a:p>
            <a:pPr marL="274320" indent="-274320" eaLnBrk="1" fontAlgn="auto" hangingPunct="1">
              <a:spcAft>
                <a:spcPts val="0"/>
              </a:spcAft>
              <a:buClr>
                <a:schemeClr val="accent3"/>
              </a:buClr>
              <a:buFont typeface="Wingdings 2"/>
              <a:buChar char=""/>
              <a:defRPr/>
            </a:pPr>
            <a:r>
              <a:rPr lang="tr-TR" dirty="0"/>
              <a:t>9- </a:t>
            </a:r>
            <a:r>
              <a:rPr lang="tr-TR" dirty="0" smtClean="0"/>
              <a:t>Araştırma </a:t>
            </a:r>
            <a:r>
              <a:rPr lang="tr-TR" dirty="0"/>
              <a:t>ve Uygulamalarla </a:t>
            </a:r>
            <a:r>
              <a:rPr lang="tr-TR" b="1" dirty="0"/>
              <a:t>Sürekli </a:t>
            </a:r>
            <a:r>
              <a:rPr lang="tr-TR" b="1" dirty="0" smtClean="0"/>
              <a:t>Gelişim</a:t>
            </a:r>
            <a:r>
              <a:rPr lang="tr-TR" b="1" dirty="0"/>
              <a:t>, </a:t>
            </a:r>
            <a:endParaRPr lang="tr-TR" dirty="0"/>
          </a:p>
          <a:p>
            <a:pPr marL="274320" indent="-274320" eaLnBrk="1" fontAlgn="auto" hangingPunct="1">
              <a:spcAft>
                <a:spcPts val="0"/>
              </a:spcAft>
              <a:buClr>
                <a:schemeClr val="accent3"/>
              </a:buClr>
              <a:buFont typeface="Wingdings 2"/>
              <a:buChar char=""/>
              <a:defRPr/>
            </a:pPr>
            <a:r>
              <a:rPr lang="tr-TR" dirty="0"/>
              <a:t>10- Sürekli </a:t>
            </a:r>
            <a:r>
              <a:rPr lang="tr-TR" dirty="0" smtClean="0"/>
              <a:t>gelişim </a:t>
            </a:r>
            <a:r>
              <a:rPr lang="tr-TR" dirty="0"/>
              <a:t>için </a:t>
            </a:r>
            <a:r>
              <a:rPr lang="tr-TR" b="1" dirty="0"/>
              <a:t>Sürekli Eğitim </a:t>
            </a:r>
            <a:endParaRPr lang="tr-TR" dirty="0"/>
          </a:p>
          <a:p>
            <a:pPr marL="274320" indent="-274320" eaLnBrk="1" fontAlgn="auto" hangingPunct="1">
              <a:spcAft>
                <a:spcPts val="0"/>
              </a:spcAft>
              <a:buClr>
                <a:schemeClr val="accent3"/>
              </a:buClr>
              <a:buFont typeface="Wingdings 2"/>
              <a:buChar char=""/>
              <a:defRPr/>
            </a:pPr>
            <a:endParaRPr lang="tr-TR" dirty="0"/>
          </a:p>
          <a:p>
            <a:pPr marL="274320" indent="-274320" eaLnBrk="1" fontAlgn="auto" hangingPunct="1">
              <a:spcAft>
                <a:spcPts val="0"/>
              </a:spcAft>
              <a:buClr>
                <a:schemeClr val="accent3"/>
              </a:buClr>
              <a:buFont typeface="Wingdings 2"/>
              <a:buChar char=""/>
              <a:defRPr/>
            </a:pPr>
            <a:endParaRPr lang="tr-TR" dirty="0"/>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260648"/>
            <a:ext cx="9144000" cy="6597352"/>
          </a:xfrm>
        </p:spPr>
        <p:txBody>
          <a:bodyPr>
            <a:normAutofit lnSpcReduction="10000"/>
          </a:bodyPr>
          <a:lstStyle/>
          <a:p>
            <a:pPr marL="2286000" lvl="8" indent="0">
              <a:buFontTx/>
              <a:buNone/>
              <a:defRPr/>
            </a:pPr>
            <a:r>
              <a:rPr lang="tr-TR" sz="3600" dirty="0"/>
              <a:t>2- Muhasebe Hizmetleri: </a:t>
            </a:r>
          </a:p>
          <a:p>
            <a:pPr marL="0" indent="0" eaLnBrk="1" fontAlgn="auto" hangingPunct="1">
              <a:spcAft>
                <a:spcPts val="0"/>
              </a:spcAft>
              <a:buClr>
                <a:schemeClr val="accent3"/>
              </a:buClr>
              <a:buFont typeface="Wingdings 2"/>
              <a:buNone/>
              <a:defRPr/>
            </a:pPr>
            <a:r>
              <a:rPr lang="tr-TR" dirty="0"/>
              <a:t>* Harcama Belgelerinin Kontrol İşlemleri </a:t>
            </a:r>
          </a:p>
          <a:p>
            <a:pPr marL="0" indent="0" eaLnBrk="1" fontAlgn="auto" hangingPunct="1">
              <a:spcAft>
                <a:spcPts val="0"/>
              </a:spcAft>
              <a:buClr>
                <a:schemeClr val="accent3"/>
              </a:buClr>
              <a:buFont typeface="Wingdings 2"/>
              <a:buNone/>
              <a:defRPr/>
            </a:pPr>
            <a:r>
              <a:rPr lang="tr-TR" dirty="0" smtClean="0"/>
              <a:t>*Ödeme </a:t>
            </a:r>
            <a:r>
              <a:rPr lang="tr-TR" dirty="0"/>
              <a:t>Emri Belgelerinin Düzenlenmesi</a:t>
            </a:r>
          </a:p>
          <a:p>
            <a:pPr marL="0" indent="0" eaLnBrk="1" fontAlgn="auto" hangingPunct="1">
              <a:spcAft>
                <a:spcPts val="0"/>
              </a:spcAft>
              <a:buClr>
                <a:schemeClr val="accent3"/>
              </a:buClr>
              <a:buFont typeface="Wingdings 2"/>
              <a:buNone/>
              <a:defRPr/>
            </a:pPr>
            <a:r>
              <a:rPr lang="tr-TR" dirty="0" smtClean="0"/>
              <a:t>* </a:t>
            </a:r>
            <a:r>
              <a:rPr lang="tr-TR" dirty="0"/>
              <a:t>Muhasebe </a:t>
            </a:r>
            <a:r>
              <a:rPr lang="tr-TR" dirty="0" smtClean="0"/>
              <a:t>işlem Fişlerinin </a:t>
            </a:r>
            <a:r>
              <a:rPr lang="tr-TR" dirty="0"/>
              <a:t>Düzenlenmesi </a:t>
            </a:r>
          </a:p>
          <a:p>
            <a:pPr marL="0" indent="0" eaLnBrk="1" fontAlgn="auto" hangingPunct="1">
              <a:spcAft>
                <a:spcPts val="0"/>
              </a:spcAft>
              <a:buClr>
                <a:schemeClr val="accent3"/>
              </a:buClr>
              <a:buFont typeface="Wingdings 2"/>
              <a:buNone/>
              <a:defRPr/>
            </a:pPr>
            <a:r>
              <a:rPr lang="tr-TR" dirty="0" smtClean="0"/>
              <a:t>*Dönem başı </a:t>
            </a:r>
            <a:r>
              <a:rPr lang="tr-TR" dirty="0"/>
              <a:t>kayıtlarının yapılması </a:t>
            </a:r>
            <a:endParaRPr lang="tr-TR" dirty="0" smtClean="0"/>
          </a:p>
          <a:p>
            <a:pPr marL="0" indent="0" eaLnBrk="1" fontAlgn="auto" hangingPunct="1">
              <a:spcAft>
                <a:spcPts val="0"/>
              </a:spcAft>
              <a:buClr>
                <a:schemeClr val="accent3"/>
              </a:buClr>
              <a:buFont typeface="Wingdings 2"/>
              <a:buNone/>
              <a:defRPr/>
            </a:pPr>
            <a:r>
              <a:rPr lang="tr-TR" dirty="0" smtClean="0"/>
              <a:t>*Ay </a:t>
            </a:r>
            <a:r>
              <a:rPr lang="tr-TR" dirty="0"/>
              <a:t>sonu kayıtlarının yapılması </a:t>
            </a:r>
          </a:p>
          <a:p>
            <a:pPr marL="0" indent="0" eaLnBrk="1" fontAlgn="auto" hangingPunct="1">
              <a:spcAft>
                <a:spcPts val="0"/>
              </a:spcAft>
              <a:buClr>
                <a:schemeClr val="accent3"/>
              </a:buClr>
              <a:buFont typeface="Wingdings 2"/>
              <a:buNone/>
              <a:defRPr/>
            </a:pPr>
            <a:r>
              <a:rPr lang="tr-TR" dirty="0" smtClean="0"/>
              <a:t>*Gelir </a:t>
            </a:r>
            <a:r>
              <a:rPr lang="tr-TR" dirty="0"/>
              <a:t>ve Giderlerin </a:t>
            </a:r>
            <a:r>
              <a:rPr lang="tr-TR" dirty="0" smtClean="0"/>
              <a:t>Muhasebeleştirilmesi </a:t>
            </a:r>
          </a:p>
          <a:p>
            <a:pPr marL="0" indent="0" eaLnBrk="1" fontAlgn="auto" hangingPunct="1">
              <a:spcAft>
                <a:spcPts val="0"/>
              </a:spcAft>
              <a:buClr>
                <a:schemeClr val="accent3"/>
              </a:buClr>
              <a:buFont typeface="Wingdings 2"/>
              <a:buNone/>
              <a:defRPr/>
            </a:pPr>
            <a:r>
              <a:rPr lang="tr-TR" dirty="0" smtClean="0"/>
              <a:t>*Banka </a:t>
            </a:r>
            <a:r>
              <a:rPr lang="tr-TR" dirty="0"/>
              <a:t>kayıtlarının takibi ve mutabakatın </a:t>
            </a:r>
            <a:r>
              <a:rPr lang="tr-TR" dirty="0" smtClean="0"/>
              <a:t>sağlanması</a:t>
            </a:r>
          </a:p>
          <a:p>
            <a:pPr marL="0" indent="0" eaLnBrk="1" fontAlgn="auto" hangingPunct="1">
              <a:spcAft>
                <a:spcPts val="0"/>
              </a:spcAft>
              <a:buClr>
                <a:schemeClr val="accent3"/>
              </a:buClr>
              <a:buFont typeface="Wingdings 2"/>
              <a:buNone/>
              <a:defRPr/>
            </a:pPr>
            <a:r>
              <a:rPr lang="tr-TR" dirty="0" smtClean="0"/>
              <a:t>*Kesin </a:t>
            </a:r>
            <a:r>
              <a:rPr lang="tr-TR" dirty="0"/>
              <a:t>hesabın hazırlanması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Borç ve alacakların takibi, tahsili ve ödenmesi </a:t>
            </a:r>
            <a:endParaRPr lang="tr-TR" dirty="0" smtClean="0"/>
          </a:p>
          <a:p>
            <a:pPr marL="0" indent="0" eaLnBrk="1" fontAlgn="auto" hangingPunct="1">
              <a:spcAft>
                <a:spcPts val="0"/>
              </a:spcAft>
              <a:buClr>
                <a:schemeClr val="accent3"/>
              </a:buClr>
              <a:buFont typeface="Arial" charset="0"/>
              <a:buChar char="•"/>
              <a:defRPr/>
            </a:pPr>
            <a:r>
              <a:rPr lang="tr-TR" dirty="0" smtClean="0"/>
              <a:t>Terkin</a:t>
            </a:r>
            <a:r>
              <a:rPr lang="tr-TR" dirty="0"/>
              <a:t>, Ret ve </a:t>
            </a:r>
            <a:r>
              <a:rPr lang="tr-TR" dirty="0" smtClean="0"/>
              <a:t>İade İşlemleri</a:t>
            </a:r>
          </a:p>
          <a:p>
            <a:pPr marL="0" indent="0" eaLnBrk="1" fontAlgn="auto" hangingPunct="1">
              <a:spcAft>
                <a:spcPts val="0"/>
              </a:spcAft>
              <a:buClr>
                <a:schemeClr val="accent3"/>
              </a:buClr>
              <a:buFont typeface="Arial" charset="0"/>
              <a:buChar char="•"/>
              <a:defRPr/>
            </a:pPr>
            <a:r>
              <a:rPr lang="tr-TR" sz="2000" dirty="0" smtClean="0"/>
              <a:t>Maliye ve Sosyal Güvenlik Beyanlarının İnternet Üzerinden Verilmesi</a:t>
            </a:r>
          </a:p>
          <a:p>
            <a:pPr marL="0" indent="0" eaLnBrk="1" fontAlgn="auto" hangingPunct="1">
              <a:spcAft>
                <a:spcPts val="0"/>
              </a:spcAft>
              <a:buClr>
                <a:schemeClr val="accent3"/>
              </a:buClr>
              <a:buFont typeface="Arial" charset="0"/>
              <a:buChar char="•"/>
              <a:defRPr/>
            </a:pPr>
            <a:r>
              <a:rPr lang="tr-TR" sz="2000" dirty="0" smtClean="0"/>
              <a:t>K.B.S Mizan Girişlerinin Yapılması</a:t>
            </a:r>
          </a:p>
          <a:p>
            <a:pPr marL="0" indent="0" eaLnBrk="1" fontAlgn="auto" hangingPunct="1">
              <a:spcAft>
                <a:spcPts val="0"/>
              </a:spcAft>
              <a:buClr>
                <a:schemeClr val="accent3"/>
              </a:buClr>
              <a:buFont typeface="Arial" charset="0"/>
              <a:buChar char="•"/>
              <a:defRPr/>
            </a:pPr>
            <a:r>
              <a:rPr lang="tr-TR" sz="2000" dirty="0" smtClean="0"/>
              <a:t>2018 Yılı Sayıştay Evrakları Hazırlamak</a:t>
            </a:r>
            <a:endParaRPr lang="tr-TR" sz="2000" dirty="0"/>
          </a:p>
          <a:p>
            <a:pPr marL="274320" indent="-274320" eaLnBrk="1" fontAlgn="auto" hangingPunct="1">
              <a:spcAft>
                <a:spcPts val="0"/>
              </a:spcAft>
              <a:buClr>
                <a:schemeClr val="accent3"/>
              </a:buClr>
              <a:buFont typeface="Wingdings 2"/>
              <a:buChar char=""/>
              <a:defRPr/>
            </a:pPr>
            <a:r>
              <a:rPr lang="tr-TR" dirty="0" smtClean="0"/>
              <a:t>2018 Yılında 4600 Yevmiye Kaydı Yapılmıştır.</a:t>
            </a:r>
            <a:endParaRPr lang="tr-TR" dirty="0"/>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lnSpcReduction="10000"/>
          </a:bodyPr>
          <a:lstStyle/>
          <a:p>
            <a:pPr marL="0" indent="0" eaLnBrk="1" fontAlgn="auto" hangingPunct="1">
              <a:spcAft>
                <a:spcPts val="0"/>
              </a:spcAft>
              <a:buClr>
                <a:schemeClr val="accent3"/>
              </a:buClr>
              <a:buFont typeface="Wingdings 2"/>
              <a:buNone/>
              <a:defRPr/>
            </a:pPr>
            <a:r>
              <a:rPr lang="tr-TR" dirty="0"/>
              <a:t>	</a:t>
            </a:r>
            <a:r>
              <a:rPr lang="tr-TR" dirty="0" smtClean="0"/>
              <a:t>3- </a:t>
            </a:r>
            <a:r>
              <a:rPr lang="tr-TR" u="sng" dirty="0"/>
              <a:t>Bütçeyle İ</a:t>
            </a:r>
            <a:r>
              <a:rPr lang="tr-TR" u="sng" dirty="0" smtClean="0"/>
              <a:t>lgili </a:t>
            </a:r>
            <a:r>
              <a:rPr lang="tr-TR" u="sng" dirty="0"/>
              <a:t>Hizmetler</a:t>
            </a:r>
            <a:r>
              <a:rPr lang="tr-TR" dirty="0"/>
              <a:t>: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Belediye Bütçesinin </a:t>
            </a:r>
            <a:r>
              <a:rPr lang="tr-TR" dirty="0" smtClean="0"/>
              <a:t>oluşturulması </a:t>
            </a:r>
          </a:p>
          <a:p>
            <a:pPr marL="0" indent="0" eaLnBrk="1" fontAlgn="auto" hangingPunct="1">
              <a:spcAft>
                <a:spcPts val="0"/>
              </a:spcAft>
              <a:buClr>
                <a:schemeClr val="accent3"/>
              </a:buClr>
              <a:buFont typeface="Wingdings 2"/>
              <a:buNone/>
              <a:defRPr/>
            </a:pPr>
            <a:r>
              <a:rPr lang="tr-TR" dirty="0" smtClean="0"/>
              <a:t>* </a:t>
            </a:r>
            <a:r>
              <a:rPr lang="tr-TR" dirty="0"/>
              <a:t>Ayrıntılı Harcama ve Finansman Programını </a:t>
            </a:r>
            <a:r>
              <a:rPr lang="tr-TR" dirty="0" smtClean="0"/>
              <a:t>Hazırlamak</a:t>
            </a:r>
          </a:p>
          <a:p>
            <a:pPr marL="0" indent="0" eaLnBrk="1" fontAlgn="auto" hangingPunct="1">
              <a:spcAft>
                <a:spcPts val="0"/>
              </a:spcAft>
              <a:buClr>
                <a:schemeClr val="accent3"/>
              </a:buClr>
              <a:buFont typeface="Wingdings 2"/>
              <a:buNone/>
              <a:defRPr/>
            </a:pPr>
            <a:r>
              <a:rPr lang="tr-TR" dirty="0" smtClean="0"/>
              <a:t> </a:t>
            </a:r>
            <a:r>
              <a:rPr lang="tr-TR" dirty="0"/>
              <a:t>* Bütçe Raporlarının üretilmesi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Ödeneklerin Takibi </a:t>
            </a:r>
            <a:r>
              <a:rPr lang="tr-TR" dirty="0" smtClean="0"/>
              <a:t>İşlemleri </a:t>
            </a:r>
          </a:p>
          <a:p>
            <a:pPr marL="0" indent="0" eaLnBrk="1" fontAlgn="auto" hangingPunct="1">
              <a:spcAft>
                <a:spcPts val="0"/>
              </a:spcAft>
              <a:buClr>
                <a:schemeClr val="accent3"/>
              </a:buClr>
              <a:buFont typeface="Wingdings 2"/>
              <a:buNone/>
              <a:defRPr/>
            </a:pPr>
            <a:r>
              <a:rPr lang="tr-TR" dirty="0" smtClean="0"/>
              <a:t>* </a:t>
            </a:r>
            <a:r>
              <a:rPr lang="tr-TR" dirty="0"/>
              <a:t>Ödenek Aktarma </a:t>
            </a:r>
            <a:r>
              <a:rPr lang="tr-TR" dirty="0" smtClean="0"/>
              <a:t>İşlemleri </a:t>
            </a:r>
          </a:p>
          <a:p>
            <a:pPr marL="0" indent="0" eaLnBrk="1" fontAlgn="auto" hangingPunct="1">
              <a:spcAft>
                <a:spcPts val="0"/>
              </a:spcAft>
              <a:buClr>
                <a:schemeClr val="accent3"/>
              </a:buClr>
              <a:buFont typeface="Wingdings 2"/>
              <a:buNone/>
              <a:defRPr/>
            </a:pPr>
            <a:r>
              <a:rPr lang="tr-TR" dirty="0" smtClean="0"/>
              <a:t>* İdare </a:t>
            </a:r>
            <a:r>
              <a:rPr lang="tr-TR" dirty="0"/>
              <a:t>Faaliyetlerinin bütçe harcama ve finansman programlarına uygunluğunu izlemek ve değerlendirmek. </a:t>
            </a:r>
            <a:endParaRPr lang="tr-TR" dirty="0" smtClean="0"/>
          </a:p>
          <a:p>
            <a:pPr marL="0" indent="0" eaLnBrk="1" fontAlgn="auto" hangingPunct="1">
              <a:spcAft>
                <a:spcPts val="0"/>
              </a:spcAft>
              <a:buClr>
                <a:schemeClr val="accent3"/>
              </a:buClr>
              <a:buFont typeface="Wingdings 2"/>
              <a:buNone/>
              <a:defRPr/>
            </a:pPr>
            <a:r>
              <a:rPr lang="tr-TR" dirty="0" smtClean="0"/>
              <a:t>	4- </a:t>
            </a:r>
            <a:r>
              <a:rPr lang="tr-TR" u="sng" dirty="0"/>
              <a:t>Personelle İ</a:t>
            </a:r>
            <a:r>
              <a:rPr lang="tr-TR" u="sng" dirty="0" smtClean="0"/>
              <a:t>lgili İşlemler</a:t>
            </a:r>
            <a:r>
              <a:rPr lang="tr-TR" dirty="0"/>
              <a:t>: </a:t>
            </a:r>
            <a:endParaRPr lang="tr-TR" dirty="0" smtClean="0"/>
          </a:p>
          <a:p>
            <a:pPr marL="0" indent="0" eaLnBrk="1" fontAlgn="auto" hangingPunct="1">
              <a:spcAft>
                <a:spcPts val="0"/>
              </a:spcAft>
              <a:buClr>
                <a:schemeClr val="accent3"/>
              </a:buClr>
              <a:buFont typeface="Wingdings 2"/>
              <a:buNone/>
              <a:defRPr/>
            </a:pPr>
            <a:r>
              <a:rPr lang="tr-TR" dirty="0" smtClean="0"/>
              <a:t>*İşçi </a:t>
            </a:r>
            <a:r>
              <a:rPr lang="tr-TR" dirty="0"/>
              <a:t>ücret </a:t>
            </a:r>
            <a:r>
              <a:rPr lang="tr-TR" dirty="0" smtClean="0"/>
              <a:t>ve </a:t>
            </a:r>
            <a:r>
              <a:rPr lang="tr-TR" dirty="0"/>
              <a:t>ödemelerinin </a:t>
            </a:r>
            <a:r>
              <a:rPr lang="tr-TR" dirty="0" smtClean="0"/>
              <a:t>Yapılması </a:t>
            </a:r>
            <a:r>
              <a:rPr lang="tr-TR" dirty="0"/>
              <a:t>ve ödenmesi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Memur </a:t>
            </a:r>
            <a:r>
              <a:rPr lang="tr-TR" dirty="0" smtClean="0"/>
              <a:t>maaş </a:t>
            </a:r>
            <a:r>
              <a:rPr lang="tr-TR" dirty="0"/>
              <a:t>ve diğer ödemlerinin </a:t>
            </a:r>
            <a:r>
              <a:rPr lang="tr-TR" dirty="0" smtClean="0"/>
              <a:t>Yapılması ve </a:t>
            </a:r>
            <a:r>
              <a:rPr lang="tr-TR" dirty="0"/>
              <a:t>ödenmesi </a:t>
            </a:r>
            <a:endParaRPr lang="tr-TR" dirty="0" smtClean="0"/>
          </a:p>
          <a:p>
            <a:pPr marL="0" indent="0" eaLnBrk="1" fontAlgn="auto" hangingPunct="1">
              <a:spcAft>
                <a:spcPts val="0"/>
              </a:spcAft>
              <a:buClr>
                <a:schemeClr val="accent3"/>
              </a:buClr>
              <a:buFont typeface="Wingdings 2"/>
              <a:buNone/>
              <a:defRPr/>
            </a:pPr>
            <a:r>
              <a:rPr lang="tr-TR" dirty="0" smtClean="0"/>
              <a:t>* Maaşlarla </a:t>
            </a:r>
            <a:r>
              <a:rPr lang="tr-TR" dirty="0"/>
              <a:t>ilgili bildirimlerin ilgili kurumlara yapılması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Meclis Hakkı Huzurlarının </a:t>
            </a:r>
            <a:r>
              <a:rPr lang="tr-TR" dirty="0" smtClean="0"/>
              <a:t>ödenmesi </a:t>
            </a:r>
          </a:p>
          <a:p>
            <a:pPr marL="0" indent="0" eaLnBrk="1" fontAlgn="auto" hangingPunct="1">
              <a:spcAft>
                <a:spcPts val="0"/>
              </a:spcAft>
              <a:buClr>
                <a:schemeClr val="accent3"/>
              </a:buClr>
              <a:buFont typeface="Wingdings 2"/>
              <a:buNone/>
              <a:defRPr/>
            </a:pPr>
            <a:r>
              <a:rPr lang="tr-TR" dirty="0" smtClean="0"/>
              <a:t>* </a:t>
            </a:r>
            <a:r>
              <a:rPr lang="tr-TR" dirty="0"/>
              <a:t>Encümen ödeneklerinin düzenlenmesi ve ödenmesi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Vekalet Ücretlerinin </a:t>
            </a:r>
            <a:r>
              <a:rPr lang="tr-TR" dirty="0" smtClean="0"/>
              <a:t>ödenmesi</a:t>
            </a:r>
            <a:endParaRPr lang="tr-TR" dirty="0"/>
          </a:p>
        </p:txBody>
      </p:sp>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036050" cy="6858000"/>
          </a:xfrm>
        </p:spPr>
        <p:txBody>
          <a:bodyPr>
            <a:normAutofit lnSpcReduction="10000"/>
          </a:bodyPr>
          <a:lstStyle/>
          <a:p>
            <a:pPr marL="0" indent="0" eaLnBrk="1" fontAlgn="auto" hangingPunct="1">
              <a:spcAft>
                <a:spcPts val="0"/>
              </a:spcAft>
              <a:buClr>
                <a:schemeClr val="accent3"/>
              </a:buClr>
              <a:buFont typeface="Wingdings 2"/>
              <a:buNone/>
              <a:defRPr/>
            </a:pPr>
            <a:r>
              <a:rPr lang="tr-TR" dirty="0" smtClean="0"/>
              <a:t>	5-Emanet İşlemleri</a:t>
            </a:r>
            <a:r>
              <a:rPr lang="tr-TR" dirty="0"/>
              <a:t>: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Nakit yetersizliği nedeniyle ödenemeyen borçların Bütçe Emanetine alınması ve ödenmesi </a:t>
            </a:r>
            <a:r>
              <a:rPr lang="tr-TR" dirty="0" smtClean="0"/>
              <a:t>işlemleri </a:t>
            </a:r>
          </a:p>
          <a:p>
            <a:pPr marL="0" indent="0" eaLnBrk="1" fontAlgn="auto" hangingPunct="1">
              <a:spcAft>
                <a:spcPts val="0"/>
              </a:spcAft>
              <a:buClr>
                <a:schemeClr val="accent3"/>
              </a:buClr>
              <a:buFont typeface="Wingdings 2"/>
              <a:buNone/>
              <a:defRPr/>
            </a:pPr>
            <a:r>
              <a:rPr lang="tr-TR" dirty="0" smtClean="0"/>
              <a:t>* </a:t>
            </a:r>
            <a:r>
              <a:rPr lang="tr-TR" dirty="0"/>
              <a:t>Abone teminatlarının </a:t>
            </a:r>
            <a:r>
              <a:rPr lang="tr-TR" dirty="0" smtClean="0"/>
              <a:t>muhasebeleştirilmesi </a:t>
            </a:r>
            <a:r>
              <a:rPr lang="tr-TR" dirty="0"/>
              <a:t>ve iadesi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Geçici ve Kesin Teminatların saklanması ve ödenmesi </a:t>
            </a:r>
            <a:endParaRPr lang="tr-TR" dirty="0" smtClean="0"/>
          </a:p>
          <a:p>
            <a:pPr marL="274320" indent="-274320" eaLnBrk="1" fontAlgn="auto" hangingPunct="1">
              <a:spcAft>
                <a:spcPts val="0"/>
              </a:spcAft>
              <a:buClr>
                <a:schemeClr val="accent3"/>
              </a:buClr>
              <a:buFont typeface="Arial" charset="0"/>
              <a:buChar char="•"/>
              <a:defRPr/>
            </a:pPr>
            <a:r>
              <a:rPr lang="tr-TR" dirty="0" smtClean="0"/>
              <a:t>Kültür </a:t>
            </a:r>
            <a:r>
              <a:rPr lang="tr-TR" dirty="0"/>
              <a:t>varlıklarını koruma katkı paylarının emanete alınması ve ödenmesi </a:t>
            </a:r>
            <a:endParaRPr lang="tr-TR" dirty="0" smtClean="0"/>
          </a:p>
          <a:p>
            <a:pPr marL="0" indent="0" eaLnBrk="1" fontAlgn="auto" hangingPunct="1">
              <a:spcAft>
                <a:spcPts val="0"/>
              </a:spcAft>
              <a:buClr>
                <a:schemeClr val="accent3"/>
              </a:buClr>
              <a:buFont typeface="Wingdings 2"/>
              <a:buNone/>
              <a:defRPr/>
            </a:pPr>
            <a:r>
              <a:rPr lang="tr-TR" dirty="0" smtClean="0"/>
              <a:t>	6-Diğer </a:t>
            </a:r>
            <a:r>
              <a:rPr lang="tr-TR" dirty="0"/>
              <a:t>Hizmetler: </a:t>
            </a:r>
            <a:endParaRPr lang="tr-TR" dirty="0" smtClean="0"/>
          </a:p>
          <a:p>
            <a:pPr marL="0" indent="0" eaLnBrk="1" fontAlgn="auto" hangingPunct="1">
              <a:spcAft>
                <a:spcPts val="0"/>
              </a:spcAft>
              <a:buClr>
                <a:schemeClr val="accent3"/>
              </a:buClr>
              <a:buFont typeface="Wingdings 2"/>
              <a:buNone/>
              <a:defRPr/>
            </a:pPr>
            <a:r>
              <a:rPr lang="tr-TR" dirty="0" smtClean="0"/>
              <a:t>*Mevzuat </a:t>
            </a:r>
            <a:r>
              <a:rPr lang="tr-TR" dirty="0"/>
              <a:t>gereği hazırlanacak raporların hazırlanması ve ilgililere sunulması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Belediye Meclisi ve ihtisas komisyonlarının istediği raporların sunulması </a:t>
            </a:r>
            <a:endParaRPr lang="tr-TR" dirty="0" smtClean="0"/>
          </a:p>
          <a:p>
            <a:pPr marL="0" indent="0" eaLnBrk="1" fontAlgn="auto" hangingPunct="1">
              <a:spcAft>
                <a:spcPts val="0"/>
              </a:spcAft>
              <a:buClr>
                <a:schemeClr val="accent3"/>
              </a:buClr>
              <a:buFont typeface="Wingdings 2"/>
              <a:buNone/>
              <a:defRPr/>
            </a:pPr>
            <a:r>
              <a:rPr lang="tr-TR" dirty="0" smtClean="0"/>
              <a:t>* Başkanlık </a:t>
            </a:r>
            <a:r>
              <a:rPr lang="tr-TR" dirty="0"/>
              <a:t>makamı tarafından istenilen raporların sunulması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Harcama Birimlerinin istediği raporların sunulması </a:t>
            </a:r>
            <a:endParaRPr lang="tr-TR" dirty="0" smtClean="0"/>
          </a:p>
          <a:p>
            <a:pPr marL="0" indent="0" eaLnBrk="1" fontAlgn="auto" hangingPunct="1">
              <a:spcAft>
                <a:spcPts val="0"/>
              </a:spcAft>
              <a:buClr>
                <a:schemeClr val="accent3"/>
              </a:buClr>
              <a:buFont typeface="Wingdings 2"/>
              <a:buNone/>
              <a:defRPr/>
            </a:pPr>
            <a:r>
              <a:rPr lang="tr-TR" dirty="0" smtClean="0"/>
              <a:t>* </a:t>
            </a:r>
            <a:r>
              <a:rPr lang="tr-TR" dirty="0"/>
              <a:t>Harcama Birimlerine </a:t>
            </a:r>
            <a:r>
              <a:rPr lang="tr-TR" dirty="0" smtClean="0"/>
              <a:t>danışmanlık </a:t>
            </a:r>
            <a:r>
              <a:rPr lang="tr-TR" dirty="0"/>
              <a:t>yapmak </a:t>
            </a:r>
          </a:p>
        </p:txBody>
      </p: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IMG_3327.JPG"/>
          <p:cNvPicPr>
            <a:picLocks noChangeAspect="1"/>
          </p:cNvPicPr>
          <p:nvPr/>
        </p:nvPicPr>
        <p:blipFill>
          <a:blip r:embed="rId2" cstate="print"/>
          <a:stretch>
            <a:fillRect/>
          </a:stretch>
        </p:blipFill>
        <p:spPr>
          <a:xfrm>
            <a:off x="0" y="0"/>
            <a:ext cx="9144000" cy="6858000"/>
          </a:xfrm>
          <a:prstGeom prst="rect">
            <a:avLst/>
          </a:prstGeom>
        </p:spPr>
      </p:pic>
      <p:sp>
        <p:nvSpPr>
          <p:cNvPr id="131073" name="Başlık 1"/>
          <p:cNvSpPr>
            <a:spLocks noGrp="1"/>
          </p:cNvSpPr>
          <p:nvPr>
            <p:ph type="title"/>
          </p:nvPr>
        </p:nvSpPr>
        <p:spPr>
          <a:xfrm>
            <a:off x="0" y="333375"/>
            <a:ext cx="9144000" cy="1143000"/>
          </a:xfrm>
        </p:spPr>
        <p:txBody>
          <a:bodyPr/>
          <a:lstStyle/>
          <a:p>
            <a:pPr algn="ctr" eaLnBrk="1" hangingPunct="1"/>
            <a:r>
              <a:rPr lang="tr-TR" sz="3200" dirty="0" smtClean="0"/>
              <a:t>MÜDÜRLÜĞÜMÜZE İLİŞKİN BİLGİLER</a:t>
            </a:r>
          </a:p>
        </p:txBody>
      </p:sp>
      <p:sp>
        <p:nvSpPr>
          <p:cNvPr id="131074" name="İçerik Yer Tutucusu 2"/>
          <p:cNvSpPr>
            <a:spLocks noGrp="1"/>
          </p:cNvSpPr>
          <p:nvPr>
            <p:ph idx="1"/>
          </p:nvPr>
        </p:nvSpPr>
        <p:spPr>
          <a:xfrm>
            <a:off x="0" y="3429000"/>
            <a:ext cx="9144000" cy="3286148"/>
          </a:xfrm>
        </p:spPr>
        <p:txBody>
          <a:bodyPr>
            <a:normAutofit fontScale="92500" lnSpcReduction="10000"/>
          </a:bodyPr>
          <a:lstStyle/>
          <a:p>
            <a:pPr eaLnBrk="1" hangingPunct="1"/>
            <a:endParaRPr lang="tr-TR" dirty="0" smtClean="0"/>
          </a:p>
          <a:p>
            <a:pPr eaLnBrk="1" hangingPunct="1"/>
            <a:endParaRPr lang="tr-TR" dirty="0" smtClean="0"/>
          </a:p>
          <a:p>
            <a:pPr eaLnBrk="1" hangingPunct="1">
              <a:buNone/>
            </a:pPr>
            <a:endParaRPr lang="tr-TR" dirty="0" smtClean="0"/>
          </a:p>
          <a:p>
            <a:pPr eaLnBrk="1" hangingPunct="1">
              <a:buNone/>
            </a:pPr>
            <a:r>
              <a:rPr lang="tr-TR" dirty="0" smtClean="0">
                <a:solidFill>
                  <a:schemeClr val="bg1"/>
                </a:solidFill>
              </a:rPr>
              <a:t>	  1- Fiziksel yapı Müdürlüğümüz, Belediye hizmet binası içerisinde 3. katta Muhasebe servis odasında faaliyetlerini sürdürmektedir. Alt birimimiz olan Emlak Servisi yine hizmet binası 3. katta faaliyetlerini sürdürmekte olup, birim odalarımızda fiziksel olarak herhangi bir olumsuz durum bulunmamaktadır.</a:t>
            </a:r>
          </a:p>
        </p:txBody>
      </p:sp>
    </p:spTree>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86" name="Group 42"/>
          <p:cNvGraphicFramePr>
            <a:graphicFrameLocks noGrp="1"/>
          </p:cNvGraphicFramePr>
          <p:nvPr>
            <p:ph idx="1"/>
          </p:nvPr>
        </p:nvGraphicFramePr>
        <p:xfrm>
          <a:off x="0" y="-571525"/>
          <a:ext cx="9144000" cy="8501118"/>
        </p:xfrm>
        <a:graphic>
          <a:graphicData uri="http://schemas.openxmlformats.org/drawingml/2006/table">
            <a:tbl>
              <a:tblPr/>
              <a:tblGrid>
                <a:gridCol w="3008313"/>
                <a:gridCol w="2730500"/>
                <a:gridCol w="2292350"/>
                <a:gridCol w="1112837"/>
              </a:tblGrid>
              <a:tr h="1389072">
                <a:tc>
                  <a:txBody>
                    <a:bodyPr/>
                    <a:lstStyle/>
                    <a:p>
                      <a:pPr marL="0" marR="0" lvl="0" indent="0" algn="l" defTabSz="914400" rtl="0" eaLnBrk="1" fontAlgn="ctr" latinLnBrk="0" hangingPunct="1">
                        <a:lnSpc>
                          <a:spcPct val="100000"/>
                        </a:lnSpc>
                        <a:spcBef>
                          <a:spcPct val="0"/>
                        </a:spcBef>
                        <a:spcAft>
                          <a:spcPct val="0"/>
                        </a:spcAft>
                        <a:buClr>
                          <a:srgbClr val="0BD0D9"/>
                        </a:buClr>
                        <a:buSzPts val="1100"/>
                        <a:buFont typeface="Times New Roman" pitchFamily="18" charset="0"/>
                        <a:buChar char=""/>
                        <a:tabLst/>
                      </a:pPr>
                      <a:r>
                        <a:rPr kumimoji="0" lang="tr-TR" sz="1600" b="1" i="0" u="none" strike="noStrike" cap="none" normalizeH="0" baseline="0" dirty="0" smtClean="0">
                          <a:ln>
                            <a:noFill/>
                          </a:ln>
                          <a:solidFill>
                            <a:srgbClr val="000000"/>
                          </a:solidFill>
                          <a:effectLst/>
                          <a:latin typeface="Arial" charset="0"/>
                          <a:cs typeface="Arial" charset="0"/>
                        </a:rPr>
                        <a:t>Mevcut Personel Durumu Görevi </a:t>
                      </a:r>
                      <a:endParaRPr kumimoji="0" lang="tr-TR" sz="1600" b="1" i="0" u="none" strike="noStrike" cap="none" normalizeH="0" baseline="0" dirty="0" smtClean="0">
                        <a:ln>
                          <a:noFill/>
                        </a:ln>
                        <a:solidFill>
                          <a:srgbClr val="0BD0D9"/>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0000"/>
                          </a:solidFill>
                          <a:effectLst/>
                          <a:latin typeface="Arial" charset="0"/>
                          <a:cs typeface="Arial" charset="0"/>
                        </a:rPr>
                        <a:t>Kadro Durumu </a:t>
                      </a:r>
                      <a:endParaRPr kumimoji="0" lang="tr-TR" sz="1600" b="1" i="0" u="none" strike="noStrike" cap="none" normalizeH="0" baseline="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0000"/>
                          </a:solidFill>
                          <a:effectLst/>
                          <a:latin typeface="Arial" charset="0"/>
                          <a:cs typeface="Arial" charset="0"/>
                        </a:rPr>
                        <a:t>Öğrenim Durumu </a:t>
                      </a:r>
                      <a:endParaRPr kumimoji="0" lang="tr-TR" sz="1600" b="1" i="0" u="none" strike="noStrike" cap="none" normalizeH="0" baseline="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0000"/>
                          </a:solidFill>
                          <a:effectLst/>
                          <a:latin typeface="Arial" charset="0"/>
                          <a:cs typeface="Arial" charset="0"/>
                        </a:rPr>
                        <a:t>Adedi </a:t>
                      </a:r>
                      <a:endParaRPr kumimoji="0" lang="tr-TR" sz="1600" b="1" i="0" u="none" strike="noStrike" cap="none" normalizeH="0" baseline="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277946">
                <a:tc>
                  <a:txBody>
                    <a:bodyPr/>
                    <a:lstStyle/>
                    <a:p>
                      <a:pPr marL="0" marR="0" lvl="0" indent="0" algn="l" defTabSz="914400" rtl="0" eaLnBrk="1" fontAlgn="ctr" latinLnBrk="0" hangingPunct="1">
                        <a:lnSpc>
                          <a:spcPct val="100000"/>
                        </a:lnSpc>
                        <a:spcBef>
                          <a:spcPct val="0"/>
                        </a:spcBef>
                        <a:spcAft>
                          <a:spcPct val="0"/>
                        </a:spcAft>
                        <a:buClr>
                          <a:srgbClr val="0BD0D9"/>
                        </a:buClr>
                        <a:buSzPts val="1100"/>
                        <a:buFont typeface="Times New Roman" pitchFamily="18" charset="0"/>
                        <a:buChar char=""/>
                        <a:tabLst/>
                      </a:pPr>
                      <a:r>
                        <a:rPr kumimoji="0" lang="tr-TR" sz="1600" b="1" i="0" u="none" strike="noStrike" cap="none" normalizeH="0" baseline="0" smtClean="0">
                          <a:ln>
                            <a:noFill/>
                          </a:ln>
                          <a:solidFill>
                            <a:srgbClr val="000000"/>
                          </a:solidFill>
                          <a:effectLst/>
                          <a:latin typeface="Arial" charset="0"/>
                          <a:cs typeface="Arial" charset="0"/>
                        </a:rPr>
                        <a:t>Müdür </a:t>
                      </a:r>
                      <a:endParaRPr kumimoji="0" lang="tr-TR" sz="1600" b="1" i="0" u="none" strike="noStrike" cap="none" normalizeH="0" baseline="0" smtClean="0">
                        <a:ln>
                          <a:noFill/>
                        </a:ln>
                        <a:solidFill>
                          <a:srgbClr val="0BD0D9"/>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Müdür</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0000"/>
                          </a:solidFill>
                          <a:effectLst/>
                          <a:latin typeface="Arial" charset="0"/>
                          <a:cs typeface="Arial" charset="0"/>
                        </a:rPr>
                        <a:t>Üniversite</a:t>
                      </a:r>
                      <a:endParaRPr kumimoji="0" lang="tr-TR" sz="1600" b="1" i="0" u="none" strike="noStrike" cap="none" normalizeH="0" baseline="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1</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277946">
                <a:tc>
                  <a:txBody>
                    <a:bodyPr/>
                    <a:lstStyle/>
                    <a:p>
                      <a:pPr marL="0" marR="0" lvl="0" indent="0" algn="l" defTabSz="914400" rtl="0" eaLnBrk="1" fontAlgn="ctr" latinLnBrk="0" hangingPunct="1">
                        <a:lnSpc>
                          <a:spcPct val="100000"/>
                        </a:lnSpc>
                        <a:spcBef>
                          <a:spcPct val="0"/>
                        </a:spcBef>
                        <a:spcAft>
                          <a:spcPct val="0"/>
                        </a:spcAft>
                        <a:buClr>
                          <a:srgbClr val="0BD0D9"/>
                        </a:buClr>
                        <a:buSzPts val="1100"/>
                        <a:buFont typeface="Times New Roman" pitchFamily="18" charset="0"/>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Emlak Şefi</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Tahsildar</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Lise-</a:t>
                      </a:r>
                      <a:r>
                        <a:rPr kumimoji="0" lang="tr-TR" sz="1600" b="1" i="0" u="none" strike="noStrike" cap="none" normalizeH="0" baseline="0" dirty="0" err="1" smtClean="0">
                          <a:ln>
                            <a:noFill/>
                          </a:ln>
                          <a:solidFill>
                            <a:srgbClr val="000000"/>
                          </a:solidFill>
                          <a:effectLst/>
                          <a:latin typeface="Arial" charset="0"/>
                          <a:cs typeface="Arial" charset="0"/>
                        </a:rPr>
                        <a:t>Önlisans</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1</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27794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smtClean="0">
                          <a:ln>
                            <a:noFill/>
                          </a:ln>
                          <a:solidFill>
                            <a:srgbClr val="000000"/>
                          </a:solidFill>
                          <a:effectLst/>
                          <a:latin typeface="Times New Roman" pitchFamily="18" charset="0"/>
                          <a:cs typeface="Arial" charset="0"/>
                        </a:rPr>
                        <a:t>Mali Hizmetler Uzman Yard</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Memur</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L</a:t>
                      </a:r>
                      <a:r>
                        <a:rPr kumimoji="0" lang="tr-TR" sz="1600" b="1" i="0" u="none" strike="noStrike" cap="none" normalizeH="0" baseline="0" smtClean="0">
                          <a:ln>
                            <a:noFill/>
                          </a:ln>
                          <a:solidFill>
                            <a:srgbClr val="000000"/>
                          </a:solidFill>
                          <a:effectLst/>
                          <a:latin typeface="Times New Roman" pitchFamily="18" charset="0"/>
                          <a:cs typeface="Arial" charset="0"/>
                        </a:rPr>
                        <a:t>isans</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1</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277946">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Sürekli işçi</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 Büro İşçilik</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 </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5</a:t>
                      </a:r>
                    </a:p>
                    <a:p>
                      <a:pPr marL="0" marR="0" lvl="0" indent="0" algn="ctr" defTabSz="914400" rtl="0" eaLnBrk="1" fontAlgn="ctr" latinLnBrk="0" hangingPunct="1">
                        <a:lnSpc>
                          <a:spcPct val="100000"/>
                        </a:lnSpc>
                        <a:spcBef>
                          <a:spcPct val="0"/>
                        </a:spcBef>
                        <a:spcAft>
                          <a:spcPct val="0"/>
                        </a:spcAft>
                        <a:buClrTx/>
                        <a:buSzTx/>
                        <a:buFontTx/>
                        <a:buNone/>
                        <a:tabLst/>
                      </a:pP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722316">
                <a:tc>
                  <a:txBody>
                    <a:bodyPr/>
                    <a:lstStyle/>
                    <a:p>
                      <a:pPr marL="0" marR="0" lvl="0" indent="0" algn="l" defTabSz="914400" rtl="0" eaLnBrk="1" fontAlgn="ctr" latinLnBrk="0" hangingPunct="1">
                        <a:lnSpc>
                          <a:spcPct val="100000"/>
                        </a:lnSpc>
                        <a:spcBef>
                          <a:spcPct val="0"/>
                        </a:spcBef>
                        <a:spcAft>
                          <a:spcPct val="0"/>
                        </a:spcAft>
                        <a:buClr>
                          <a:srgbClr val="0BD0D9"/>
                        </a:buClr>
                        <a:buSzPts val="1100"/>
                        <a:buFont typeface="Times New Roman" pitchFamily="18" charset="0"/>
                        <a:buChar char=""/>
                        <a:tabLst/>
                      </a:pPr>
                      <a:r>
                        <a:rPr kumimoji="0" lang="tr-TR" sz="1600" b="1" i="0" u="none" strike="noStrike" cap="none" normalizeH="0" baseline="0" dirty="0" smtClean="0">
                          <a:ln>
                            <a:noFill/>
                          </a:ln>
                          <a:solidFill>
                            <a:srgbClr val="000000"/>
                          </a:solidFill>
                          <a:effectLst/>
                          <a:latin typeface="Arial" charset="0"/>
                          <a:cs typeface="Arial" charset="0"/>
                        </a:rPr>
                        <a:t>İşçi</a:t>
                      </a:r>
                      <a:endParaRPr kumimoji="0" lang="tr-TR" sz="1600" b="1" i="0" u="none" strike="noStrike" cap="none" normalizeH="0" baseline="0" dirty="0" smtClean="0">
                        <a:ln>
                          <a:noFill/>
                        </a:ln>
                        <a:solidFill>
                          <a:srgbClr val="0BD0D9"/>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İşçi</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 Lise</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Arial" charset="0"/>
                          <a:cs typeface="Arial" charset="0"/>
                        </a:rPr>
                        <a:t>1 </a:t>
                      </a: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r h="1277946">
                <a:tc>
                  <a:txBody>
                    <a:bodyPr/>
                    <a:lstStyle/>
                    <a:p>
                      <a:pPr marL="0" marR="0" lvl="0" indent="0" algn="l" defTabSz="914400" rtl="0" eaLnBrk="1" fontAlgn="ctr" latinLnBrk="0" hangingPunct="1">
                        <a:lnSpc>
                          <a:spcPct val="100000"/>
                        </a:lnSpc>
                        <a:spcBef>
                          <a:spcPct val="0"/>
                        </a:spcBef>
                        <a:spcAft>
                          <a:spcPct val="0"/>
                        </a:spcAft>
                        <a:buClr>
                          <a:srgbClr val="0BD0D9"/>
                        </a:buClr>
                        <a:buSzPts val="1100"/>
                        <a:buFont typeface="Times New Roman" pitchFamily="18" charset="0"/>
                        <a:buChar char=""/>
                        <a:tabLst/>
                      </a:pPr>
                      <a:r>
                        <a:rPr kumimoji="0" lang="tr-TR" sz="1600" b="1" i="0" u="none" strike="noStrike" cap="none" normalizeH="0" baseline="0" dirty="0" smtClean="0">
                          <a:ln>
                            <a:noFill/>
                          </a:ln>
                          <a:solidFill>
                            <a:schemeClr val="tx1"/>
                          </a:solidFill>
                          <a:effectLst/>
                          <a:latin typeface="Times New Roman" pitchFamily="18" charset="0"/>
                          <a:cs typeface="Arial" charset="0"/>
                        </a:rPr>
                        <a:t>TOPLAM</a:t>
                      </a: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25717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tr-TR" sz="1600" b="1" i="0" u="none" strike="noStrike" cap="none" normalizeH="0" baseline="0" dirty="0" smtClean="0">
                        <a:ln>
                          <a:noFill/>
                        </a:ln>
                        <a:solidFill>
                          <a:srgbClr val="000000"/>
                        </a:solidFill>
                        <a:effectLst/>
                        <a:latin typeface="Times New Roman" pitchFamily="18" charset="0"/>
                        <a:cs typeface="Arial" charset="0"/>
                      </a:endParaRP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tr-TR" sz="1600" b="1" i="0" u="none" strike="noStrike" cap="none" normalizeH="0" baseline="0" dirty="0" smtClean="0">
                          <a:ln>
                            <a:noFill/>
                          </a:ln>
                          <a:solidFill>
                            <a:srgbClr val="000000"/>
                          </a:solidFill>
                          <a:effectLst/>
                          <a:latin typeface="Times New Roman" pitchFamily="18" charset="0"/>
                          <a:cs typeface="Arial" charset="0"/>
                        </a:rPr>
                        <a:t>9</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r>
            </a:tbl>
          </a:graphicData>
        </a:graphic>
      </p:graphicFrame>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404813"/>
            <a:ext cx="9036050" cy="836612"/>
          </a:xfrm>
        </p:spPr>
        <p:txBody>
          <a:bodyPr/>
          <a:lstStyle/>
          <a:p>
            <a:pPr algn="r" eaLnBrk="1" hangingPunct="1"/>
            <a:r>
              <a:rPr lang="tr-TR" sz="3400" smtClean="0"/>
              <a:t>BİLGİ VE TEKNOLOJİK KAYNAKLAR</a:t>
            </a:r>
          </a:p>
        </p:txBody>
      </p:sp>
      <p:sp>
        <p:nvSpPr>
          <p:cNvPr id="3" name="İçerik Yer Tutucusu 2"/>
          <p:cNvSpPr>
            <a:spLocks noGrp="1"/>
          </p:cNvSpPr>
          <p:nvPr>
            <p:ph idx="1"/>
          </p:nvPr>
        </p:nvSpPr>
        <p:spPr>
          <a:xfrm>
            <a:off x="252413" y="1916113"/>
            <a:ext cx="8712200" cy="4408487"/>
          </a:xfrm>
        </p:spPr>
        <p:txBody>
          <a:bodyPr>
            <a:normAutofit/>
          </a:bodyPr>
          <a:lstStyle/>
          <a:p>
            <a:pPr eaLnBrk="1" hangingPunct="1">
              <a:lnSpc>
                <a:spcPct val="90000"/>
              </a:lnSpc>
            </a:pPr>
            <a:r>
              <a:rPr lang="tr-TR" sz="2200" b="1" dirty="0" smtClean="0"/>
              <a:t>Demirbaş, Makine, Cihaz adı </a:t>
            </a:r>
            <a:r>
              <a:rPr lang="tr-TR" sz="2200" dirty="0" smtClean="0"/>
              <a:t>	        </a:t>
            </a:r>
            <a:r>
              <a:rPr lang="tr-TR" sz="2200" b="1" dirty="0" smtClean="0"/>
              <a:t>Sayısı </a:t>
            </a:r>
            <a:r>
              <a:rPr lang="tr-TR" sz="2200" dirty="0" smtClean="0"/>
              <a:t>	</a:t>
            </a:r>
          </a:p>
          <a:p>
            <a:pPr eaLnBrk="1" hangingPunct="1">
              <a:lnSpc>
                <a:spcPct val="90000"/>
              </a:lnSpc>
            </a:pPr>
            <a:r>
              <a:rPr lang="tr-TR" sz="2200" dirty="0" smtClean="0"/>
              <a:t>Bilgisayar Kasaları 				9	 </a:t>
            </a:r>
          </a:p>
          <a:p>
            <a:pPr eaLnBrk="1" hangingPunct="1">
              <a:lnSpc>
                <a:spcPct val="90000"/>
              </a:lnSpc>
            </a:pPr>
            <a:r>
              <a:rPr lang="tr-TR" sz="2200" dirty="0" smtClean="0"/>
              <a:t>Ekranlar 				</a:t>
            </a:r>
            <a:r>
              <a:rPr lang="tr-TR" sz="2200" smtClean="0"/>
              <a:t>	9 </a:t>
            </a:r>
            <a:r>
              <a:rPr lang="tr-TR" sz="2200" dirty="0" smtClean="0"/>
              <a:t>	</a:t>
            </a:r>
          </a:p>
          <a:p>
            <a:pPr eaLnBrk="1" hangingPunct="1">
              <a:lnSpc>
                <a:spcPct val="90000"/>
              </a:lnSpc>
            </a:pPr>
            <a:r>
              <a:rPr lang="tr-TR" sz="2200" dirty="0" smtClean="0"/>
              <a:t>Lazer yazıcılar 				5 </a:t>
            </a:r>
          </a:p>
          <a:p>
            <a:pPr eaLnBrk="1" hangingPunct="1">
              <a:lnSpc>
                <a:spcPct val="90000"/>
              </a:lnSpc>
            </a:pPr>
            <a:r>
              <a:rPr lang="tr-TR" sz="2200" dirty="0" smtClean="0"/>
              <a:t>Sabit telefonlar		 		3	</a:t>
            </a:r>
          </a:p>
          <a:p>
            <a:pPr eaLnBrk="1" hangingPunct="1">
              <a:lnSpc>
                <a:spcPct val="90000"/>
              </a:lnSpc>
            </a:pPr>
            <a:r>
              <a:rPr lang="tr-TR" sz="2200" dirty="0" smtClean="0"/>
              <a:t>Telsiz telefonlar 				4	</a:t>
            </a:r>
          </a:p>
          <a:p>
            <a:pPr eaLnBrk="1" hangingPunct="1">
              <a:lnSpc>
                <a:spcPct val="90000"/>
              </a:lnSpc>
              <a:buFont typeface="Wingdings 2" pitchFamily="18" charset="2"/>
              <a:buNone/>
            </a:pPr>
            <a:endParaRPr lang="tr-TR" sz="2200" dirty="0" smtClean="0"/>
          </a:p>
          <a:p>
            <a:pPr eaLnBrk="1" hangingPunct="1">
              <a:lnSpc>
                <a:spcPct val="90000"/>
              </a:lnSpc>
              <a:buFont typeface="Wingdings 2" pitchFamily="18" charset="2"/>
              <a:buNone/>
            </a:pPr>
            <a:r>
              <a:rPr lang="tr-TR" sz="2200" dirty="0" smtClean="0"/>
              <a:t>	</a:t>
            </a:r>
          </a:p>
          <a:p>
            <a:pPr algn="just" eaLnBrk="1" hangingPunct="1">
              <a:lnSpc>
                <a:spcPct val="90000"/>
              </a:lnSpc>
              <a:buFont typeface="Wingdings 2" pitchFamily="18" charset="2"/>
              <a:buNone/>
            </a:pPr>
            <a:r>
              <a:rPr lang="tr-TR" sz="2200" dirty="0" smtClean="0"/>
              <a:t>	Müdürlüğümüzün daha etkin ve verimli hizmet üretebilmesi için çalışan personellerimize bilgisayar ve internet bağlantısı sağlanmış ve bilgiye daha hızlı ulaşma imkânı tanınmıştır.</a:t>
            </a:r>
          </a:p>
          <a:p>
            <a:pPr eaLnBrk="1" hangingPunct="1">
              <a:lnSpc>
                <a:spcPct val="90000"/>
              </a:lnSpc>
            </a:pPr>
            <a:endParaRPr lang="tr-TR" sz="2200" dirty="0" smtClean="0"/>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4" name="3 İçerik Yer Tutucusu" descr="IMG_7640.JPG"/>
          <p:cNvPicPr>
            <a:picLocks noGrp="1" noChangeAspect="1"/>
          </p:cNvPicPr>
          <p:nvPr>
            <p:ph idx="1"/>
          </p:nvPr>
        </p:nvPicPr>
        <p:blipFill>
          <a:blip r:embed="rId2" cstate="print"/>
          <a:stretch>
            <a:fillRect/>
          </a:stretch>
        </p:blipFill>
        <p:spPr>
          <a:xfrm>
            <a:off x="0" y="0"/>
            <a:ext cx="9108310" cy="6858000"/>
          </a:xfrm>
        </p:spPr>
      </p:pic>
      <p:sp>
        <p:nvSpPr>
          <p:cNvPr id="5" name="1 Başlık"/>
          <p:cNvSpPr txBox="1">
            <a:spLocks/>
          </p:cNvSpPr>
          <p:nvPr/>
        </p:nvSpPr>
        <p:spPr>
          <a:xfrm>
            <a:off x="428596" y="285728"/>
            <a:ext cx="8229600" cy="1214422"/>
          </a:xfrm>
          <a:prstGeom prst="rect">
            <a:avLst/>
          </a:prstGeom>
        </p:spPr>
        <p:txBody>
          <a:bodyPr vert="horz" lIns="0" rIns="0" bIns="0"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3600" b="0" i="0" u="none" strike="noStrike" kern="1200" cap="none" spc="0" normalizeH="0" baseline="0" noProof="0" dirty="0" smtClean="0">
                <a:ln>
                  <a:noFill/>
                </a:ln>
                <a:solidFill>
                  <a:srgbClr val="FF0000"/>
                </a:solidFill>
                <a:effectLst/>
                <a:uLnTx/>
                <a:uFillTx/>
                <a:latin typeface="+mj-lt"/>
                <a:ea typeface="+mj-ea"/>
                <a:cs typeface="+mj-cs"/>
              </a:rPr>
              <a:t>MALİ HİZMETLER MÜDÜRLÜĞÜ    MUHASEBE BİRİMİ</a:t>
            </a:r>
            <a:endParaRPr kumimoji="0" lang="tr-TR" sz="3600" b="0" i="0" u="none" strike="noStrike" kern="1200" cap="none" spc="0" normalizeH="0" baseline="0" noProof="0" dirty="0">
              <a:ln>
                <a:noFill/>
              </a:ln>
              <a:solidFill>
                <a:srgbClr val="FF0000"/>
              </a:solidFill>
              <a:effectLst/>
              <a:uLnTx/>
              <a:uFillTx/>
              <a:latin typeface="+mj-lt"/>
              <a:ea typeface="+mj-ea"/>
              <a:cs typeface="+mj-cs"/>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ctr"/>
            <a:r>
              <a:rPr lang="tr-TR" sz="4400" dirty="0" smtClean="0"/>
              <a:t>SEÇİLMİŞ BELEDİYE</a:t>
            </a:r>
            <a:r>
              <a:rPr lang="tr-TR" dirty="0" smtClean="0"/>
              <a:t> BAŞKAN </a:t>
            </a:r>
            <a:r>
              <a:rPr lang="tr-TR" sz="4400" dirty="0" smtClean="0"/>
              <a:t>YARDIMCISI</a:t>
            </a:r>
            <a:endParaRPr lang="tr-TR" sz="4400" dirty="0"/>
          </a:p>
        </p:txBody>
      </p:sp>
      <p:pic>
        <p:nvPicPr>
          <p:cNvPr id="4" name="İçerik Yer Tutucusu 3"/>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755576" y="1935163"/>
            <a:ext cx="7848872" cy="4590181"/>
          </a:xfrm>
        </p:spPr>
      </p:pic>
      <p:pic>
        <p:nvPicPr>
          <p:cNvPr id="5" name="İçerik Yer Tutucusu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5576" y="1916832"/>
            <a:ext cx="7848872" cy="4590181"/>
          </a:xfrm>
          <a:prstGeom prst="rect">
            <a:avLst/>
          </a:prstGeom>
        </p:spPr>
      </p:pic>
    </p:spTree>
    <p:extLst>
      <p:ext uri="{BB962C8B-B14F-4D97-AF65-F5344CB8AC3E}">
        <p14:creationId xmlns="" xmlns:p14="http://schemas.microsoft.com/office/powerpoint/2010/main" val="3940296401"/>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882906"/>
          </a:xfrm>
        </p:spPr>
        <p:txBody>
          <a:bodyPr>
            <a:noAutofit/>
          </a:bodyPr>
          <a:lstStyle/>
          <a:p>
            <a:pPr algn="ctr"/>
            <a:r>
              <a:rPr lang="tr-TR" sz="3600" dirty="0" smtClean="0"/>
              <a:t>MALİ HİZMETLER MÜDÜRLÜĞÜ EMLAK SERVİSİ </a:t>
            </a:r>
            <a:endParaRPr lang="tr-TR" sz="3600" dirty="0"/>
          </a:p>
        </p:txBody>
      </p:sp>
      <p:pic>
        <p:nvPicPr>
          <p:cNvPr id="4" name="İçerik Yer Tutucusu 3"/>
          <p:cNvPicPr>
            <a:picLocks noGrp="1" noChangeAspect="1"/>
          </p:cNvPicPr>
          <p:nvPr>
            <p:ph idx="1"/>
          </p:nvPr>
        </p:nvPicPr>
        <p:blipFill>
          <a:blip r:embed="rId2" cstate="print"/>
          <a:stretch>
            <a:fillRect/>
          </a:stretch>
        </p:blipFill>
        <p:spPr>
          <a:xfrm>
            <a:off x="0" y="1009549"/>
            <a:ext cx="9144000" cy="5134095"/>
          </a:xfrm>
        </p:spPr>
      </p:pic>
    </p:spTree>
    <p:extLst>
      <p:ext uri="{BB962C8B-B14F-4D97-AF65-F5344CB8AC3E}">
        <p14:creationId xmlns:p14="http://schemas.microsoft.com/office/powerpoint/2010/main" xmlns="" val="3677874324"/>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Başlık 1"/>
          <p:cNvSpPr>
            <a:spLocks noGrp="1"/>
          </p:cNvSpPr>
          <p:nvPr>
            <p:ph type="title"/>
          </p:nvPr>
        </p:nvSpPr>
        <p:spPr>
          <a:xfrm>
            <a:off x="395288" y="-242888"/>
            <a:ext cx="8229600" cy="1143001"/>
          </a:xfrm>
        </p:spPr>
        <p:txBody>
          <a:bodyPr/>
          <a:lstStyle/>
          <a:p>
            <a:pPr algn="ctr" eaLnBrk="1" hangingPunct="1"/>
            <a:r>
              <a:rPr lang="tr-TR" smtClean="0"/>
              <a:t>Sunulan Hizmetler</a:t>
            </a:r>
          </a:p>
        </p:txBody>
      </p:sp>
      <p:sp>
        <p:nvSpPr>
          <p:cNvPr id="3" name="İçerik Yer Tutucusu 2"/>
          <p:cNvSpPr>
            <a:spLocks noGrp="1"/>
          </p:cNvSpPr>
          <p:nvPr>
            <p:ph idx="1"/>
          </p:nvPr>
        </p:nvSpPr>
        <p:spPr>
          <a:xfrm>
            <a:off x="0" y="1196975"/>
            <a:ext cx="8686800" cy="5127625"/>
          </a:xfrm>
        </p:spPr>
        <p:txBody>
          <a:bodyPr>
            <a:normAutofit/>
          </a:bodyPr>
          <a:lstStyle/>
          <a:p>
            <a:pPr marL="274320" indent="-274320" eaLnBrk="1" fontAlgn="auto" hangingPunct="1">
              <a:spcAft>
                <a:spcPts val="0"/>
              </a:spcAft>
              <a:buClr>
                <a:schemeClr val="accent3"/>
              </a:buClr>
              <a:buFont typeface="Wingdings 2"/>
              <a:buChar char=""/>
              <a:defRPr/>
            </a:pPr>
            <a:r>
              <a:rPr lang="tr-TR" dirty="0" smtClean="0"/>
              <a:t>1-Belediye </a:t>
            </a:r>
            <a:r>
              <a:rPr lang="tr-TR" dirty="0"/>
              <a:t>gelirleriyle ilgili hizmetler</a:t>
            </a:r>
            <a:r>
              <a:rPr lang="tr-TR" dirty="0" smtClean="0"/>
              <a:t>:</a:t>
            </a:r>
          </a:p>
          <a:p>
            <a:pPr marL="0" indent="0" eaLnBrk="1" fontAlgn="auto" hangingPunct="1">
              <a:spcAft>
                <a:spcPts val="0"/>
              </a:spcAft>
              <a:buClr>
                <a:schemeClr val="accent3"/>
              </a:buClr>
              <a:buFont typeface="Wingdings 2"/>
              <a:buNone/>
              <a:defRPr/>
            </a:pPr>
            <a:r>
              <a:rPr lang="tr-TR" dirty="0" smtClean="0"/>
              <a:t>* </a:t>
            </a:r>
            <a:r>
              <a:rPr lang="tr-TR" dirty="0"/>
              <a:t>Gelirlerin Tahakkuk ve Tahsil </a:t>
            </a:r>
            <a:r>
              <a:rPr lang="tr-TR" dirty="0" smtClean="0"/>
              <a:t>İşlemleri </a:t>
            </a:r>
          </a:p>
          <a:p>
            <a:pPr marL="0" indent="0" eaLnBrk="1" fontAlgn="auto" hangingPunct="1">
              <a:spcAft>
                <a:spcPts val="0"/>
              </a:spcAft>
              <a:buClr>
                <a:schemeClr val="accent3"/>
              </a:buClr>
              <a:buFont typeface="Wingdings 2"/>
              <a:buNone/>
              <a:defRPr/>
            </a:pPr>
            <a:r>
              <a:rPr lang="tr-TR" dirty="0" smtClean="0"/>
              <a:t>*Takip </a:t>
            </a:r>
            <a:r>
              <a:rPr lang="tr-TR" dirty="0"/>
              <a:t>ve Haciz </a:t>
            </a:r>
            <a:r>
              <a:rPr lang="tr-TR" dirty="0" smtClean="0"/>
              <a:t>İşlemleri </a:t>
            </a:r>
          </a:p>
          <a:p>
            <a:pPr marL="0" indent="0" eaLnBrk="1" fontAlgn="auto" hangingPunct="1">
              <a:spcAft>
                <a:spcPts val="0"/>
              </a:spcAft>
              <a:buClr>
                <a:schemeClr val="accent3"/>
              </a:buClr>
              <a:buFont typeface="Wingdings 2"/>
              <a:buNone/>
              <a:defRPr/>
            </a:pPr>
            <a:r>
              <a:rPr lang="tr-TR" dirty="0" smtClean="0"/>
              <a:t>* </a:t>
            </a:r>
            <a:r>
              <a:rPr lang="tr-TR" dirty="0"/>
              <a:t>Beyanname </a:t>
            </a:r>
            <a:r>
              <a:rPr lang="tr-TR" dirty="0" smtClean="0"/>
              <a:t>İşlemleri </a:t>
            </a:r>
          </a:p>
          <a:p>
            <a:pPr marL="0" indent="0" eaLnBrk="1" fontAlgn="auto" hangingPunct="1">
              <a:spcAft>
                <a:spcPts val="0"/>
              </a:spcAft>
              <a:buClr>
                <a:schemeClr val="accent3"/>
              </a:buClr>
              <a:buFont typeface="Wingdings 2"/>
              <a:buNone/>
              <a:defRPr/>
            </a:pPr>
            <a:r>
              <a:rPr lang="tr-TR" dirty="0" smtClean="0"/>
              <a:t>* Yeşil </a:t>
            </a:r>
            <a:r>
              <a:rPr lang="tr-TR" dirty="0"/>
              <a:t>Kart </a:t>
            </a:r>
            <a:r>
              <a:rPr lang="tr-TR" dirty="0" smtClean="0"/>
              <a:t>İşlemleri </a:t>
            </a:r>
          </a:p>
          <a:p>
            <a:pPr marL="0" indent="0" eaLnBrk="1" fontAlgn="auto" hangingPunct="1">
              <a:spcAft>
                <a:spcPts val="0"/>
              </a:spcAft>
              <a:buClr>
                <a:schemeClr val="accent3"/>
              </a:buClr>
              <a:buFont typeface="Wingdings 2"/>
              <a:buNone/>
              <a:defRPr/>
            </a:pPr>
            <a:r>
              <a:rPr lang="tr-TR" dirty="0" smtClean="0"/>
              <a:t>* </a:t>
            </a:r>
            <a:r>
              <a:rPr lang="tr-TR" dirty="0"/>
              <a:t>Emlak kaydı çıkarma İ</a:t>
            </a:r>
            <a:r>
              <a:rPr lang="tr-TR" dirty="0" smtClean="0"/>
              <a:t>şlemleri </a:t>
            </a:r>
          </a:p>
          <a:p>
            <a:pPr marL="0" indent="0" eaLnBrk="1" fontAlgn="auto" hangingPunct="1">
              <a:spcAft>
                <a:spcPts val="0"/>
              </a:spcAft>
              <a:buClr>
                <a:schemeClr val="accent3"/>
              </a:buClr>
              <a:buFont typeface="Wingdings 2"/>
              <a:buNone/>
              <a:defRPr/>
            </a:pPr>
            <a:r>
              <a:rPr lang="tr-TR" dirty="0" smtClean="0"/>
              <a:t>*Borcu </a:t>
            </a:r>
            <a:r>
              <a:rPr lang="tr-TR" dirty="0"/>
              <a:t>yoktur yazıları </a:t>
            </a:r>
            <a:endParaRPr lang="tr-TR" dirty="0" smtClean="0"/>
          </a:p>
          <a:p>
            <a:pPr marL="0" indent="0" eaLnBrk="1" fontAlgn="auto" hangingPunct="1">
              <a:spcAft>
                <a:spcPts val="0"/>
              </a:spcAft>
              <a:buClr>
                <a:schemeClr val="accent3"/>
              </a:buClr>
              <a:buFont typeface="Wingdings 2"/>
              <a:buNone/>
              <a:defRPr/>
            </a:pPr>
            <a:r>
              <a:rPr lang="tr-TR" dirty="0" smtClean="0"/>
              <a:t>*Diğer </a:t>
            </a:r>
            <a:r>
              <a:rPr lang="tr-TR" dirty="0"/>
              <a:t>Gelir </a:t>
            </a:r>
            <a:r>
              <a:rPr lang="tr-TR" dirty="0" smtClean="0"/>
              <a:t>İşlemleri </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9144000" cy="6858000"/>
          </a:xfrm>
        </p:spPr>
        <p:txBody>
          <a:bodyPr>
            <a:normAutofit fontScale="92500"/>
          </a:bodyPr>
          <a:lstStyle/>
          <a:p>
            <a:pPr marL="0" indent="0" eaLnBrk="1" fontAlgn="auto" hangingPunct="1">
              <a:spcAft>
                <a:spcPts val="0"/>
              </a:spcAft>
              <a:buClr>
                <a:schemeClr val="accent3"/>
              </a:buClr>
              <a:buFont typeface="Wingdings 2"/>
              <a:buNone/>
              <a:defRPr/>
            </a:pPr>
            <a:r>
              <a:rPr lang="tr-TR" dirty="0" smtClean="0"/>
              <a:t>	Mali </a:t>
            </a:r>
            <a:r>
              <a:rPr lang="tr-TR" dirty="0"/>
              <a:t>Yapının Güçlendirilmesi </a:t>
            </a:r>
            <a:endParaRPr lang="tr-TR" dirty="0" smtClean="0"/>
          </a:p>
          <a:p>
            <a:pPr marL="274320" indent="-274320" algn="just" eaLnBrk="1" fontAlgn="auto" hangingPunct="1">
              <a:spcAft>
                <a:spcPts val="0"/>
              </a:spcAft>
              <a:buClr>
                <a:schemeClr val="accent3"/>
              </a:buClr>
              <a:buFontTx/>
              <a:buChar char="-"/>
              <a:defRPr/>
            </a:pPr>
            <a:r>
              <a:rPr lang="tr-TR" u="sng" dirty="0" smtClean="0"/>
              <a:t>Tahakkuk </a:t>
            </a:r>
            <a:r>
              <a:rPr lang="tr-TR" u="sng" dirty="0"/>
              <a:t>kayıplarının azaltılması</a:t>
            </a:r>
            <a:r>
              <a:rPr lang="tr-TR" dirty="0"/>
              <a:t>: Etkin bir mali yönetim için mali yapılanmanın güçlendirilmesi yadsınamaz bir gerçektir. Belediyenin mali yapısının güçlendirilmesi ise ancak tahakkuk kayıplarının önlenebilmesi ve harcamalarda tasarrufun sağlanması ile mümkün olabilir. Tahakkuk kayıplarının azaltılmasında Birimimize </a:t>
            </a:r>
            <a:r>
              <a:rPr lang="tr-TR" dirty="0" smtClean="0"/>
              <a:t>düşen </a:t>
            </a:r>
            <a:r>
              <a:rPr lang="tr-TR" dirty="0"/>
              <a:t>görev ise ancak beyana dayalı tahakkuk kayıplarının azaltılmasıdır. Beyana dayalı vergilerin takibi ve mükellef beyanlarının kontrolü oldukça zor ve kapsamlı bir </a:t>
            </a:r>
            <a:r>
              <a:rPr lang="tr-TR" dirty="0" smtClean="0"/>
              <a:t>çalışma </a:t>
            </a:r>
            <a:r>
              <a:rPr lang="tr-TR" dirty="0"/>
              <a:t>gerektirmekte olup, birimimizin bu yönde </a:t>
            </a:r>
            <a:r>
              <a:rPr lang="tr-TR" dirty="0" smtClean="0"/>
              <a:t>çalışmaları </a:t>
            </a:r>
            <a:r>
              <a:rPr lang="tr-TR" dirty="0"/>
              <a:t>devam etmekte ve kayıpların önlenmesi için azami gayret gösterilmektedir. </a:t>
            </a:r>
            <a:endParaRPr lang="tr-TR" dirty="0" smtClean="0"/>
          </a:p>
          <a:p>
            <a:pPr marL="274320" indent="-274320" algn="just" eaLnBrk="1" fontAlgn="auto" hangingPunct="1">
              <a:spcAft>
                <a:spcPts val="0"/>
              </a:spcAft>
              <a:buClr>
                <a:schemeClr val="accent3"/>
              </a:buClr>
              <a:buFontTx/>
              <a:buChar char="-"/>
              <a:defRPr/>
            </a:pPr>
            <a:r>
              <a:rPr lang="tr-TR" u="sng" dirty="0" smtClean="0"/>
              <a:t>Tahsilat </a:t>
            </a:r>
            <a:r>
              <a:rPr lang="tr-TR" u="sng" dirty="0"/>
              <a:t>oranlarının artırılması</a:t>
            </a:r>
            <a:r>
              <a:rPr lang="tr-TR" dirty="0"/>
              <a:t>: Mali yapının güçlendirilmesi için diğer bir kriterde tahsilat oranlarının bir önceki yıla göre artırılmasıdır. Vadesi </a:t>
            </a:r>
            <a:r>
              <a:rPr lang="tr-TR" dirty="0" smtClean="0"/>
              <a:t>geçmiş </a:t>
            </a:r>
            <a:r>
              <a:rPr lang="tr-TR" dirty="0"/>
              <a:t>belediye alacakları için 6183 sayılı yasa kapsamında takip </a:t>
            </a:r>
            <a:r>
              <a:rPr lang="tr-TR" dirty="0" smtClean="0"/>
              <a:t>işlemleri </a:t>
            </a:r>
            <a:r>
              <a:rPr lang="tr-TR" dirty="0"/>
              <a:t>yapılması </a:t>
            </a:r>
            <a:r>
              <a:rPr lang="tr-TR" dirty="0" smtClean="0"/>
              <a:t>çalışmalarımız </a:t>
            </a:r>
            <a:r>
              <a:rPr lang="tr-TR" dirty="0"/>
              <a:t>devam etmekte olup, </a:t>
            </a:r>
            <a:r>
              <a:rPr lang="tr-TR" dirty="0" smtClean="0"/>
              <a:t>2018 yılına </a:t>
            </a:r>
            <a:r>
              <a:rPr lang="tr-TR" dirty="0"/>
              <a:t>göre devreden vadesi </a:t>
            </a:r>
            <a:r>
              <a:rPr lang="tr-TR" dirty="0" smtClean="0"/>
              <a:t>geçmiş </a:t>
            </a:r>
            <a:r>
              <a:rPr lang="tr-TR" dirty="0"/>
              <a:t>alacak toplamında azalma görülmektedir.</a:t>
            </a: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çerik Yer Tutucusu" descr="IMG_7582.JPG"/>
          <p:cNvPicPr>
            <a:picLocks noGrp="1" noChangeAspect="1"/>
          </p:cNvPicPr>
          <p:nvPr>
            <p:ph idx="1"/>
          </p:nvPr>
        </p:nvPicPr>
        <p:blipFill>
          <a:blip r:embed="rId2" cstate="print"/>
          <a:stretch>
            <a:fillRect/>
          </a:stretch>
        </p:blipFill>
        <p:spPr>
          <a:xfrm>
            <a:off x="0" y="0"/>
            <a:ext cx="9215467" cy="6858000"/>
          </a:xfrm>
        </p:spPr>
      </p:pic>
      <p:sp>
        <p:nvSpPr>
          <p:cNvPr id="2" name="Başlık 1"/>
          <p:cNvSpPr>
            <a:spLocks noGrp="1"/>
          </p:cNvSpPr>
          <p:nvPr>
            <p:ph type="title"/>
          </p:nvPr>
        </p:nvSpPr>
        <p:spPr>
          <a:xfrm>
            <a:off x="457200" y="332656"/>
            <a:ext cx="8229600" cy="1008112"/>
          </a:xfrm>
        </p:spPr>
        <p:txBody>
          <a:bodyPr>
            <a:normAutofit/>
          </a:bodyPr>
          <a:lstStyle/>
          <a:p>
            <a:r>
              <a:rPr lang="tr-TR" dirty="0" smtClean="0">
                <a:solidFill>
                  <a:srgbClr val="FF0000"/>
                </a:solidFill>
                <a:latin typeface="Algerian" panose="04020705040A02060702" pitchFamily="82" charset="0"/>
              </a:rPr>
              <a:t>EMLAK VE TAHAKKUK SERVİSİ</a:t>
            </a:r>
            <a:endParaRPr lang="tr-TR" dirty="0">
              <a:solidFill>
                <a:srgbClr val="FF0000"/>
              </a:solidFill>
              <a:latin typeface="Algerian" panose="04020705040A02060702" pitchFamily="82" charset="0"/>
            </a:endParaRPr>
          </a:p>
        </p:txBody>
      </p:sp>
    </p:spTree>
    <p:extLst>
      <p:ext uri="{BB962C8B-B14F-4D97-AF65-F5344CB8AC3E}">
        <p14:creationId xmlns:p14="http://schemas.microsoft.com/office/powerpoint/2010/main" xmlns="" val="219310729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0"/>
            <a:ext cx="8964613" cy="6669088"/>
          </a:xfrm>
        </p:spPr>
        <p:txBody>
          <a:bodyPr>
            <a:normAutofit fontScale="92500" lnSpcReduction="10000"/>
          </a:bodyPr>
          <a:lstStyle/>
          <a:p>
            <a:pPr marL="0" indent="0" eaLnBrk="1" fontAlgn="auto" hangingPunct="1">
              <a:spcAft>
                <a:spcPts val="0"/>
              </a:spcAft>
              <a:buClr>
                <a:schemeClr val="accent3"/>
              </a:buClr>
              <a:buFont typeface="Wingdings 2"/>
              <a:buNone/>
              <a:defRPr/>
            </a:pPr>
            <a:r>
              <a:rPr lang="tr-TR" b="1" dirty="0" smtClean="0"/>
              <a:t>	İÇ </a:t>
            </a:r>
            <a:r>
              <a:rPr lang="tr-TR" b="1" dirty="0"/>
              <a:t>KONTROL GÜVENCE BEYANI </a:t>
            </a:r>
            <a:endParaRPr lang="tr-TR" b="1" dirty="0" smtClean="0"/>
          </a:p>
          <a:p>
            <a:pPr marL="0" indent="0" eaLnBrk="1" fontAlgn="auto" hangingPunct="1">
              <a:spcAft>
                <a:spcPts val="0"/>
              </a:spcAft>
              <a:buClr>
                <a:schemeClr val="accent3"/>
              </a:buClr>
              <a:buFont typeface="Wingdings 2"/>
              <a:buNone/>
              <a:defRPr/>
            </a:pPr>
            <a:endParaRPr lang="tr-TR" b="1" dirty="0" smtClean="0"/>
          </a:p>
          <a:p>
            <a:pPr marL="0" indent="0" algn="just" eaLnBrk="1" fontAlgn="auto" hangingPunct="1">
              <a:spcAft>
                <a:spcPts val="0"/>
              </a:spcAft>
              <a:buClr>
                <a:schemeClr val="accent3"/>
              </a:buClr>
              <a:buFont typeface="Wingdings 2"/>
              <a:buNone/>
              <a:defRPr/>
            </a:pPr>
            <a:r>
              <a:rPr lang="tr-TR" dirty="0" smtClean="0"/>
              <a:t>	Muhasebe </a:t>
            </a:r>
            <a:r>
              <a:rPr lang="tr-TR" dirty="0"/>
              <a:t>yetkilisi olarak yetkim dâhilinde; Bu raporda yer alan bilgilerin güvenilir, tam ve doğru olduğunu beyan ederim. Bu raporda açıklanan faaliyetler için, idare bütçesinden harcama birimimize tahsis </a:t>
            </a:r>
            <a:r>
              <a:rPr lang="tr-TR" dirty="0" smtClean="0"/>
              <a:t>edilmiş </a:t>
            </a:r>
            <a:r>
              <a:rPr lang="tr-TR" dirty="0"/>
              <a:t>kaynakların etkili, ekonomik ve verimli bir ş</a:t>
            </a:r>
            <a:r>
              <a:rPr lang="tr-TR" dirty="0" smtClean="0"/>
              <a:t>ekilde </a:t>
            </a:r>
            <a:r>
              <a:rPr lang="tr-TR" dirty="0"/>
              <a:t>kullanıldığını, görev ve yetki alanım çerçevesinde iç kontrol sisteminin idari ve mali kararlar ile bunlara </a:t>
            </a:r>
            <a:r>
              <a:rPr lang="tr-TR" dirty="0" smtClean="0"/>
              <a:t>ilişkin işlemlerin </a:t>
            </a:r>
            <a:r>
              <a:rPr lang="tr-TR" dirty="0"/>
              <a:t>yasallık ve düzenliliği hususunda yeterli güvenceyi sağladığını ve harcama birimimizde süreç kontrolünün etkin olarak </a:t>
            </a:r>
            <a:r>
              <a:rPr lang="tr-TR" dirty="0" smtClean="0"/>
              <a:t>uygulanmaya çalışabildiğini </a:t>
            </a:r>
            <a:r>
              <a:rPr lang="tr-TR" dirty="0"/>
              <a:t>bildiririm. Bu güvence, </a:t>
            </a:r>
            <a:r>
              <a:rPr lang="tr-TR" dirty="0" smtClean="0"/>
              <a:t>Muhasebe </a:t>
            </a:r>
            <a:r>
              <a:rPr lang="tr-TR" dirty="0"/>
              <a:t>yetkilisi olarak sahip olduğum bilgi ve değerlendirmeler, iç kontroller, iç denetçi raporları ile </a:t>
            </a:r>
            <a:r>
              <a:rPr lang="tr-TR" dirty="0" smtClean="0"/>
              <a:t>Sayıştay </a:t>
            </a:r>
            <a:r>
              <a:rPr lang="tr-TR" dirty="0"/>
              <a:t>raporları gibi bilgim dâhilindeki hususlara dayanmaktadır. Burada raporlanmayan, idarenin menfaatlerine zarar veren herhangi bir husus hakkında bilgim olmadığını beyan ederim. </a:t>
            </a:r>
          </a:p>
          <a:p>
            <a:pPr marL="0" indent="0" eaLnBrk="1" fontAlgn="auto" hangingPunct="1">
              <a:spcAft>
                <a:spcPts val="0"/>
              </a:spcAft>
              <a:buClr>
                <a:schemeClr val="accent3"/>
              </a:buClr>
              <a:buFont typeface="Wingdings 2"/>
              <a:buNone/>
              <a:defRPr/>
            </a:pPr>
            <a:r>
              <a:rPr lang="tr-TR" dirty="0" smtClean="0"/>
              <a:t>						       </a:t>
            </a:r>
            <a:r>
              <a:rPr lang="tr-TR" dirty="0" err="1" smtClean="0"/>
              <a:t>M.Sabri</a:t>
            </a:r>
            <a:r>
              <a:rPr lang="tr-TR" dirty="0" smtClean="0"/>
              <a:t> SANAL </a:t>
            </a:r>
          </a:p>
          <a:p>
            <a:pPr marL="0" indent="0" eaLnBrk="1" fontAlgn="auto" hangingPunct="1">
              <a:spcAft>
                <a:spcPts val="0"/>
              </a:spcAft>
              <a:buClr>
                <a:schemeClr val="accent3"/>
              </a:buClr>
              <a:buFont typeface="Wingdings 2"/>
              <a:buNone/>
              <a:defRPr/>
            </a:pPr>
            <a:r>
              <a:rPr lang="tr-TR" dirty="0" smtClean="0"/>
              <a:t>						  Mali Hizmetler Müdürü</a:t>
            </a:r>
            <a:endParaRPr lang="tr-TR" dirty="0"/>
          </a:p>
        </p:txBody>
      </p:sp>
    </p:spTree>
  </p:cSld>
  <p:clrMapOvr>
    <a:masterClrMapping/>
  </p:clrMapOvr>
  <p:transition spd="slow"/>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285728"/>
            <a:ext cx="9144000" cy="1143000"/>
          </a:xfrm>
        </p:spPr>
        <p:txBody>
          <a:bodyPr>
            <a:noAutofit/>
          </a:bodyPr>
          <a:lstStyle/>
          <a:p>
            <a:pPr algn="ctr"/>
            <a:r>
              <a:rPr lang="tr-TR" sz="4000" dirty="0" smtClean="0"/>
              <a:t>İMAR VE ŞEHİRCİLİK MÜDÜRÜ</a:t>
            </a:r>
            <a:br>
              <a:rPr lang="tr-TR" sz="4000" dirty="0" smtClean="0"/>
            </a:br>
            <a:r>
              <a:rPr lang="tr-TR" sz="4000" dirty="0" smtClean="0"/>
              <a:t>OSMAN POLAT</a:t>
            </a:r>
            <a:endParaRPr lang="tr-TR" sz="4000" dirty="0"/>
          </a:p>
        </p:txBody>
      </p:sp>
      <p:pic>
        <p:nvPicPr>
          <p:cNvPr id="5122" name="Picture 2" descr="\\10.66.52.3\f\f\YAZI İŞLERİ\IMG_6532.JPG"/>
          <p:cNvPicPr>
            <a:picLocks noGrp="1" noChangeAspect="1" noChangeArrowheads="1"/>
          </p:cNvPicPr>
          <p:nvPr>
            <p:ph idx="1"/>
          </p:nvPr>
        </p:nvPicPr>
        <p:blipFill>
          <a:blip r:embed="rId2" cstate="print"/>
          <a:srcRect/>
          <a:stretch>
            <a:fillRect/>
          </a:stretch>
        </p:blipFill>
        <p:spPr bwMode="auto">
          <a:xfrm>
            <a:off x="428596" y="1785926"/>
            <a:ext cx="8001056" cy="4500593"/>
          </a:xfrm>
          <a:prstGeom prst="rect">
            <a:avLst/>
          </a:prstGeom>
          <a:noFill/>
        </p:spPr>
      </p:pic>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457200" y="260648"/>
            <a:ext cx="8229600" cy="1586440"/>
          </a:xfrm>
        </p:spPr>
        <p:txBody>
          <a:bodyPr>
            <a:normAutofit/>
          </a:bodyPr>
          <a:lstStyle/>
          <a:p>
            <a:pPr algn="ctr"/>
            <a:r>
              <a:rPr lang="tr-TR" b="1" dirty="0" smtClean="0">
                <a:latin typeface="Algerian" panose="04020705040A02060702" pitchFamily="82" charset="0"/>
              </a:rPr>
              <a:t>Fen </a:t>
            </a:r>
            <a:r>
              <a:rPr lang="tr-TR" b="1" dirty="0" err="1" smtClean="0">
                <a:latin typeface="Algerian" panose="04020705040A02060702" pitchFamily="82" charset="0"/>
              </a:rPr>
              <a:t>İŞlerİ</a:t>
            </a:r>
            <a:r>
              <a:rPr lang="tr-TR" b="1" dirty="0" smtClean="0">
                <a:latin typeface="Algerian" panose="04020705040A02060702" pitchFamily="82" charset="0"/>
              </a:rPr>
              <a:t> </a:t>
            </a:r>
            <a:r>
              <a:rPr lang="tr-TR" b="1" smtClean="0">
                <a:latin typeface="Algerian" panose="04020705040A02060702" pitchFamily="82" charset="0"/>
              </a:rPr>
              <a:t>müdürlüĞü</a:t>
            </a:r>
            <a:endParaRPr lang="tr-TR" b="1" dirty="0">
              <a:latin typeface="Algerian" panose="04020705040A02060702" pitchFamily="82" charset="0"/>
            </a:endParaRPr>
          </a:p>
        </p:txBody>
      </p:sp>
      <p:pic>
        <p:nvPicPr>
          <p:cNvPr id="4" name="İçerik Yer Tutucusu 3" descr="sarıkaya bel 6logo"/>
          <p:cNvPicPr>
            <a:picLocks noGrp="1" noChangeAspect="1"/>
          </p:cNvPicPr>
          <p:nvPr isPhoto="1">
            <p:ph idx="1"/>
          </p:nvPr>
        </p:nvPicPr>
        <p:blipFill>
          <a:blip r:embed="rId2" cstate="print">
            <a:lum/>
            <a:extLst>
              <a:ext uri="{28A0092B-C50C-407E-A947-70E740481C1C}">
                <a14:useLocalDpi xmlns:a14="http://schemas.microsoft.com/office/drawing/2010/main" xmlns="" val="0"/>
              </a:ext>
            </a:extLst>
          </a:blip>
          <a:stretch>
            <a:fillRect/>
          </a:stretch>
        </p:blipFill>
        <p:spPr>
          <a:xfrm>
            <a:off x="2309018" y="1600200"/>
            <a:ext cx="4525963" cy="4525963"/>
          </a:xfrm>
          <a:prstGeom prst="rect">
            <a:avLst/>
          </a:prstGeom>
          <a:noFill/>
          <a:ln>
            <a:noFill/>
          </a:ln>
        </p:spPr>
      </p:pic>
    </p:spTree>
    <p:extLst>
      <p:ext uri="{BB962C8B-B14F-4D97-AF65-F5344CB8AC3E}">
        <p14:creationId xmlns:p14="http://schemas.microsoft.com/office/powerpoint/2010/main" xmlns="" val="72001763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algn="ctr"/>
            <a:r>
              <a:rPr lang="tr-TR" dirty="0" smtClean="0">
                <a:latin typeface="Algerian" panose="04020705040A02060702" pitchFamily="82" charset="0"/>
              </a:rPr>
              <a:t>ERSİN KARABULUT</a:t>
            </a:r>
            <a:br>
              <a:rPr lang="tr-TR" dirty="0" smtClean="0">
                <a:latin typeface="Algerian" panose="04020705040A02060702" pitchFamily="82" charset="0"/>
              </a:rPr>
            </a:br>
            <a:r>
              <a:rPr lang="tr-TR" dirty="0" smtClean="0">
                <a:latin typeface="Algerian" panose="04020705040A02060702" pitchFamily="82" charset="0"/>
              </a:rPr>
              <a:t>FEN İŞLERİ MÜDÜRÜ</a:t>
            </a:r>
            <a:endParaRPr lang="tr-TR" dirty="0">
              <a:latin typeface="Algerian" panose="04020705040A02060702" pitchFamily="82" charset="0"/>
            </a:endParaRPr>
          </a:p>
        </p:txBody>
      </p:sp>
      <p:pic>
        <p:nvPicPr>
          <p:cNvPr id="20482" name="Picture 2" descr="C:\Users\MUSTAFA\Desktop\ersin karabulut.jpg"/>
          <p:cNvPicPr>
            <a:picLocks noChangeAspect="1" noChangeArrowheads="1"/>
          </p:cNvPicPr>
          <p:nvPr/>
        </p:nvPicPr>
        <p:blipFill>
          <a:blip r:embed="rId2" cstate="print"/>
          <a:srcRect/>
          <a:stretch>
            <a:fillRect/>
          </a:stretch>
        </p:blipFill>
        <p:spPr bwMode="auto">
          <a:xfrm>
            <a:off x="0" y="1986024"/>
            <a:ext cx="9144000" cy="4871976"/>
          </a:xfrm>
          <a:prstGeom prst="rect">
            <a:avLst/>
          </a:prstGeom>
          <a:noFill/>
        </p:spPr>
      </p:pic>
    </p:spTree>
    <p:extLst>
      <p:ext uri="{BB962C8B-B14F-4D97-AF65-F5344CB8AC3E}">
        <p14:creationId xmlns:p14="http://schemas.microsoft.com/office/powerpoint/2010/main" xmlns="" val="1117185484"/>
      </p:ext>
    </p:extLst>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sz="3600" b="1" dirty="0" smtClean="0">
                <a:solidFill>
                  <a:schemeClr val="tx1"/>
                </a:solidFill>
                <a:latin typeface="Times New Roman" pitchFamily="18" charset="0"/>
                <a:cs typeface="Times New Roman" pitchFamily="18" charset="0"/>
              </a:rPr>
              <a:t/>
            </a:r>
            <a:br>
              <a:rPr lang="tr-TR" sz="3600" b="1" dirty="0" smtClean="0">
                <a:solidFill>
                  <a:schemeClr val="tx1"/>
                </a:solidFill>
                <a:latin typeface="Times New Roman" pitchFamily="18" charset="0"/>
                <a:cs typeface="Times New Roman" pitchFamily="18" charset="0"/>
              </a:rPr>
            </a:br>
            <a:endParaRPr lang="tr-TR" dirty="0"/>
          </a:p>
        </p:txBody>
      </p:sp>
      <p:sp>
        <p:nvSpPr>
          <p:cNvPr id="3" name="2 İçerik Yer Tutucusu"/>
          <p:cNvSpPr>
            <a:spLocks noGrp="1"/>
          </p:cNvSpPr>
          <p:nvPr>
            <p:ph sz="quarter" idx="1"/>
          </p:nvPr>
        </p:nvSpPr>
        <p:spPr>
          <a:xfrm>
            <a:off x="457200" y="571480"/>
            <a:ext cx="8229600" cy="5753120"/>
          </a:xfrm>
        </p:spPr>
        <p:txBody>
          <a:bodyPr>
            <a:normAutofit fontScale="25000" lnSpcReduction="20000"/>
          </a:bodyPr>
          <a:lstStyle/>
          <a:p>
            <a:r>
              <a:rPr lang="tr-TR" sz="6400" b="1" dirty="0" smtClean="0"/>
              <a:t>FEN İŞLERİ MÜDÜRLÜĞÜ 2018 YILI FALİYET RAPORU</a:t>
            </a:r>
            <a:endParaRPr lang="tr-TR" sz="6400" dirty="0" smtClean="0"/>
          </a:p>
          <a:p>
            <a:r>
              <a:rPr lang="tr-TR" sz="6400" dirty="0" smtClean="0"/>
              <a:t>        Sarıkaya Belediyesi Fen işleri müdürlüğünün 2018 yılı içerisinde yapmış olduğu iş ve faaliyetler aşağıdaki gibi olup fotoğraflarıyla birlikte sunulmuştur.</a:t>
            </a:r>
          </a:p>
          <a:p>
            <a:r>
              <a:rPr lang="tr-TR" sz="6400" dirty="0" smtClean="0"/>
              <a:t>        </a:t>
            </a:r>
            <a:r>
              <a:rPr lang="tr-TR" sz="6400" b="1" dirty="0" smtClean="0"/>
              <a:t>İHALE KAPSAMINDA YAPILAN İŞLER;</a:t>
            </a:r>
            <a:endParaRPr lang="tr-TR" sz="6400" dirty="0" smtClean="0"/>
          </a:p>
          <a:p>
            <a:r>
              <a:rPr lang="tr-TR" sz="6400" b="1" dirty="0" smtClean="0"/>
              <a:t>İŞ ADI                                                                       SÖZLEŞME BEDELİ                 YAPILAN İŞ TUTARI                       </a:t>
            </a:r>
            <a:endParaRPr lang="tr-TR" sz="6400" dirty="0" smtClean="0"/>
          </a:p>
          <a:p>
            <a:r>
              <a:rPr lang="tr-TR" sz="6400" dirty="0" smtClean="0"/>
              <a:t>2018 Yılı Mıcır ve Mekanik malzeme alımı               330 000,00       </a:t>
            </a:r>
            <a:r>
              <a:rPr lang="tr-TR" sz="6400" b="1" dirty="0" smtClean="0"/>
              <a:t>396 000,00 TL.</a:t>
            </a:r>
            <a:endParaRPr lang="tr-TR" sz="6400" dirty="0" smtClean="0"/>
          </a:p>
          <a:p>
            <a:r>
              <a:rPr lang="tr-TR" sz="6400" b="1" dirty="0" smtClean="0"/>
              <a:t> </a:t>
            </a:r>
            <a:r>
              <a:rPr lang="tr-TR" sz="6400" dirty="0" smtClean="0"/>
              <a:t>2018 Yılı sathi kap.ve BSK ile sıcak asfalt </a:t>
            </a:r>
            <a:r>
              <a:rPr lang="tr-TR" sz="6400" dirty="0" err="1" smtClean="0"/>
              <a:t>yapm</a:t>
            </a:r>
            <a:r>
              <a:rPr lang="tr-TR" sz="6400" dirty="0" smtClean="0"/>
              <a:t>    3 790 660,00     </a:t>
            </a:r>
            <a:r>
              <a:rPr lang="tr-TR" sz="6400" b="1" dirty="0" smtClean="0"/>
              <a:t>784 431,00 TL.</a:t>
            </a:r>
            <a:r>
              <a:rPr lang="tr-TR" sz="6400" dirty="0" smtClean="0"/>
              <a:t> </a:t>
            </a:r>
          </a:p>
          <a:p>
            <a:r>
              <a:rPr lang="tr-TR" sz="6400" dirty="0" smtClean="0"/>
              <a:t> 2018 Yılı Bina inşaatı ve yol yapımı                        2 215 800,00    </a:t>
            </a:r>
            <a:r>
              <a:rPr lang="tr-TR" sz="6400" b="1" dirty="0" smtClean="0"/>
              <a:t>2 451 226,00 TL.</a:t>
            </a:r>
            <a:endParaRPr lang="tr-TR" sz="6400" dirty="0" smtClean="0"/>
          </a:p>
          <a:p>
            <a:r>
              <a:rPr lang="tr-TR" sz="6400" b="1" dirty="0" smtClean="0"/>
              <a:t>Yukarıda sayılan ihaleli işlerden 2018 Yılı Bina inşaatı ve yol yapımı işleri  kapsamında;</a:t>
            </a:r>
            <a:endParaRPr lang="tr-TR" sz="6400" dirty="0" smtClean="0"/>
          </a:p>
          <a:p>
            <a:r>
              <a:rPr lang="tr-TR" sz="6400" dirty="0" smtClean="0"/>
              <a:t>        Osman gazi mahallesi parkı, Yeni makine ikmal binası inşaatı, Cumhuriyet mahallesi köpek barınağı, Hürriyet Mahallesi parkı, Kaya pınar mahallesi parkı inşaatları ve ihtiyaç olan yol kenarlarında istinat duvarı inşaatları ile İlçemizin tüm mahallelerinde ve galericiler sitesi yol ve çevresinde ve tüm doğal gaz çukur tamirlerinde olmak üzere 68 112 m² Parke taş yapımı işleri yapılmıştır.</a:t>
            </a:r>
          </a:p>
          <a:p>
            <a:r>
              <a:rPr lang="tr-TR" sz="6400" dirty="0" smtClean="0"/>
              <a:t> </a:t>
            </a:r>
          </a:p>
          <a:p>
            <a:r>
              <a:rPr lang="tr-TR" sz="6400" b="1" dirty="0" smtClean="0"/>
              <a:t>Makine ikmal Binası inşaatı; </a:t>
            </a:r>
            <a:r>
              <a:rPr lang="tr-TR" sz="6400" dirty="0" smtClean="0"/>
              <a:t>Makine ikmal binamızın kaba ve ince bütün işleri Bitmiştir. </a:t>
            </a:r>
          </a:p>
          <a:p>
            <a:r>
              <a:rPr lang="tr-TR" sz="6400" dirty="0" smtClean="0"/>
              <a:t>Sadece ısıtma tesisatı yapılacaktır.</a:t>
            </a:r>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endParaRPr lang="tr-TR" sz="6400" dirty="0" smtClean="0"/>
          </a:p>
          <a:p>
            <a:r>
              <a:rPr lang="tr-TR" sz="6400" dirty="0" smtClean="0"/>
              <a:t> </a:t>
            </a:r>
          </a:p>
          <a:p>
            <a:r>
              <a:rPr lang="tr-TR" sz="6400" b="1" dirty="0" smtClean="0"/>
              <a:t>2018 Yılı sathi kaplama ve BSK ile asfalt yapım işi;  </a:t>
            </a:r>
            <a:r>
              <a:rPr lang="tr-TR" sz="6400" dirty="0" smtClean="0"/>
              <a:t>2018 Yılında İlçemizde devam eden doğal gaz çalışmaları sonrasında bozulan asfaltlarımızın yeniden sathi kaplama olarak yapım işi yapılmıştır. Sadece yeni otobüs Terminalimizin önünde Ana yol kenarı giriş kısmi ise BSK ile sıcak asfalt yapılmıştır. </a:t>
            </a:r>
          </a:p>
          <a:p>
            <a:r>
              <a:rPr lang="tr-TR" sz="6400" dirty="0" smtClean="0"/>
              <a:t> </a:t>
            </a:r>
          </a:p>
          <a:p>
            <a:r>
              <a:rPr lang="tr-TR" sz="6400" dirty="0" smtClean="0"/>
              <a:t> </a:t>
            </a:r>
          </a:p>
          <a:p>
            <a:r>
              <a:rPr lang="tr-TR" sz="6400" dirty="0" smtClean="0"/>
              <a:t> </a:t>
            </a:r>
          </a:p>
          <a:p>
            <a:r>
              <a:rPr lang="tr-TR" sz="6400" dirty="0" smtClean="0"/>
              <a:t> </a:t>
            </a:r>
          </a:p>
          <a:p>
            <a:r>
              <a:rPr lang="tr-TR" sz="6400" b="1" dirty="0" smtClean="0"/>
              <a:t>Galericiler Sitesi inşaatı ara yollarının Kilitli parke ile yol ve kaplamasının yapılması; </a:t>
            </a:r>
            <a:endParaRPr lang="tr-TR" sz="6400" dirty="0" smtClean="0"/>
          </a:p>
          <a:p>
            <a:r>
              <a:rPr lang="tr-TR" sz="6400" b="1" dirty="0" smtClean="0"/>
              <a:t> </a:t>
            </a:r>
            <a:endParaRPr lang="tr-TR" sz="6400" dirty="0" smtClean="0"/>
          </a:p>
          <a:p>
            <a:r>
              <a:rPr lang="tr-TR" sz="6400" b="1" dirty="0" smtClean="0"/>
              <a:t>2018 Yılı mıcır ve mekanik malzeme alımı işi ile bozulan yolların </a:t>
            </a:r>
            <a:r>
              <a:rPr lang="tr-TR" sz="6400" b="1" dirty="0" err="1" smtClean="0"/>
              <a:t>mıcırlanması</a:t>
            </a:r>
            <a:r>
              <a:rPr lang="tr-TR" sz="6400" b="1" dirty="0" smtClean="0"/>
              <a:t>; </a:t>
            </a:r>
            <a:endParaRPr lang="tr-TR" sz="6400" dirty="0" smtClean="0"/>
          </a:p>
          <a:p>
            <a:r>
              <a:rPr lang="tr-TR" sz="6400" dirty="0" smtClean="0"/>
              <a:t>İlçemizin İmar planında kenar mahallelerde yol kaplaması bulunmayan yollarda toz ve çamura karşı yol </a:t>
            </a:r>
            <a:r>
              <a:rPr lang="tr-TR" sz="6400" dirty="0" err="1" smtClean="0"/>
              <a:t>mıcırlamaları</a:t>
            </a:r>
            <a:r>
              <a:rPr lang="tr-TR" sz="6400" dirty="0" smtClean="0"/>
              <a:t> yapılmıştır.</a:t>
            </a:r>
          </a:p>
          <a:p>
            <a:r>
              <a:rPr lang="tr-TR" sz="6400" b="1" dirty="0" smtClean="0"/>
              <a:t>SU İŞLERİ BİRİMİ OLARAK  </a:t>
            </a:r>
            <a:r>
              <a:rPr lang="tr-TR" sz="6400" dirty="0" smtClean="0"/>
              <a:t>Her yıl olduğu gibi 2018 yılında da 548 Adet muhtelif arıza ve ev bağlantısı gerçekleştirilmiştir. Daha önceki yıllardan devam </a:t>
            </a:r>
            <a:r>
              <a:rPr lang="tr-TR" sz="6400" dirty="0" err="1" smtClean="0"/>
              <a:t>edegelen</a:t>
            </a:r>
            <a:r>
              <a:rPr lang="tr-TR" sz="6400" dirty="0" smtClean="0"/>
              <a:t> elektronik su sayacı montajları devam etmiş olup 1125 Adet Elektronik su sayacı montajı yapılmıştır.</a:t>
            </a:r>
          </a:p>
          <a:p>
            <a:r>
              <a:rPr lang="tr-TR" sz="6400" dirty="0" smtClean="0"/>
              <a:t> </a:t>
            </a:r>
          </a:p>
          <a:p>
            <a:r>
              <a:rPr lang="tr-TR" sz="6400" b="1" dirty="0" smtClean="0"/>
              <a:t>TEMİZLİK İŞLERİ;</a:t>
            </a:r>
            <a:r>
              <a:rPr lang="tr-TR" sz="6400" dirty="0" smtClean="0"/>
              <a:t> İlçe içinden geçen DSİ kanalının rutin dönem temizlikleri yapıldı. Çöp </a:t>
            </a:r>
            <a:r>
              <a:rPr lang="tr-TR" sz="6400" dirty="0" err="1" smtClean="0"/>
              <a:t>konteynerlerinden</a:t>
            </a:r>
            <a:r>
              <a:rPr lang="tr-TR" sz="6400" dirty="0" smtClean="0"/>
              <a:t> düzenli çöp alımı ve günlük kül toplama işlemleri yapıldı.  DSİ kanal temizliği</a:t>
            </a:r>
          </a:p>
          <a:p>
            <a:r>
              <a:rPr lang="tr-TR" sz="6400" dirty="0" smtClean="0"/>
              <a:t>DSİ kanal temizliği</a:t>
            </a:r>
          </a:p>
          <a:p>
            <a:r>
              <a:rPr lang="tr-TR" sz="6400" dirty="0" smtClean="0"/>
              <a:t>  </a:t>
            </a:r>
          </a:p>
          <a:p>
            <a:r>
              <a:rPr lang="tr-TR" sz="6400" dirty="0" smtClean="0"/>
              <a:t>Şehir içi temizlik</a:t>
            </a:r>
          </a:p>
          <a:p>
            <a:r>
              <a:rPr lang="tr-TR" sz="6400" dirty="0" smtClean="0"/>
              <a:t>Şehir içi temizlik</a:t>
            </a:r>
          </a:p>
          <a:p>
            <a:r>
              <a:rPr lang="tr-TR" sz="2000" b="1" dirty="0" smtClean="0"/>
              <a:t>KANALİZASYON HATTI YAPIMLARI ;</a:t>
            </a:r>
            <a:r>
              <a:rPr lang="tr-TR" sz="2000" dirty="0" smtClean="0"/>
              <a:t> </a:t>
            </a:r>
          </a:p>
          <a:p>
            <a:r>
              <a:rPr lang="tr-TR" sz="2000" dirty="0" smtClean="0"/>
              <a:t>           Kaya pınar Mahallesinde daha önceden yapılamayan üst köy bölümündeki evlerin mevcut kanalizasyon ağına bağlanması işi yapılmış ve sadece bu kısım iş için 1400 m </a:t>
            </a:r>
            <a:r>
              <a:rPr lang="tr-TR" sz="2000" dirty="0" err="1" smtClean="0"/>
              <a:t>Korige</a:t>
            </a:r>
            <a:r>
              <a:rPr lang="tr-TR" sz="2000" dirty="0" smtClean="0"/>
              <a:t> boru kullanılmıştır.</a:t>
            </a:r>
          </a:p>
          <a:p>
            <a:r>
              <a:rPr lang="tr-TR" sz="2000" dirty="0" smtClean="0"/>
              <a:t>         Ayrıca İlçemizin çeşitli mahallelerinde Gerek yeni inşaatlardan olayı gerekse vatandaşlarımızın sonradan başvurusu üzerine Mevcut kanalizasyon şebekemize hattı uzatmak veya bağlantı yerine ulaşmak üzere ilaveler yapılmıştır.         </a:t>
            </a:r>
          </a:p>
          <a:p>
            <a:r>
              <a:rPr lang="tr-TR" sz="2000" dirty="0" smtClean="0"/>
              <a:t> </a:t>
            </a:r>
          </a:p>
          <a:p>
            <a:r>
              <a:rPr lang="tr-TR" sz="2000" dirty="0" smtClean="0"/>
              <a:t>Kaya pınar Mahallesi Kanalizasyon hat yapımları ;</a:t>
            </a:r>
          </a:p>
          <a:p>
            <a:r>
              <a:rPr lang="tr-TR" sz="2000" dirty="0" smtClean="0"/>
              <a:t> </a:t>
            </a:r>
          </a:p>
          <a:p>
            <a:r>
              <a:rPr lang="tr-TR" sz="2000" dirty="0" smtClean="0"/>
              <a:t> </a:t>
            </a:r>
          </a:p>
          <a:p>
            <a:r>
              <a:rPr lang="tr-TR" sz="2000" dirty="0" smtClean="0"/>
              <a:t> </a:t>
            </a:r>
          </a:p>
          <a:p>
            <a:r>
              <a:rPr lang="tr-TR" sz="2000" b="1" dirty="0" smtClean="0"/>
              <a:t>KANALİZASYON TAMİRLERİ</a:t>
            </a:r>
            <a:r>
              <a:rPr lang="tr-TR" sz="2000" dirty="0" smtClean="0"/>
              <a:t> ;  İlçemizin hemen her mahallesinde 2018 Yılı içerisinde meydana gelen kanalizasyon tıkanıklığı ve arızaları şeklinde olmak üzere toplam 32 adet kanalizasyon tamiri yapılmıştır. Tüm tamirler yol bozulmasına neden olduğu için hemen ardından bozulan yolun tamiri de yapılmıştır.</a:t>
            </a:r>
          </a:p>
          <a:p>
            <a:r>
              <a:rPr lang="tr-TR" sz="2000" dirty="0" smtClean="0"/>
              <a:t> </a:t>
            </a:r>
          </a:p>
          <a:p>
            <a:r>
              <a:rPr lang="tr-TR" sz="2000" b="1" dirty="0" smtClean="0"/>
              <a:t>KANALİZASYON BAĞLANTISI ;</a:t>
            </a:r>
            <a:r>
              <a:rPr lang="tr-TR" sz="2000" dirty="0" smtClean="0"/>
              <a:t>  Yine ilçemizin hemen her mahallesinde olmak üzere kanalizasyon şebekesi olduğu halde henüz bağlantısı bulunmayan ev ve apartman olmak üzere toplam 21  kanalizasyon bağlantısı yapılmıştır.</a:t>
            </a:r>
          </a:p>
          <a:p>
            <a:r>
              <a:rPr lang="tr-TR" sz="2000" dirty="0" smtClean="0"/>
              <a:t> </a:t>
            </a:r>
          </a:p>
          <a:p>
            <a:r>
              <a:rPr lang="tr-TR" sz="2000" b="1" dirty="0" smtClean="0"/>
              <a:t>PARKE YOL TAMİRİ ;</a:t>
            </a:r>
            <a:r>
              <a:rPr lang="tr-TR" sz="2000" dirty="0" smtClean="0"/>
              <a:t>  İlçemizde 2018 yılında başlayan Doğalgaz Hatları yapımı nedeniyle oluşan yol bozulmaları parke taşlarla yeniden tamir edilmiştir. Tüm su ve kanalizasyon arızaları sonrasında parke yollarda tamirler yapılmıştır.</a:t>
            </a:r>
          </a:p>
          <a:p>
            <a:r>
              <a:rPr lang="tr-TR" sz="2000" dirty="0" smtClean="0"/>
              <a:t> </a:t>
            </a:r>
          </a:p>
          <a:p>
            <a:r>
              <a:rPr lang="tr-TR" sz="2000" b="1" dirty="0" smtClean="0"/>
              <a:t>ASFALT YOL TAMİRLERİ</a:t>
            </a:r>
            <a:r>
              <a:rPr lang="tr-TR" sz="2000" dirty="0" smtClean="0"/>
              <a:t> ;  Belediyemizce 2018 Yılı içerisinde doğalgaz çalışmaları sonucu bozulan asfalt yollardan tamiri mümkün olanlar Bahçeli evler mahallesinde Asfalt yama malzemesi ile tamir edilmiştir. </a:t>
            </a:r>
          </a:p>
          <a:p>
            <a:r>
              <a:rPr lang="tr-TR" sz="2000" b="1" dirty="0" smtClean="0"/>
              <a:t>Yeni Yol açma işleri;   </a:t>
            </a:r>
            <a:r>
              <a:rPr lang="tr-TR" sz="2000" dirty="0" smtClean="0"/>
              <a:t>İlçemizin Çeşitli mahallelerinde Oluşan yapılaşmalar nedeniyle ortaya çıkan yol ihtiyaçlarını karşılamak üzere imarda yol olan ancak fiziki olarak açılmamış yollar greyderle açılarak ilk etapta </a:t>
            </a:r>
            <a:r>
              <a:rPr lang="tr-TR" sz="2000" dirty="0" err="1" smtClean="0"/>
              <a:t>mıcırlanıp</a:t>
            </a:r>
            <a:r>
              <a:rPr lang="tr-TR" sz="2000" dirty="0" smtClean="0"/>
              <a:t> sıkıştırılmak suretiyle hizmete sokulmuştur.</a:t>
            </a:r>
          </a:p>
          <a:p>
            <a:r>
              <a:rPr lang="tr-TR" sz="2000" dirty="0" smtClean="0"/>
              <a:t> </a:t>
            </a:r>
          </a:p>
          <a:p>
            <a:r>
              <a:rPr lang="tr-TR" sz="2000" dirty="0" smtClean="0"/>
              <a:t> </a:t>
            </a:r>
          </a:p>
          <a:p>
            <a:r>
              <a:rPr lang="tr-TR" sz="2000" dirty="0" smtClean="0"/>
              <a:t>                                                                                                                               Ersin KARABULUT </a:t>
            </a:r>
          </a:p>
          <a:p>
            <a:r>
              <a:rPr lang="tr-TR" sz="2000" dirty="0" smtClean="0"/>
              <a:t>                                                                                                                                Fen İşleri Müdürü</a:t>
            </a:r>
          </a:p>
          <a:p>
            <a:pPr algn="just"/>
            <a:endParaRPr lang="tr-TR" sz="2000" dirty="0">
              <a:latin typeface="Times New Roman" pitchFamily="18" charset="0"/>
              <a:cs typeface="Times New Roman" pitchFamily="18" charset="0"/>
            </a:endParaRPr>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pPr algn="ctr"/>
            <a:r>
              <a:rPr lang="tr-TR" sz="3600" b="1" dirty="0" smtClean="0"/>
              <a:t>BETON PARKE TAŞ BORDÜR,OLUK VE YOL YAPIMI İŞİ KAPSAMINDA;</a:t>
            </a:r>
            <a:r>
              <a:rPr lang="tr-TR" sz="3600" dirty="0" smtClean="0"/>
              <a:t> </a:t>
            </a:r>
            <a:endParaRPr lang="tr-TR" dirty="0"/>
          </a:p>
        </p:txBody>
      </p:sp>
      <p:sp>
        <p:nvSpPr>
          <p:cNvPr id="3" name="2 İçerik Yer Tutucusu"/>
          <p:cNvSpPr>
            <a:spLocks noGrp="1"/>
          </p:cNvSpPr>
          <p:nvPr>
            <p:ph idx="1"/>
          </p:nvPr>
        </p:nvSpPr>
        <p:spPr/>
        <p:txBody>
          <a:bodyPr>
            <a:normAutofit/>
          </a:bodyPr>
          <a:lstStyle/>
          <a:p>
            <a:r>
              <a:rPr lang="tr-TR" sz="2800" dirty="0" smtClean="0"/>
              <a:t>Mevlana caddesi ve Toprak pınar yolları;sökülmek suretiyle yeniden yapılmış olup bu yollara bağlanan yollardan Hastane caddesinin bir kısmı ve bu caddeden Mevlana caddesine inen ara yol, Toprak pınar yoluna bağlanan adliye lojmanı önündeki yollar da yapılmıştır. Toplam </a:t>
            </a:r>
            <a:r>
              <a:rPr lang="tr-TR" sz="2800" b="1" dirty="0" smtClean="0"/>
              <a:t>26.531 m²</a:t>
            </a:r>
            <a:r>
              <a:rPr lang="tr-TR" sz="2800" dirty="0" smtClean="0"/>
              <a:t> parke taş yol ve </a:t>
            </a:r>
            <a:r>
              <a:rPr lang="tr-TR" sz="2800" b="1" dirty="0" smtClean="0"/>
              <a:t>2.647 m</a:t>
            </a:r>
            <a:r>
              <a:rPr lang="tr-TR" sz="2800" dirty="0" smtClean="0"/>
              <a:t> bordür yapılmıştır.</a:t>
            </a:r>
          </a:p>
          <a:p>
            <a:endParaRPr lang="tr-TR" dirty="0"/>
          </a:p>
        </p:txBody>
      </p:sp>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em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Netlik">
  <a:themeElements>
    <a:clrScheme name="Netlik">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is Klasik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tlik">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2519</TotalTime>
  <Words>3213</Words>
  <Application>Microsoft Office PowerPoint</Application>
  <PresentationFormat>Ekran Gösterisi (4:3)</PresentationFormat>
  <Paragraphs>884</Paragraphs>
  <Slides>156</Slides>
  <Notes>5</Notes>
  <HiddenSlides>0</HiddenSlides>
  <MMClips>0</MMClips>
  <ScaleCrop>false</ScaleCrop>
  <HeadingPairs>
    <vt:vector size="4" baseType="variant">
      <vt:variant>
        <vt:lpstr>Tema</vt:lpstr>
      </vt:variant>
      <vt:variant>
        <vt:i4>7</vt:i4>
      </vt:variant>
      <vt:variant>
        <vt:lpstr>Slayt Başlıkları</vt:lpstr>
      </vt:variant>
      <vt:variant>
        <vt:i4>156</vt:i4>
      </vt:variant>
    </vt:vector>
  </HeadingPairs>
  <TitlesOfParts>
    <vt:vector size="163" baseType="lpstr">
      <vt:lpstr>Akış</vt:lpstr>
      <vt:lpstr>Netlik</vt:lpstr>
      <vt:lpstr>Ofis Teması</vt:lpstr>
      <vt:lpstr>1_Ofis Teması</vt:lpstr>
      <vt:lpstr>2_Ofis Teması</vt:lpstr>
      <vt:lpstr>3_Ofis Teması</vt:lpstr>
      <vt:lpstr>4_Ofis Teması</vt:lpstr>
      <vt:lpstr>Slayt 1</vt:lpstr>
      <vt:lpstr>Slayt 2</vt:lpstr>
      <vt:lpstr>BELEDİYE HİZMET BİNAMIZ</vt:lpstr>
      <vt:lpstr>Slayt 4</vt:lpstr>
      <vt:lpstr>Av.Ömer AÇIKEL Sarıkaya Belediye Başkanı</vt:lpstr>
      <vt:lpstr>Slayt 6</vt:lpstr>
      <vt:lpstr>FAALİYET RAPORUNA HAZIRLIK</vt:lpstr>
      <vt:lpstr>Slayt 8</vt:lpstr>
      <vt:lpstr>SEÇİLMİŞ BELEDİYE BAŞKAN YARDIMCISI</vt:lpstr>
      <vt:lpstr>ATANMIŞ BELEDİYE BAŞKAN YARDIMCISI</vt:lpstr>
      <vt:lpstr>BAŞKAN YARDIMCISI GÖREVLERİ </vt:lpstr>
      <vt:lpstr>YAZI İŞLERİ MÜDÜRLÜĞÜ</vt:lpstr>
      <vt:lpstr>Slayt 13</vt:lpstr>
      <vt:lpstr>Slayt 14</vt:lpstr>
      <vt:lpstr>YAZI İŞLERİ MÜDÜRLÜĞÜ </vt:lpstr>
      <vt:lpstr>Slayt 16</vt:lpstr>
      <vt:lpstr>Slayt 17</vt:lpstr>
      <vt:lpstr>Slayt 18</vt:lpstr>
      <vt:lpstr>EVRAK İŞLEMLERİ</vt:lpstr>
      <vt:lpstr>Slayt 20</vt:lpstr>
      <vt:lpstr>YAZI İŞLERİ MÜDÜRLÜĞÜ SERVİS ÇALIŞANLARI </vt:lpstr>
      <vt:lpstr>Slayt 22</vt:lpstr>
      <vt:lpstr>Slayt 23</vt:lpstr>
      <vt:lpstr>BİLGİ VE TEKNOLOJİK KAYNAKLAR</vt:lpstr>
      <vt:lpstr>Slayt 25</vt:lpstr>
      <vt:lpstr>SUNULAN HİZMETLER  </vt:lpstr>
      <vt:lpstr>YÖNETİM VE İÇ KONTROL SİSTEMİ</vt:lpstr>
      <vt:lpstr>AMAÇ ve HEDEFLER</vt:lpstr>
      <vt:lpstr>PERFORMANS BİLGİLERİ</vt:lpstr>
      <vt:lpstr>EVLENDİRME</vt:lpstr>
      <vt:lpstr>BELEDİYE BAŞKANIMIZ SAYIN AV.ÖMER AÇIKEL EVLENDİRME İŞLEMLERİ YAPMAKTA</vt:lpstr>
      <vt:lpstr>YAZI İŞLERİ MÜDÜRÜ ERDAL AKCELEP EVLENDİRME İŞLEMİ YAPIMI</vt:lpstr>
      <vt:lpstr>HİLAL MASA</vt:lpstr>
      <vt:lpstr>Slayt 34</vt:lpstr>
      <vt:lpstr>Bilgi İşlem</vt:lpstr>
      <vt:lpstr>Slayt 36</vt:lpstr>
      <vt:lpstr>PERSONEL İŞLERİ</vt:lpstr>
      <vt:lpstr>İÇ KONTROL GÜVENCE BEYANI</vt:lpstr>
      <vt:lpstr>KÜLTÜR VE SOSYAL İŞLER MÜDÜRLÜĞÜ</vt:lpstr>
      <vt:lpstr>HOŞ GELDİN BEBEK PROJESİ KAPSAMINDA YENİ DOĞAN BEBEK ZİYARETİ </vt:lpstr>
      <vt:lpstr>Slayt 41</vt:lpstr>
      <vt:lpstr>EVDE HASTA BAKIM PROJEMİZ</vt:lpstr>
      <vt:lpstr>BELEDİYEMİZE AİT SAĞLIK HİZMET ARACI</vt:lpstr>
      <vt:lpstr>HASTA ZİYARET VE TEDAVİ İŞLEMLERİ </vt:lpstr>
      <vt:lpstr>Slayt 45</vt:lpstr>
      <vt:lpstr>SOSYAL MARKET PROJE İÇERİĞİ </vt:lpstr>
      <vt:lpstr>SOSYAL MARKET PROJEMİZ</vt:lpstr>
      <vt:lpstr>Slayt 48</vt:lpstr>
      <vt:lpstr>YAŞLILAR HAFTASI</vt:lpstr>
      <vt:lpstr>BELEDİYE BAŞKANIMIZ SAYIN AV.ÖMER AÇIKEL İN ANNELER GÜNÜ AÇILIŞ KONUŞMASI </vt:lpstr>
      <vt:lpstr>OKULA MERHABA PROJESİ</vt:lpstr>
      <vt:lpstr>Slayt 52</vt:lpstr>
      <vt:lpstr>Slayt 53</vt:lpstr>
      <vt:lpstr>SARIKAYA MASAL GİBİ PROJESİ</vt:lpstr>
      <vt:lpstr>Slayt 55</vt:lpstr>
      <vt:lpstr>AŞURE GÜNÜ</vt:lpstr>
      <vt:lpstr>Slayt 57</vt:lpstr>
      <vt:lpstr>24 KASIM ÖĞRETMENLER GÜNÜ</vt:lpstr>
      <vt:lpstr>Slayt 59</vt:lpstr>
      <vt:lpstr>GAZETECİLER GÜNÜ</vt:lpstr>
      <vt:lpstr>Slayt 61</vt:lpstr>
      <vt:lpstr>ZABITA MÜDÜRÜ  BİLAL ÖZTÜRK</vt:lpstr>
      <vt:lpstr>ZABITA MÜDÜRLÜĞÜ</vt:lpstr>
      <vt:lpstr>   BELEDİYE ZABITA MÜDÜRLÜĞÜNÜN  01.01.2018 TARİH VE 31.12.2018 TARİHLERİ ARASI FAALİYET RAPORU </vt:lpstr>
      <vt:lpstr>Slayt 65</vt:lpstr>
      <vt:lpstr>Slayt 66</vt:lpstr>
      <vt:lpstr>BİLGİ VE TEKNOLOJİK KAYNAKLAR</vt:lpstr>
      <vt:lpstr>Slayt 68</vt:lpstr>
      <vt:lpstr>AÇIK PAZAR YERİ DENETİMLERİMİZ</vt:lpstr>
      <vt:lpstr>Slayt 70</vt:lpstr>
      <vt:lpstr>AÇIK PAZAR YERİ DENETİMLERİMİZ</vt:lpstr>
      <vt:lpstr>ÇARŞI ESNAFI DENETİMLERİ</vt:lpstr>
      <vt:lpstr>Slayt 73</vt:lpstr>
      <vt:lpstr>Slayt 74</vt:lpstr>
      <vt:lpstr>Slayt 75</vt:lpstr>
      <vt:lpstr>Slayt 76</vt:lpstr>
      <vt:lpstr>Slayt 77</vt:lpstr>
      <vt:lpstr>MALİ HİZMETLER MÜDÜRÜ M.SABRİ SANAL </vt:lpstr>
      <vt:lpstr>Slayt 79</vt:lpstr>
      <vt:lpstr>  MALİ HİZMETLER MÜDÜRLÜĞÜ</vt:lpstr>
      <vt:lpstr>AMAÇ ve HEDEFLER</vt:lpstr>
      <vt:lpstr> A İLKELERİMİZ</vt:lpstr>
      <vt:lpstr>Slayt 83</vt:lpstr>
      <vt:lpstr>Slayt 84</vt:lpstr>
      <vt:lpstr>Slayt 85</vt:lpstr>
      <vt:lpstr>MÜDÜRLÜĞÜMÜZE İLİŞKİN BİLGİLER</vt:lpstr>
      <vt:lpstr>Slayt 87</vt:lpstr>
      <vt:lpstr>BİLGİ VE TEKNOLOJİK KAYNAKLAR</vt:lpstr>
      <vt:lpstr>Slayt 89</vt:lpstr>
      <vt:lpstr>MALİ HİZMETLER MÜDÜRLÜĞÜ EMLAK SERVİSİ </vt:lpstr>
      <vt:lpstr>Sunulan Hizmetler</vt:lpstr>
      <vt:lpstr>Slayt 92</vt:lpstr>
      <vt:lpstr>EMLAK VE TAHAKKUK SERVİSİ</vt:lpstr>
      <vt:lpstr>Slayt 94</vt:lpstr>
      <vt:lpstr>İMAR VE ŞEHİRCİLİK MÜDÜRÜ OSMAN POLAT</vt:lpstr>
      <vt:lpstr>Fen İŞlerİ müdürlüĞü</vt:lpstr>
      <vt:lpstr>ERSİN KARABULUT FEN İŞLERİ MÜDÜRÜ</vt:lpstr>
      <vt:lpstr> </vt:lpstr>
      <vt:lpstr>BETON PARKE TAŞ BORDÜR,OLUK VE YOL YAPIMI İŞİ KAPSAMINDA; </vt:lpstr>
      <vt:lpstr>CUMHURİYET MAHALLESİ</vt:lpstr>
      <vt:lpstr>Slayt 101</vt:lpstr>
      <vt:lpstr>TOPRAKPINAR YOLU</vt:lpstr>
      <vt:lpstr>SADECE İŞÇİLİKLE BETON PARKE TAŞ,BORDÜR VE YOL YAPIMI İŞİNDE</vt:lpstr>
      <vt:lpstr>KAZIMKARBEKİR MAHALLESİ</vt:lpstr>
      <vt:lpstr>Slayt 105</vt:lpstr>
      <vt:lpstr> Battal Gazi Mahallesi parke taş yol yapımı </vt:lpstr>
      <vt:lpstr>Slayt 107</vt:lpstr>
      <vt:lpstr> Fatih Mahallesi parke yolar ; </vt:lpstr>
      <vt:lpstr>Slayt 109</vt:lpstr>
      <vt:lpstr> Şeker Pınar Mahallesi Parke yollar ; </vt:lpstr>
      <vt:lpstr>Slayt 111</vt:lpstr>
      <vt:lpstr>SU İŞLERİ ŞEFİ   MUSTAFA GÖNÜLALAN </vt:lpstr>
      <vt:lpstr>SU İŞLERİ ŞEFLİĞİ</vt:lpstr>
      <vt:lpstr>Slayt 114</vt:lpstr>
      <vt:lpstr>TEMİZLİK İŞLERİ;</vt:lpstr>
      <vt:lpstr>DSİ kanal temizliği</vt:lpstr>
      <vt:lpstr>DSİ Kanal Temizliği</vt:lpstr>
      <vt:lpstr>Şehir içi temizlik</vt:lpstr>
      <vt:lpstr>Şehir içi temizlik</vt:lpstr>
      <vt:lpstr>Slayt 120</vt:lpstr>
      <vt:lpstr>Slayt 121</vt:lpstr>
      <vt:lpstr>KANALİZASYON TAMİRLERİ </vt:lpstr>
      <vt:lpstr>Slayt 123</vt:lpstr>
      <vt:lpstr>Slayt 124</vt:lpstr>
      <vt:lpstr>GALERİCİLER SİTESİ İNŞAATI ;</vt:lpstr>
      <vt:lpstr>PARK YAPIMI ;</vt:lpstr>
      <vt:lpstr>Slayt 127</vt:lpstr>
      <vt:lpstr>Slayt 128</vt:lpstr>
      <vt:lpstr>Slayt 129</vt:lpstr>
      <vt:lpstr>Slayt 130</vt:lpstr>
      <vt:lpstr>PARK  BAHÇELER MÜDÜRÜ  MEHMET TATLI</vt:lpstr>
      <vt:lpstr>PARK BAHÇELER MÜDÜRLÜĞÜ</vt:lpstr>
      <vt:lpstr>   KANAL TEMİZİLİĞİ</vt:lpstr>
      <vt:lpstr>Slayt 134</vt:lpstr>
      <vt:lpstr>Slayt 135</vt:lpstr>
      <vt:lpstr>Slayt 136</vt:lpstr>
      <vt:lpstr>İTFAİYE MÜDÜRÜ                    celal ünal</vt:lpstr>
      <vt:lpstr>İTFAİYE MÜDÜRLÜĞÜ</vt:lpstr>
      <vt:lpstr>Slayt 139</vt:lpstr>
      <vt:lpstr>İTFAİYE MÜDÜRLÜĞÜMÜZÜN YANGINA MÜDAHALESİ</vt:lpstr>
      <vt:lpstr>İTFAİYE HİZMETLERİ 1</vt:lpstr>
      <vt:lpstr>Slayt 142</vt:lpstr>
      <vt:lpstr>Slayt 143</vt:lpstr>
      <vt:lpstr>İTFAİYE HİZMETLERİ 2</vt:lpstr>
      <vt:lpstr>Slayt 145</vt:lpstr>
      <vt:lpstr>Slayt 146</vt:lpstr>
      <vt:lpstr>Slayt 147</vt:lpstr>
      <vt:lpstr>İTFAİYE ARAÇLARIMIZ</vt:lpstr>
      <vt:lpstr>İTFAİYE 2018 YILI HİZMET ÇİZELGESİ  3</vt:lpstr>
      <vt:lpstr>ULAŞIM HİZMETLERİ BAKIM VE ONARIM ŞEFİLİĞİ</vt:lpstr>
      <vt:lpstr>ULAŞIM HİZMETLERİ 2</vt:lpstr>
      <vt:lpstr>ULAŞIM HİZMETLERİ 3</vt:lpstr>
      <vt:lpstr>GREYDER VE SİLİNDİR İŞ MAKİNALARI ÇALIŞMASI</vt:lpstr>
      <vt:lpstr>ULAŞIM HİZMETLERİ 4</vt:lpstr>
      <vt:lpstr>ULAŞIM HİZMETLERİ 5</vt:lpstr>
      <vt:lpstr>BELEDİYEMİZ HİZMET ARAÇLARI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PRO2000</dc:creator>
  <cp:lastModifiedBy>user</cp:lastModifiedBy>
  <cp:revision>423</cp:revision>
  <cp:lastPrinted>2013-04-04T05:56:58Z</cp:lastPrinted>
  <dcterms:created xsi:type="dcterms:W3CDTF">2013-03-12T14:10:32Z</dcterms:created>
  <dcterms:modified xsi:type="dcterms:W3CDTF">2019-04-18T10:45:53Z</dcterms:modified>
</cp:coreProperties>
</file>